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465" r:id="rId2"/>
    <p:sldId id="399" r:id="rId3"/>
    <p:sldId id="427" r:id="rId4"/>
    <p:sldId id="434" r:id="rId5"/>
    <p:sldId id="437" r:id="rId6"/>
    <p:sldId id="445" r:id="rId7"/>
    <p:sldId id="405" r:id="rId8"/>
    <p:sldId id="438" r:id="rId9"/>
    <p:sldId id="448" r:id="rId10"/>
    <p:sldId id="464" r:id="rId11"/>
    <p:sldId id="295" r:id="rId12"/>
    <p:sldId id="439" r:id="rId13"/>
    <p:sldId id="457" r:id="rId14"/>
    <p:sldId id="441" r:id="rId15"/>
    <p:sldId id="451" r:id="rId16"/>
    <p:sldId id="456" r:id="rId17"/>
    <p:sldId id="440" r:id="rId18"/>
    <p:sldId id="447" r:id="rId19"/>
    <p:sldId id="415" r:id="rId20"/>
    <p:sldId id="416" r:id="rId21"/>
    <p:sldId id="459" r:id="rId22"/>
    <p:sldId id="409" r:id="rId23"/>
    <p:sldId id="395" r:id="rId24"/>
    <p:sldId id="411" r:id="rId25"/>
    <p:sldId id="458" r:id="rId26"/>
    <p:sldId id="466" r:id="rId27"/>
    <p:sldId id="425" r:id="rId28"/>
    <p:sldId id="463" r:id="rId29"/>
    <p:sldId id="455" r:id="rId30"/>
    <p:sldId id="461" r:id="rId31"/>
    <p:sldId id="41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FB393CAD-8B20-464B-8443-A226FB323C83}">
          <p14:sldIdLst/>
        </p14:section>
        <p14:section name="Section sans titre" id="{549609AA-D177-47D0-B59C-DC779BDE5FC4}">
          <p14:sldIdLst>
            <p14:sldId id="465"/>
            <p14:sldId id="399"/>
            <p14:sldId id="427"/>
            <p14:sldId id="434"/>
            <p14:sldId id="437"/>
            <p14:sldId id="445"/>
            <p14:sldId id="405"/>
            <p14:sldId id="438"/>
            <p14:sldId id="448"/>
            <p14:sldId id="464"/>
            <p14:sldId id="295"/>
            <p14:sldId id="439"/>
            <p14:sldId id="457"/>
            <p14:sldId id="441"/>
            <p14:sldId id="451"/>
            <p14:sldId id="456"/>
            <p14:sldId id="440"/>
            <p14:sldId id="447"/>
            <p14:sldId id="415"/>
            <p14:sldId id="416"/>
            <p14:sldId id="459"/>
            <p14:sldId id="409"/>
            <p14:sldId id="395"/>
            <p14:sldId id="411"/>
            <p14:sldId id="458"/>
            <p14:sldId id="466"/>
            <p14:sldId id="425"/>
            <p14:sldId id="463"/>
            <p14:sldId id="455"/>
            <p14:sldId id="461"/>
            <p14:sldId id="412"/>
          </p14:sldIdLst>
        </p14:section>
      </p14:sectionLst>
    </p:ext>
    <p:ext uri="{EFAFB233-063F-42B5-8137-9DF3F51BA10A}">
      <p15:sldGuideLst xmlns:p15="http://schemas.microsoft.com/office/powerpoint/2012/main">
        <p15:guide id="2" orient="horz" pos="2273" userDrawn="1">
          <p15:clr>
            <a:srgbClr val="A4A3A4"/>
          </p15:clr>
        </p15:guide>
        <p15:guide id="3" pos="1800" userDrawn="1">
          <p15:clr>
            <a:srgbClr val="A4A3A4"/>
          </p15:clr>
        </p15:guide>
        <p15:guide id="4" pos="3648" userDrawn="1">
          <p15:clr>
            <a:srgbClr val="A4A3A4"/>
          </p15:clr>
        </p15:guide>
        <p15:guide id="5" orient="horz" pos="552" userDrawn="1">
          <p15:clr>
            <a:srgbClr val="A4A3A4"/>
          </p15:clr>
        </p15:guide>
        <p15:guide id="6" orient="horz" pos="2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08B6CE"/>
    <a:srgbClr val="0000FF"/>
    <a:srgbClr val="FFFFFF"/>
    <a:srgbClr val="03224C"/>
    <a:srgbClr val="0799AD"/>
    <a:srgbClr val="00A794"/>
    <a:srgbClr val="B45400"/>
    <a:srgbClr val="CCCC00"/>
    <a:srgbClr val="7846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5664" autoAdjust="0"/>
  </p:normalViewPr>
  <p:slideViewPr>
    <p:cSldViewPr snapToGrid="0">
      <p:cViewPr varScale="1">
        <p:scale>
          <a:sx n="101" d="100"/>
          <a:sy n="101" d="100"/>
        </p:scale>
        <p:origin x="990" y="72"/>
      </p:cViewPr>
      <p:guideLst>
        <p:guide orient="horz" pos="2273"/>
        <p:guide pos="1800"/>
        <p:guide pos="3648"/>
        <p:guide orient="horz" pos="552"/>
        <p:guide orient="horz" pos="21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48DFF33-9083-F5B7-8913-C501DBF696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7C6C3A2-3FEC-3085-7519-5FDBB237D9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79F27-B642-4EB4-8498-D1B5ADFB0E7D}" type="datetimeFigureOut">
              <a:rPr lang="fr-FR" smtClean="0"/>
              <a:t>23/03/2025</a:t>
            </a:fld>
            <a:endParaRPr lang="fr-FR"/>
          </a:p>
        </p:txBody>
      </p:sp>
      <p:sp>
        <p:nvSpPr>
          <p:cNvPr id="4" name="Espace réservé du pied de page 3">
            <a:extLst>
              <a:ext uri="{FF2B5EF4-FFF2-40B4-BE49-F238E27FC236}">
                <a16:creationId xmlns:a16="http://schemas.microsoft.com/office/drawing/2014/main" id="{F34C4DC1-2FE5-5FF9-2B4B-125594FA1E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5C52AB1-A1F7-997D-D8B1-38B50E2E13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FF82C4-90E6-46E4-9525-21F347669B3B}" type="slidenum">
              <a:rPr lang="fr-FR" smtClean="0"/>
              <a:t>‹N°›</a:t>
            </a:fld>
            <a:endParaRPr lang="fr-FR"/>
          </a:p>
        </p:txBody>
      </p:sp>
    </p:spTree>
    <p:extLst>
      <p:ext uri="{BB962C8B-B14F-4D97-AF65-F5344CB8AC3E}">
        <p14:creationId xmlns:p14="http://schemas.microsoft.com/office/powerpoint/2010/main" val="3475830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1EFAD-63EB-470E-8F9C-390BC53C42BD}" type="datetimeFigureOut">
              <a:rPr lang="zh-CN" altLang="en-US" smtClean="0"/>
              <a:t>2025/3/23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51703-B17C-4551-A3FD-EEBF5120D6E3}" type="slidenum">
              <a:rPr lang="zh-CN" altLang="en-US" smtClean="0"/>
              <a:t>‹N°›</a:t>
            </a:fld>
            <a:endParaRPr lang="zh-CN" altLang="en-US"/>
          </a:p>
        </p:txBody>
      </p:sp>
    </p:spTree>
    <p:extLst>
      <p:ext uri="{BB962C8B-B14F-4D97-AF65-F5344CB8AC3E}">
        <p14:creationId xmlns:p14="http://schemas.microsoft.com/office/powerpoint/2010/main" val="9462775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a:t>
            </a:fld>
            <a:endParaRPr lang="zh-CN" altLang="en-US"/>
          </a:p>
        </p:txBody>
      </p:sp>
    </p:spTree>
    <p:extLst>
      <p:ext uri="{BB962C8B-B14F-4D97-AF65-F5344CB8AC3E}">
        <p14:creationId xmlns:p14="http://schemas.microsoft.com/office/powerpoint/2010/main" val="129692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10</a:t>
            </a:fld>
            <a:endParaRPr lang="zh-CN" altLang="en-US"/>
          </a:p>
        </p:txBody>
      </p:sp>
    </p:spTree>
    <p:extLst>
      <p:ext uri="{BB962C8B-B14F-4D97-AF65-F5344CB8AC3E}">
        <p14:creationId xmlns:p14="http://schemas.microsoft.com/office/powerpoint/2010/main" val="1846612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11</a:t>
            </a:fld>
            <a:endParaRPr lang="zh-CN" altLang="en-US"/>
          </a:p>
        </p:txBody>
      </p:sp>
    </p:spTree>
    <p:extLst>
      <p:ext uri="{BB962C8B-B14F-4D97-AF65-F5344CB8AC3E}">
        <p14:creationId xmlns:p14="http://schemas.microsoft.com/office/powerpoint/2010/main" val="3184847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12</a:t>
            </a:fld>
            <a:endParaRPr lang="zh-CN" altLang="en-US"/>
          </a:p>
        </p:txBody>
      </p:sp>
    </p:spTree>
    <p:extLst>
      <p:ext uri="{BB962C8B-B14F-4D97-AF65-F5344CB8AC3E}">
        <p14:creationId xmlns:p14="http://schemas.microsoft.com/office/powerpoint/2010/main" val="3940159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13</a:t>
            </a:fld>
            <a:endParaRPr lang="zh-CN" altLang="en-US"/>
          </a:p>
        </p:txBody>
      </p:sp>
    </p:spTree>
    <p:extLst>
      <p:ext uri="{BB962C8B-B14F-4D97-AF65-F5344CB8AC3E}">
        <p14:creationId xmlns:p14="http://schemas.microsoft.com/office/powerpoint/2010/main" val="807685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14</a:t>
            </a:fld>
            <a:endParaRPr lang="zh-CN" altLang="en-US"/>
          </a:p>
        </p:txBody>
      </p:sp>
    </p:spTree>
    <p:extLst>
      <p:ext uri="{BB962C8B-B14F-4D97-AF65-F5344CB8AC3E}">
        <p14:creationId xmlns:p14="http://schemas.microsoft.com/office/powerpoint/2010/main" val="1685779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15</a:t>
            </a:fld>
            <a:endParaRPr lang="zh-CN" altLang="en-US"/>
          </a:p>
        </p:txBody>
      </p:sp>
    </p:spTree>
    <p:extLst>
      <p:ext uri="{BB962C8B-B14F-4D97-AF65-F5344CB8AC3E}">
        <p14:creationId xmlns:p14="http://schemas.microsoft.com/office/powerpoint/2010/main" val="1432467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16</a:t>
            </a:fld>
            <a:endParaRPr lang="zh-CN" altLang="en-US"/>
          </a:p>
        </p:txBody>
      </p:sp>
    </p:spTree>
    <p:extLst>
      <p:ext uri="{BB962C8B-B14F-4D97-AF65-F5344CB8AC3E}">
        <p14:creationId xmlns:p14="http://schemas.microsoft.com/office/powerpoint/2010/main" val="2641388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17</a:t>
            </a:fld>
            <a:endParaRPr lang="zh-CN" altLang="en-US"/>
          </a:p>
        </p:txBody>
      </p:sp>
    </p:spTree>
    <p:extLst>
      <p:ext uri="{BB962C8B-B14F-4D97-AF65-F5344CB8AC3E}">
        <p14:creationId xmlns:p14="http://schemas.microsoft.com/office/powerpoint/2010/main" val="2994606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18</a:t>
            </a:fld>
            <a:endParaRPr lang="zh-CN" altLang="en-US"/>
          </a:p>
        </p:txBody>
      </p:sp>
    </p:spTree>
    <p:extLst>
      <p:ext uri="{BB962C8B-B14F-4D97-AF65-F5344CB8AC3E}">
        <p14:creationId xmlns:p14="http://schemas.microsoft.com/office/powerpoint/2010/main" val="3567644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19</a:t>
            </a:fld>
            <a:endParaRPr lang="zh-CN" altLang="en-US"/>
          </a:p>
        </p:txBody>
      </p:sp>
    </p:spTree>
    <p:extLst>
      <p:ext uri="{BB962C8B-B14F-4D97-AF65-F5344CB8AC3E}">
        <p14:creationId xmlns:p14="http://schemas.microsoft.com/office/powerpoint/2010/main" val="35496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a:t>
            </a:fld>
            <a:endParaRPr lang="zh-CN" altLang="en-US"/>
          </a:p>
        </p:txBody>
      </p:sp>
    </p:spTree>
    <p:extLst>
      <p:ext uri="{BB962C8B-B14F-4D97-AF65-F5344CB8AC3E}">
        <p14:creationId xmlns:p14="http://schemas.microsoft.com/office/powerpoint/2010/main" val="3488221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20</a:t>
            </a:fld>
            <a:endParaRPr lang="zh-CN" altLang="en-US"/>
          </a:p>
        </p:txBody>
      </p:sp>
    </p:spTree>
    <p:extLst>
      <p:ext uri="{BB962C8B-B14F-4D97-AF65-F5344CB8AC3E}">
        <p14:creationId xmlns:p14="http://schemas.microsoft.com/office/powerpoint/2010/main" val="3374736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21</a:t>
            </a:fld>
            <a:endParaRPr lang="zh-CN" altLang="en-US"/>
          </a:p>
        </p:txBody>
      </p:sp>
    </p:spTree>
    <p:extLst>
      <p:ext uri="{BB962C8B-B14F-4D97-AF65-F5344CB8AC3E}">
        <p14:creationId xmlns:p14="http://schemas.microsoft.com/office/powerpoint/2010/main" val="106924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22</a:t>
            </a:fld>
            <a:endParaRPr lang="zh-CN" altLang="en-US"/>
          </a:p>
        </p:txBody>
      </p:sp>
    </p:spTree>
    <p:extLst>
      <p:ext uri="{BB962C8B-B14F-4D97-AF65-F5344CB8AC3E}">
        <p14:creationId xmlns:p14="http://schemas.microsoft.com/office/powerpoint/2010/main" val="392033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23</a:t>
            </a:fld>
            <a:endParaRPr lang="zh-CN" altLang="en-US"/>
          </a:p>
        </p:txBody>
      </p:sp>
    </p:spTree>
    <p:extLst>
      <p:ext uri="{BB962C8B-B14F-4D97-AF65-F5344CB8AC3E}">
        <p14:creationId xmlns:p14="http://schemas.microsoft.com/office/powerpoint/2010/main" val="2153080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24</a:t>
            </a:fld>
            <a:endParaRPr lang="zh-CN" altLang="en-US"/>
          </a:p>
        </p:txBody>
      </p:sp>
    </p:spTree>
    <p:extLst>
      <p:ext uri="{BB962C8B-B14F-4D97-AF65-F5344CB8AC3E}">
        <p14:creationId xmlns:p14="http://schemas.microsoft.com/office/powerpoint/2010/main" val="3987306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25</a:t>
            </a:fld>
            <a:endParaRPr lang="zh-CN" altLang="en-US"/>
          </a:p>
        </p:txBody>
      </p:sp>
    </p:spTree>
    <p:extLst>
      <p:ext uri="{BB962C8B-B14F-4D97-AF65-F5344CB8AC3E}">
        <p14:creationId xmlns:p14="http://schemas.microsoft.com/office/powerpoint/2010/main" val="204069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26</a:t>
            </a:fld>
            <a:endParaRPr lang="zh-CN" altLang="en-US"/>
          </a:p>
        </p:txBody>
      </p:sp>
    </p:spTree>
    <p:extLst>
      <p:ext uri="{BB962C8B-B14F-4D97-AF65-F5344CB8AC3E}">
        <p14:creationId xmlns:p14="http://schemas.microsoft.com/office/powerpoint/2010/main" val="744448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27</a:t>
            </a:fld>
            <a:endParaRPr lang="zh-CN" altLang="en-US"/>
          </a:p>
        </p:txBody>
      </p:sp>
    </p:spTree>
    <p:extLst>
      <p:ext uri="{BB962C8B-B14F-4D97-AF65-F5344CB8AC3E}">
        <p14:creationId xmlns:p14="http://schemas.microsoft.com/office/powerpoint/2010/main" val="372290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28</a:t>
            </a:fld>
            <a:endParaRPr lang="zh-CN" altLang="en-US"/>
          </a:p>
        </p:txBody>
      </p:sp>
    </p:spTree>
    <p:extLst>
      <p:ext uri="{BB962C8B-B14F-4D97-AF65-F5344CB8AC3E}">
        <p14:creationId xmlns:p14="http://schemas.microsoft.com/office/powerpoint/2010/main" val="1827181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29</a:t>
            </a:fld>
            <a:endParaRPr lang="zh-CN" altLang="en-US"/>
          </a:p>
        </p:txBody>
      </p:sp>
    </p:spTree>
    <p:extLst>
      <p:ext uri="{BB962C8B-B14F-4D97-AF65-F5344CB8AC3E}">
        <p14:creationId xmlns:p14="http://schemas.microsoft.com/office/powerpoint/2010/main" val="320850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3</a:t>
            </a:fld>
            <a:endParaRPr lang="zh-CN" altLang="en-US"/>
          </a:p>
        </p:txBody>
      </p:sp>
    </p:spTree>
    <p:extLst>
      <p:ext uri="{BB962C8B-B14F-4D97-AF65-F5344CB8AC3E}">
        <p14:creationId xmlns:p14="http://schemas.microsoft.com/office/powerpoint/2010/main" val="4199390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30</a:t>
            </a:fld>
            <a:endParaRPr lang="zh-CN" altLang="en-US"/>
          </a:p>
        </p:txBody>
      </p:sp>
    </p:spTree>
    <p:extLst>
      <p:ext uri="{BB962C8B-B14F-4D97-AF65-F5344CB8AC3E}">
        <p14:creationId xmlns:p14="http://schemas.microsoft.com/office/powerpoint/2010/main" val="321616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31</a:t>
            </a:fld>
            <a:endParaRPr lang="zh-CN" altLang="en-US"/>
          </a:p>
        </p:txBody>
      </p:sp>
    </p:spTree>
    <p:extLst>
      <p:ext uri="{BB962C8B-B14F-4D97-AF65-F5344CB8AC3E}">
        <p14:creationId xmlns:p14="http://schemas.microsoft.com/office/powerpoint/2010/main" val="9352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4</a:t>
            </a:fld>
            <a:endParaRPr lang="zh-CN" altLang="en-US"/>
          </a:p>
        </p:txBody>
      </p:sp>
    </p:spTree>
    <p:extLst>
      <p:ext uri="{BB962C8B-B14F-4D97-AF65-F5344CB8AC3E}">
        <p14:creationId xmlns:p14="http://schemas.microsoft.com/office/powerpoint/2010/main" val="12103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5</a:t>
            </a:fld>
            <a:endParaRPr lang="zh-CN" altLang="en-US"/>
          </a:p>
        </p:txBody>
      </p:sp>
    </p:spTree>
    <p:extLst>
      <p:ext uri="{BB962C8B-B14F-4D97-AF65-F5344CB8AC3E}">
        <p14:creationId xmlns:p14="http://schemas.microsoft.com/office/powerpoint/2010/main" val="2730251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6</a:t>
            </a:fld>
            <a:endParaRPr lang="zh-CN" altLang="en-US"/>
          </a:p>
        </p:txBody>
      </p:sp>
    </p:spTree>
    <p:extLst>
      <p:ext uri="{BB962C8B-B14F-4D97-AF65-F5344CB8AC3E}">
        <p14:creationId xmlns:p14="http://schemas.microsoft.com/office/powerpoint/2010/main" val="210888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7</a:t>
            </a:fld>
            <a:endParaRPr lang="zh-CN" altLang="en-US"/>
          </a:p>
        </p:txBody>
      </p:sp>
    </p:spTree>
    <p:extLst>
      <p:ext uri="{BB962C8B-B14F-4D97-AF65-F5344CB8AC3E}">
        <p14:creationId xmlns:p14="http://schemas.microsoft.com/office/powerpoint/2010/main" val="98689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8</a:t>
            </a:fld>
            <a:endParaRPr lang="zh-CN" altLang="en-US"/>
          </a:p>
        </p:txBody>
      </p:sp>
    </p:spTree>
    <p:extLst>
      <p:ext uri="{BB962C8B-B14F-4D97-AF65-F5344CB8AC3E}">
        <p14:creationId xmlns:p14="http://schemas.microsoft.com/office/powerpoint/2010/main" val="765735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5251703-B17C-4551-A3FD-EEBF5120D6E3}" type="slidenum">
              <a:rPr lang="zh-CN" altLang="en-US" smtClean="0"/>
              <a:t>9</a:t>
            </a:fld>
            <a:endParaRPr lang="zh-CN" altLang="en-US"/>
          </a:p>
        </p:txBody>
      </p:sp>
    </p:spTree>
    <p:extLst>
      <p:ext uri="{BB962C8B-B14F-4D97-AF65-F5344CB8AC3E}">
        <p14:creationId xmlns:p14="http://schemas.microsoft.com/office/powerpoint/2010/main" val="357744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7C940DB-69C6-429B-8A4D-069766A2D47E}" type="datetime1">
              <a:rPr lang="zh-CN" altLang="fr-FR"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1915424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DBB5EE-5FE5-4A12-8224-22FFEF1E1DE7}" type="datetime1">
              <a:rPr lang="zh-CN" altLang="fr-FR"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396933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1F3F9C-0408-4F83-8A56-E69D1CCB1734}" type="datetime1">
              <a:rPr lang="zh-CN" altLang="fr-FR"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2962480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2978D9-2B54-4E27-B711-95C0EC705A54}" type="datetime1">
              <a:rPr lang="zh-CN" altLang="fr-FR"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99086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41CF755-B5CB-45AE-B13C-824F3BF132B0}" type="datetime1">
              <a:rPr lang="zh-CN" altLang="fr-FR"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188499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D22E91C-584D-4BE6-9F4E-FC3F39D2484E}" type="datetime1">
              <a:rPr lang="zh-CN" altLang="fr-FR" smtClean="0"/>
              <a:t>2025/3/23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371212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52A7805-BA5A-4A02-AB22-9547F119C915}" type="datetime1">
              <a:rPr lang="zh-CN" altLang="fr-FR" smtClean="0"/>
              <a:t>2025/3/23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183628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D1F2D6-EC8A-4311-B0A2-25ACC27DBB66}" type="datetime1">
              <a:rPr lang="zh-CN" altLang="fr-FR" smtClean="0"/>
              <a:t>2025/3/23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194096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CA01A5-5BEF-4BC1-9299-A5BA0CB724FE}" type="datetime1">
              <a:rPr lang="zh-CN" altLang="fr-FR" smtClean="0"/>
              <a:t>2025/3/23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65E7C8-8D38-468A-8CEF-B3882896E78D}" type="slidenum">
              <a:rPr lang="zh-CN" altLang="en-US" smtClean="0"/>
              <a:t>‹N°›</a:t>
            </a:fld>
            <a:endParaRPr lang="zh-CN" altLang="en-US"/>
          </a:p>
        </p:txBody>
      </p:sp>
      <p:grpSp>
        <p:nvGrpSpPr>
          <p:cNvPr id="5" name="组合 4"/>
          <p:cNvGrpSpPr/>
          <p:nvPr userDrawn="1"/>
        </p:nvGrpSpPr>
        <p:grpSpPr>
          <a:xfrm>
            <a:off x="11007725" y="4368800"/>
            <a:ext cx="1184275" cy="2489200"/>
            <a:chOff x="11002963" y="4373564"/>
            <a:chExt cx="1184275" cy="2489200"/>
          </a:xfrm>
        </p:grpSpPr>
        <p:sp>
          <p:nvSpPr>
            <p:cNvPr id="6" name="Freeform 26"/>
            <p:cNvSpPr>
              <a:spLocks/>
            </p:cNvSpPr>
            <p:nvPr/>
          </p:nvSpPr>
          <p:spPr bwMode="auto">
            <a:xfrm>
              <a:off x="11379200" y="593090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7"/>
            <p:cNvSpPr>
              <a:spLocks/>
            </p:cNvSpPr>
            <p:nvPr/>
          </p:nvSpPr>
          <p:spPr bwMode="auto">
            <a:xfrm>
              <a:off x="11399838" y="686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8"/>
            <p:cNvSpPr>
              <a:spLocks/>
            </p:cNvSpPr>
            <p:nvPr/>
          </p:nvSpPr>
          <p:spPr bwMode="auto">
            <a:xfrm>
              <a:off x="12123738" y="6207126"/>
              <a:ext cx="4763"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0" y="1"/>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9"/>
            <p:cNvSpPr>
              <a:spLocks/>
            </p:cNvSpPr>
            <p:nvPr/>
          </p:nvSpPr>
          <p:spPr bwMode="auto">
            <a:xfrm>
              <a:off x="12038013" y="6450014"/>
              <a:ext cx="476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
            <p:cNvSpPr>
              <a:spLocks/>
            </p:cNvSpPr>
            <p:nvPr/>
          </p:nvSpPr>
          <p:spPr bwMode="auto">
            <a:xfrm>
              <a:off x="11806238" y="6313489"/>
              <a:ext cx="476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1"/>
            <p:cNvSpPr>
              <a:spLocks/>
            </p:cNvSpPr>
            <p:nvPr/>
          </p:nvSpPr>
          <p:spPr bwMode="auto">
            <a:xfrm>
              <a:off x="12025313" y="64325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2"/>
            <p:cNvSpPr>
              <a:spLocks/>
            </p:cNvSpPr>
            <p:nvPr/>
          </p:nvSpPr>
          <p:spPr bwMode="auto">
            <a:xfrm>
              <a:off x="11768138" y="65738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3"/>
            <p:cNvSpPr>
              <a:spLocks/>
            </p:cNvSpPr>
            <p:nvPr/>
          </p:nvSpPr>
          <p:spPr bwMode="auto">
            <a:xfrm>
              <a:off x="11563350" y="6373814"/>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4"/>
            <p:cNvSpPr>
              <a:spLocks/>
            </p:cNvSpPr>
            <p:nvPr/>
          </p:nvSpPr>
          <p:spPr bwMode="auto">
            <a:xfrm>
              <a:off x="11404600" y="6199189"/>
              <a:ext cx="4763"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5"/>
            <p:cNvSpPr>
              <a:spLocks/>
            </p:cNvSpPr>
            <p:nvPr/>
          </p:nvSpPr>
          <p:spPr bwMode="auto">
            <a:xfrm>
              <a:off x="11498263" y="6186489"/>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6"/>
            <p:cNvSpPr>
              <a:spLocks/>
            </p:cNvSpPr>
            <p:nvPr/>
          </p:nvSpPr>
          <p:spPr bwMode="auto">
            <a:xfrm>
              <a:off x="11780838" y="56499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7"/>
            <p:cNvSpPr>
              <a:spLocks/>
            </p:cNvSpPr>
            <p:nvPr/>
          </p:nvSpPr>
          <p:spPr bwMode="auto">
            <a:xfrm>
              <a:off x="11747500" y="5734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8"/>
            <p:cNvSpPr>
              <a:spLocks/>
            </p:cNvSpPr>
            <p:nvPr/>
          </p:nvSpPr>
          <p:spPr bwMode="auto">
            <a:xfrm>
              <a:off x="11220450" y="5561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9"/>
            <p:cNvSpPr>
              <a:spLocks noEditPoints="1"/>
            </p:cNvSpPr>
            <p:nvPr/>
          </p:nvSpPr>
          <p:spPr bwMode="auto">
            <a:xfrm>
              <a:off x="11002963" y="4373564"/>
              <a:ext cx="1184275" cy="2489200"/>
            </a:xfrm>
            <a:custGeom>
              <a:avLst/>
              <a:gdLst>
                <a:gd name="T0" fmla="*/ 176 w 277"/>
                <a:gd name="T1" fmla="*/ 67 h 585"/>
                <a:gd name="T2" fmla="*/ 166 w 277"/>
                <a:gd name="T3" fmla="*/ 87 h 585"/>
                <a:gd name="T4" fmla="*/ 164 w 277"/>
                <a:gd name="T5" fmla="*/ 121 h 585"/>
                <a:gd name="T6" fmla="*/ 131 w 277"/>
                <a:gd name="T7" fmla="*/ 137 h 585"/>
                <a:gd name="T8" fmla="*/ 175 w 277"/>
                <a:gd name="T9" fmla="*/ 159 h 585"/>
                <a:gd name="T10" fmla="*/ 136 w 277"/>
                <a:gd name="T11" fmla="*/ 208 h 585"/>
                <a:gd name="T12" fmla="*/ 55 w 277"/>
                <a:gd name="T13" fmla="*/ 239 h 585"/>
                <a:gd name="T14" fmla="*/ 66 w 277"/>
                <a:gd name="T15" fmla="*/ 256 h 585"/>
                <a:gd name="T16" fmla="*/ 63 w 277"/>
                <a:gd name="T17" fmla="*/ 357 h 585"/>
                <a:gd name="T18" fmla="*/ 64 w 277"/>
                <a:gd name="T19" fmla="*/ 367 h 585"/>
                <a:gd name="T20" fmla="*/ 67 w 277"/>
                <a:gd name="T21" fmla="*/ 390 h 585"/>
                <a:gd name="T22" fmla="*/ 56 w 277"/>
                <a:gd name="T23" fmla="*/ 389 h 585"/>
                <a:gd name="T24" fmla="*/ 0 w 277"/>
                <a:gd name="T25" fmla="*/ 411 h 585"/>
                <a:gd name="T26" fmla="*/ 49 w 277"/>
                <a:gd name="T27" fmla="*/ 398 h 585"/>
                <a:gd name="T28" fmla="*/ 57 w 277"/>
                <a:gd name="T29" fmla="*/ 399 h 585"/>
                <a:gd name="T30" fmla="*/ 129 w 277"/>
                <a:gd name="T31" fmla="*/ 380 h 585"/>
                <a:gd name="T32" fmla="*/ 51 w 277"/>
                <a:gd name="T33" fmla="*/ 450 h 585"/>
                <a:gd name="T34" fmla="*/ 64 w 277"/>
                <a:gd name="T35" fmla="*/ 517 h 585"/>
                <a:gd name="T36" fmla="*/ 103 w 277"/>
                <a:gd name="T37" fmla="*/ 554 h 585"/>
                <a:gd name="T38" fmla="*/ 107 w 277"/>
                <a:gd name="T39" fmla="*/ 573 h 585"/>
                <a:gd name="T40" fmla="*/ 185 w 277"/>
                <a:gd name="T41" fmla="*/ 561 h 585"/>
                <a:gd name="T42" fmla="*/ 254 w 277"/>
                <a:gd name="T43" fmla="*/ 521 h 585"/>
                <a:gd name="T44" fmla="*/ 267 w 277"/>
                <a:gd name="T45" fmla="*/ 448 h 585"/>
                <a:gd name="T46" fmla="*/ 245 w 277"/>
                <a:gd name="T47" fmla="*/ 511 h 585"/>
                <a:gd name="T48" fmla="*/ 231 w 277"/>
                <a:gd name="T49" fmla="*/ 534 h 585"/>
                <a:gd name="T50" fmla="*/ 237 w 277"/>
                <a:gd name="T51" fmla="*/ 481 h 585"/>
                <a:gd name="T52" fmla="*/ 224 w 277"/>
                <a:gd name="T53" fmla="*/ 480 h 585"/>
                <a:gd name="T54" fmla="*/ 111 w 277"/>
                <a:gd name="T55" fmla="*/ 463 h 585"/>
                <a:gd name="T56" fmla="*/ 155 w 277"/>
                <a:gd name="T57" fmla="*/ 525 h 585"/>
                <a:gd name="T58" fmla="*/ 139 w 277"/>
                <a:gd name="T59" fmla="*/ 516 h 585"/>
                <a:gd name="T60" fmla="*/ 134 w 277"/>
                <a:gd name="T61" fmla="*/ 467 h 585"/>
                <a:gd name="T62" fmla="*/ 202 w 277"/>
                <a:gd name="T63" fmla="*/ 463 h 585"/>
                <a:gd name="T64" fmla="*/ 125 w 277"/>
                <a:gd name="T65" fmla="*/ 545 h 585"/>
                <a:gd name="T66" fmla="*/ 84 w 277"/>
                <a:gd name="T67" fmla="*/ 518 h 585"/>
                <a:gd name="T68" fmla="*/ 106 w 277"/>
                <a:gd name="T69" fmla="*/ 416 h 585"/>
                <a:gd name="T70" fmla="*/ 236 w 277"/>
                <a:gd name="T71" fmla="*/ 337 h 585"/>
                <a:gd name="T72" fmla="*/ 240 w 277"/>
                <a:gd name="T73" fmla="*/ 327 h 585"/>
                <a:gd name="T74" fmla="*/ 232 w 277"/>
                <a:gd name="T75" fmla="*/ 205 h 585"/>
                <a:gd name="T76" fmla="*/ 192 w 277"/>
                <a:gd name="T77" fmla="*/ 135 h 585"/>
                <a:gd name="T78" fmla="*/ 210 w 277"/>
                <a:gd name="T79" fmla="*/ 103 h 585"/>
                <a:gd name="T80" fmla="*/ 223 w 277"/>
                <a:gd name="T81" fmla="*/ 93 h 585"/>
                <a:gd name="T82" fmla="*/ 179 w 277"/>
                <a:gd name="T83" fmla="*/ 69 h 585"/>
                <a:gd name="T84" fmla="*/ 217 w 277"/>
                <a:gd name="T85" fmla="*/ 0 h 585"/>
                <a:gd name="T86" fmla="*/ 238 w 277"/>
                <a:gd name="T87" fmla="*/ 525 h 585"/>
                <a:gd name="T88" fmla="*/ 181 w 277"/>
                <a:gd name="T89" fmla="*/ 555 h 585"/>
                <a:gd name="T90" fmla="*/ 115 w 277"/>
                <a:gd name="T91" fmla="*/ 541 h 585"/>
                <a:gd name="T92" fmla="*/ 75 w 277"/>
                <a:gd name="T93" fmla="*/ 509 h 585"/>
                <a:gd name="T94" fmla="*/ 166 w 277"/>
                <a:gd name="T95" fmla="*/ 95 h 585"/>
                <a:gd name="T96" fmla="*/ 79 w 277"/>
                <a:gd name="T97" fmla="*/ 232 h 585"/>
                <a:gd name="T98" fmla="*/ 88 w 277"/>
                <a:gd name="T99" fmla="*/ 366 h 585"/>
                <a:gd name="T100" fmla="*/ 86 w 277"/>
                <a:gd name="T101" fmla="*/ 345 h 585"/>
                <a:gd name="T102" fmla="*/ 192 w 277"/>
                <a:gd name="T103" fmla="*/ 330 h 585"/>
                <a:gd name="T104" fmla="*/ 176 w 277"/>
                <a:gd name="T105" fmla="*/ 331 h 585"/>
                <a:gd name="T106" fmla="*/ 137 w 277"/>
                <a:gd name="T107" fmla="*/ 354 h 585"/>
                <a:gd name="T108" fmla="*/ 179 w 277"/>
                <a:gd name="T109" fmla="*/ 230 h 585"/>
                <a:gd name="T110" fmla="*/ 238 w 277"/>
                <a:gd name="T111" fmla="*/ 331 h 585"/>
                <a:gd name="T112" fmla="*/ 230 w 277"/>
                <a:gd name="T113" fmla="*/ 240 h 585"/>
                <a:gd name="T114" fmla="*/ 231 w 277"/>
                <a:gd name="T115" fmla="*/ 267 h 585"/>
                <a:gd name="T116" fmla="*/ 217 w 277"/>
                <a:gd name="T117" fmla="*/ 227 h 585"/>
                <a:gd name="T118" fmla="*/ 217 w 277"/>
                <a:gd name="T119" fmla="*/ 235 h 585"/>
                <a:gd name="T120" fmla="*/ 167 w 277"/>
                <a:gd name="T121" fmla="*/ 10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585">
                  <a:moveTo>
                    <a:pt x="207" y="1"/>
                  </a:moveTo>
                  <a:cubicBezTo>
                    <a:pt x="202" y="2"/>
                    <a:pt x="198" y="5"/>
                    <a:pt x="197" y="4"/>
                  </a:cubicBezTo>
                  <a:cubicBezTo>
                    <a:pt x="198" y="4"/>
                    <a:pt x="197" y="6"/>
                    <a:pt x="196" y="8"/>
                  </a:cubicBezTo>
                  <a:cubicBezTo>
                    <a:pt x="192" y="8"/>
                    <a:pt x="191" y="5"/>
                    <a:pt x="191" y="3"/>
                  </a:cubicBezTo>
                  <a:cubicBezTo>
                    <a:pt x="191" y="4"/>
                    <a:pt x="190" y="6"/>
                    <a:pt x="190" y="6"/>
                  </a:cubicBezTo>
                  <a:cubicBezTo>
                    <a:pt x="189" y="4"/>
                    <a:pt x="185" y="4"/>
                    <a:pt x="185" y="4"/>
                  </a:cubicBezTo>
                  <a:cubicBezTo>
                    <a:pt x="183" y="7"/>
                    <a:pt x="186" y="10"/>
                    <a:pt x="186" y="10"/>
                  </a:cubicBezTo>
                  <a:cubicBezTo>
                    <a:pt x="185" y="13"/>
                    <a:pt x="182" y="13"/>
                    <a:pt x="182" y="13"/>
                  </a:cubicBezTo>
                  <a:cubicBezTo>
                    <a:pt x="183" y="16"/>
                    <a:pt x="185" y="16"/>
                    <a:pt x="189" y="14"/>
                  </a:cubicBezTo>
                  <a:cubicBezTo>
                    <a:pt x="191" y="14"/>
                    <a:pt x="189" y="19"/>
                    <a:pt x="187" y="24"/>
                  </a:cubicBezTo>
                  <a:cubicBezTo>
                    <a:pt x="186" y="27"/>
                    <a:pt x="186" y="30"/>
                    <a:pt x="185" y="32"/>
                  </a:cubicBezTo>
                  <a:cubicBezTo>
                    <a:pt x="183" y="38"/>
                    <a:pt x="181" y="45"/>
                    <a:pt x="180" y="54"/>
                  </a:cubicBezTo>
                  <a:cubicBezTo>
                    <a:pt x="179" y="58"/>
                    <a:pt x="179" y="63"/>
                    <a:pt x="178" y="69"/>
                  </a:cubicBezTo>
                  <a:cubicBezTo>
                    <a:pt x="177" y="67"/>
                    <a:pt x="176" y="67"/>
                    <a:pt x="176" y="67"/>
                  </a:cubicBezTo>
                  <a:cubicBezTo>
                    <a:pt x="176" y="65"/>
                    <a:pt x="178" y="65"/>
                    <a:pt x="178" y="65"/>
                  </a:cubicBezTo>
                  <a:cubicBezTo>
                    <a:pt x="175" y="61"/>
                    <a:pt x="173" y="63"/>
                    <a:pt x="170" y="64"/>
                  </a:cubicBezTo>
                  <a:cubicBezTo>
                    <a:pt x="170" y="64"/>
                    <a:pt x="169" y="63"/>
                    <a:pt x="169" y="63"/>
                  </a:cubicBezTo>
                  <a:cubicBezTo>
                    <a:pt x="170" y="61"/>
                    <a:pt x="171" y="59"/>
                    <a:pt x="172" y="58"/>
                  </a:cubicBezTo>
                  <a:cubicBezTo>
                    <a:pt x="172" y="58"/>
                    <a:pt x="168" y="57"/>
                    <a:pt x="172" y="38"/>
                  </a:cubicBezTo>
                  <a:cubicBezTo>
                    <a:pt x="172" y="38"/>
                    <a:pt x="166" y="58"/>
                    <a:pt x="164" y="57"/>
                  </a:cubicBezTo>
                  <a:cubicBezTo>
                    <a:pt x="164" y="57"/>
                    <a:pt x="165" y="59"/>
                    <a:pt x="165" y="62"/>
                  </a:cubicBezTo>
                  <a:cubicBezTo>
                    <a:pt x="163" y="64"/>
                    <a:pt x="159" y="61"/>
                    <a:pt x="158" y="60"/>
                  </a:cubicBezTo>
                  <a:cubicBezTo>
                    <a:pt x="159" y="62"/>
                    <a:pt x="159" y="64"/>
                    <a:pt x="159" y="64"/>
                  </a:cubicBezTo>
                  <a:cubicBezTo>
                    <a:pt x="157" y="62"/>
                    <a:pt x="154" y="64"/>
                    <a:pt x="154" y="64"/>
                  </a:cubicBezTo>
                  <a:cubicBezTo>
                    <a:pt x="154" y="67"/>
                    <a:pt x="158" y="69"/>
                    <a:pt x="158" y="69"/>
                  </a:cubicBezTo>
                  <a:cubicBezTo>
                    <a:pt x="159" y="72"/>
                    <a:pt x="156" y="74"/>
                    <a:pt x="156" y="74"/>
                  </a:cubicBezTo>
                  <a:cubicBezTo>
                    <a:pt x="158" y="75"/>
                    <a:pt x="160" y="75"/>
                    <a:pt x="163" y="71"/>
                  </a:cubicBezTo>
                  <a:cubicBezTo>
                    <a:pt x="164" y="69"/>
                    <a:pt x="165" y="80"/>
                    <a:pt x="166" y="87"/>
                  </a:cubicBezTo>
                  <a:cubicBezTo>
                    <a:pt x="166" y="89"/>
                    <a:pt x="166" y="90"/>
                    <a:pt x="166" y="91"/>
                  </a:cubicBezTo>
                  <a:cubicBezTo>
                    <a:pt x="163" y="90"/>
                    <a:pt x="162" y="92"/>
                    <a:pt x="160" y="94"/>
                  </a:cubicBezTo>
                  <a:cubicBezTo>
                    <a:pt x="159" y="94"/>
                    <a:pt x="158" y="94"/>
                    <a:pt x="158" y="94"/>
                  </a:cubicBezTo>
                  <a:cubicBezTo>
                    <a:pt x="158" y="92"/>
                    <a:pt x="158" y="90"/>
                    <a:pt x="159" y="89"/>
                  </a:cubicBezTo>
                  <a:cubicBezTo>
                    <a:pt x="159" y="89"/>
                    <a:pt x="156" y="89"/>
                    <a:pt x="149" y="73"/>
                  </a:cubicBezTo>
                  <a:cubicBezTo>
                    <a:pt x="149" y="73"/>
                    <a:pt x="154" y="91"/>
                    <a:pt x="151" y="91"/>
                  </a:cubicBezTo>
                  <a:cubicBezTo>
                    <a:pt x="151" y="91"/>
                    <a:pt x="153" y="92"/>
                    <a:pt x="154" y="95"/>
                  </a:cubicBezTo>
                  <a:cubicBezTo>
                    <a:pt x="153" y="97"/>
                    <a:pt x="149" y="96"/>
                    <a:pt x="147" y="96"/>
                  </a:cubicBezTo>
                  <a:cubicBezTo>
                    <a:pt x="149" y="97"/>
                    <a:pt x="149" y="98"/>
                    <a:pt x="149" y="98"/>
                  </a:cubicBezTo>
                  <a:cubicBezTo>
                    <a:pt x="147" y="98"/>
                    <a:pt x="145" y="101"/>
                    <a:pt x="145" y="101"/>
                  </a:cubicBezTo>
                  <a:cubicBezTo>
                    <a:pt x="146" y="103"/>
                    <a:pt x="150" y="103"/>
                    <a:pt x="150" y="103"/>
                  </a:cubicBezTo>
                  <a:cubicBezTo>
                    <a:pt x="152" y="105"/>
                    <a:pt x="150" y="107"/>
                    <a:pt x="150" y="107"/>
                  </a:cubicBezTo>
                  <a:cubicBezTo>
                    <a:pt x="152" y="108"/>
                    <a:pt x="154" y="107"/>
                    <a:pt x="155" y="103"/>
                  </a:cubicBezTo>
                  <a:cubicBezTo>
                    <a:pt x="157" y="99"/>
                    <a:pt x="164" y="120"/>
                    <a:pt x="164" y="121"/>
                  </a:cubicBezTo>
                  <a:cubicBezTo>
                    <a:pt x="166" y="128"/>
                    <a:pt x="169" y="137"/>
                    <a:pt x="171" y="146"/>
                  </a:cubicBezTo>
                  <a:cubicBezTo>
                    <a:pt x="172" y="148"/>
                    <a:pt x="173" y="150"/>
                    <a:pt x="173" y="153"/>
                  </a:cubicBezTo>
                  <a:cubicBezTo>
                    <a:pt x="172" y="150"/>
                    <a:pt x="170" y="148"/>
                    <a:pt x="168" y="145"/>
                  </a:cubicBezTo>
                  <a:cubicBezTo>
                    <a:pt x="163" y="140"/>
                    <a:pt x="157" y="138"/>
                    <a:pt x="152" y="137"/>
                  </a:cubicBezTo>
                  <a:cubicBezTo>
                    <a:pt x="148" y="135"/>
                    <a:pt x="145" y="134"/>
                    <a:pt x="146" y="133"/>
                  </a:cubicBezTo>
                  <a:cubicBezTo>
                    <a:pt x="153" y="128"/>
                    <a:pt x="147" y="126"/>
                    <a:pt x="147" y="126"/>
                  </a:cubicBezTo>
                  <a:cubicBezTo>
                    <a:pt x="148" y="128"/>
                    <a:pt x="144" y="127"/>
                    <a:pt x="144" y="128"/>
                  </a:cubicBezTo>
                  <a:cubicBezTo>
                    <a:pt x="147" y="126"/>
                    <a:pt x="144" y="123"/>
                    <a:pt x="144" y="123"/>
                  </a:cubicBezTo>
                  <a:cubicBezTo>
                    <a:pt x="140" y="124"/>
                    <a:pt x="140" y="128"/>
                    <a:pt x="140" y="128"/>
                  </a:cubicBezTo>
                  <a:cubicBezTo>
                    <a:pt x="138" y="128"/>
                    <a:pt x="137" y="126"/>
                    <a:pt x="137" y="126"/>
                  </a:cubicBezTo>
                  <a:cubicBezTo>
                    <a:pt x="134" y="130"/>
                    <a:pt x="137" y="131"/>
                    <a:pt x="138" y="134"/>
                  </a:cubicBezTo>
                  <a:cubicBezTo>
                    <a:pt x="139" y="134"/>
                    <a:pt x="138" y="135"/>
                    <a:pt x="138" y="135"/>
                  </a:cubicBezTo>
                  <a:cubicBezTo>
                    <a:pt x="136" y="135"/>
                    <a:pt x="134" y="135"/>
                    <a:pt x="133" y="134"/>
                  </a:cubicBezTo>
                  <a:cubicBezTo>
                    <a:pt x="133" y="134"/>
                    <a:pt x="133" y="135"/>
                    <a:pt x="131" y="137"/>
                  </a:cubicBezTo>
                  <a:cubicBezTo>
                    <a:pt x="130" y="139"/>
                    <a:pt x="126" y="142"/>
                    <a:pt x="121" y="148"/>
                  </a:cubicBezTo>
                  <a:cubicBezTo>
                    <a:pt x="121" y="148"/>
                    <a:pt x="124" y="145"/>
                    <a:pt x="128" y="143"/>
                  </a:cubicBezTo>
                  <a:cubicBezTo>
                    <a:pt x="132" y="141"/>
                    <a:pt x="136" y="141"/>
                    <a:pt x="136" y="142"/>
                  </a:cubicBezTo>
                  <a:cubicBezTo>
                    <a:pt x="136" y="142"/>
                    <a:pt x="137" y="141"/>
                    <a:pt x="139" y="139"/>
                  </a:cubicBezTo>
                  <a:cubicBezTo>
                    <a:pt x="141" y="141"/>
                    <a:pt x="140" y="145"/>
                    <a:pt x="140" y="146"/>
                  </a:cubicBezTo>
                  <a:cubicBezTo>
                    <a:pt x="140" y="145"/>
                    <a:pt x="142" y="144"/>
                    <a:pt x="142" y="144"/>
                  </a:cubicBezTo>
                  <a:cubicBezTo>
                    <a:pt x="141" y="146"/>
                    <a:pt x="143" y="149"/>
                    <a:pt x="143" y="149"/>
                  </a:cubicBezTo>
                  <a:cubicBezTo>
                    <a:pt x="144" y="149"/>
                    <a:pt x="144" y="144"/>
                    <a:pt x="144" y="144"/>
                  </a:cubicBezTo>
                  <a:cubicBezTo>
                    <a:pt x="146" y="144"/>
                    <a:pt x="147" y="147"/>
                    <a:pt x="147" y="147"/>
                  </a:cubicBezTo>
                  <a:cubicBezTo>
                    <a:pt x="148" y="145"/>
                    <a:pt x="148" y="143"/>
                    <a:pt x="146" y="140"/>
                  </a:cubicBezTo>
                  <a:cubicBezTo>
                    <a:pt x="144" y="138"/>
                    <a:pt x="149" y="138"/>
                    <a:pt x="153" y="139"/>
                  </a:cubicBezTo>
                  <a:cubicBezTo>
                    <a:pt x="157" y="140"/>
                    <a:pt x="160" y="141"/>
                    <a:pt x="162" y="142"/>
                  </a:cubicBezTo>
                  <a:cubicBezTo>
                    <a:pt x="163" y="143"/>
                    <a:pt x="165" y="145"/>
                    <a:pt x="167" y="146"/>
                  </a:cubicBezTo>
                  <a:cubicBezTo>
                    <a:pt x="171" y="151"/>
                    <a:pt x="173" y="155"/>
                    <a:pt x="175" y="159"/>
                  </a:cubicBezTo>
                  <a:cubicBezTo>
                    <a:pt x="176" y="160"/>
                    <a:pt x="176" y="161"/>
                    <a:pt x="176" y="162"/>
                  </a:cubicBezTo>
                  <a:cubicBezTo>
                    <a:pt x="181" y="184"/>
                    <a:pt x="188" y="208"/>
                    <a:pt x="198" y="234"/>
                  </a:cubicBezTo>
                  <a:cubicBezTo>
                    <a:pt x="194" y="231"/>
                    <a:pt x="189" y="228"/>
                    <a:pt x="185" y="226"/>
                  </a:cubicBezTo>
                  <a:cubicBezTo>
                    <a:pt x="184" y="225"/>
                    <a:pt x="183" y="225"/>
                    <a:pt x="183" y="225"/>
                  </a:cubicBezTo>
                  <a:cubicBezTo>
                    <a:pt x="183" y="225"/>
                    <a:pt x="183" y="225"/>
                    <a:pt x="183" y="225"/>
                  </a:cubicBezTo>
                  <a:cubicBezTo>
                    <a:pt x="183" y="225"/>
                    <a:pt x="183" y="225"/>
                    <a:pt x="182" y="225"/>
                  </a:cubicBezTo>
                  <a:cubicBezTo>
                    <a:pt x="182" y="224"/>
                    <a:pt x="181" y="224"/>
                    <a:pt x="181" y="224"/>
                  </a:cubicBezTo>
                  <a:cubicBezTo>
                    <a:pt x="181" y="224"/>
                    <a:pt x="181" y="224"/>
                    <a:pt x="181" y="224"/>
                  </a:cubicBezTo>
                  <a:cubicBezTo>
                    <a:pt x="179" y="223"/>
                    <a:pt x="177" y="222"/>
                    <a:pt x="175" y="222"/>
                  </a:cubicBezTo>
                  <a:cubicBezTo>
                    <a:pt x="165" y="218"/>
                    <a:pt x="155" y="216"/>
                    <a:pt x="143" y="215"/>
                  </a:cubicBezTo>
                  <a:cubicBezTo>
                    <a:pt x="140" y="214"/>
                    <a:pt x="136" y="213"/>
                    <a:pt x="137" y="212"/>
                  </a:cubicBezTo>
                  <a:cubicBezTo>
                    <a:pt x="139" y="210"/>
                    <a:pt x="137" y="209"/>
                    <a:pt x="137" y="209"/>
                  </a:cubicBezTo>
                  <a:cubicBezTo>
                    <a:pt x="138" y="210"/>
                    <a:pt x="136" y="210"/>
                    <a:pt x="136" y="210"/>
                  </a:cubicBezTo>
                  <a:cubicBezTo>
                    <a:pt x="137" y="209"/>
                    <a:pt x="136" y="208"/>
                    <a:pt x="136" y="208"/>
                  </a:cubicBezTo>
                  <a:cubicBezTo>
                    <a:pt x="135" y="208"/>
                    <a:pt x="135" y="209"/>
                    <a:pt x="135" y="209"/>
                  </a:cubicBezTo>
                  <a:cubicBezTo>
                    <a:pt x="134" y="209"/>
                    <a:pt x="134" y="208"/>
                    <a:pt x="134" y="208"/>
                  </a:cubicBezTo>
                  <a:cubicBezTo>
                    <a:pt x="132" y="209"/>
                    <a:pt x="133" y="210"/>
                    <a:pt x="133" y="211"/>
                  </a:cubicBezTo>
                  <a:cubicBezTo>
                    <a:pt x="133" y="212"/>
                    <a:pt x="133" y="212"/>
                    <a:pt x="133" y="212"/>
                  </a:cubicBezTo>
                  <a:cubicBezTo>
                    <a:pt x="132" y="211"/>
                    <a:pt x="132" y="211"/>
                    <a:pt x="131" y="210"/>
                  </a:cubicBezTo>
                  <a:cubicBezTo>
                    <a:pt x="131" y="210"/>
                    <a:pt x="131" y="212"/>
                    <a:pt x="123" y="210"/>
                  </a:cubicBezTo>
                  <a:cubicBezTo>
                    <a:pt x="123" y="210"/>
                    <a:pt x="131" y="213"/>
                    <a:pt x="131" y="214"/>
                  </a:cubicBezTo>
                  <a:cubicBezTo>
                    <a:pt x="131" y="214"/>
                    <a:pt x="132" y="214"/>
                    <a:pt x="133" y="213"/>
                  </a:cubicBezTo>
                  <a:cubicBezTo>
                    <a:pt x="133" y="214"/>
                    <a:pt x="133" y="215"/>
                    <a:pt x="133" y="216"/>
                  </a:cubicBezTo>
                  <a:cubicBezTo>
                    <a:pt x="124" y="215"/>
                    <a:pt x="110" y="215"/>
                    <a:pt x="95" y="221"/>
                  </a:cubicBezTo>
                  <a:cubicBezTo>
                    <a:pt x="83" y="225"/>
                    <a:pt x="75" y="233"/>
                    <a:pt x="69" y="239"/>
                  </a:cubicBezTo>
                  <a:cubicBezTo>
                    <a:pt x="69" y="239"/>
                    <a:pt x="69" y="239"/>
                    <a:pt x="68" y="239"/>
                  </a:cubicBezTo>
                  <a:cubicBezTo>
                    <a:pt x="64" y="243"/>
                    <a:pt x="61" y="246"/>
                    <a:pt x="61" y="244"/>
                  </a:cubicBezTo>
                  <a:cubicBezTo>
                    <a:pt x="61" y="236"/>
                    <a:pt x="55" y="239"/>
                    <a:pt x="55" y="239"/>
                  </a:cubicBezTo>
                  <a:cubicBezTo>
                    <a:pt x="58" y="240"/>
                    <a:pt x="55" y="243"/>
                    <a:pt x="55" y="243"/>
                  </a:cubicBezTo>
                  <a:cubicBezTo>
                    <a:pt x="56" y="240"/>
                    <a:pt x="52" y="240"/>
                    <a:pt x="51" y="240"/>
                  </a:cubicBezTo>
                  <a:cubicBezTo>
                    <a:pt x="50" y="245"/>
                    <a:pt x="53" y="246"/>
                    <a:pt x="53" y="246"/>
                  </a:cubicBezTo>
                  <a:cubicBezTo>
                    <a:pt x="52" y="248"/>
                    <a:pt x="49" y="248"/>
                    <a:pt x="49" y="248"/>
                  </a:cubicBezTo>
                  <a:cubicBezTo>
                    <a:pt x="50" y="253"/>
                    <a:pt x="53" y="252"/>
                    <a:pt x="56" y="252"/>
                  </a:cubicBezTo>
                  <a:cubicBezTo>
                    <a:pt x="57" y="252"/>
                    <a:pt x="57" y="253"/>
                    <a:pt x="57" y="253"/>
                  </a:cubicBezTo>
                  <a:cubicBezTo>
                    <a:pt x="55" y="255"/>
                    <a:pt x="54" y="257"/>
                    <a:pt x="52" y="257"/>
                  </a:cubicBezTo>
                  <a:cubicBezTo>
                    <a:pt x="52" y="257"/>
                    <a:pt x="53" y="258"/>
                    <a:pt x="53" y="261"/>
                  </a:cubicBezTo>
                  <a:cubicBezTo>
                    <a:pt x="53" y="264"/>
                    <a:pt x="52" y="269"/>
                    <a:pt x="51" y="279"/>
                  </a:cubicBezTo>
                  <a:cubicBezTo>
                    <a:pt x="52" y="278"/>
                    <a:pt x="52" y="273"/>
                    <a:pt x="54" y="269"/>
                  </a:cubicBezTo>
                  <a:cubicBezTo>
                    <a:pt x="56" y="264"/>
                    <a:pt x="59" y="260"/>
                    <a:pt x="60" y="260"/>
                  </a:cubicBezTo>
                  <a:cubicBezTo>
                    <a:pt x="60" y="260"/>
                    <a:pt x="60" y="258"/>
                    <a:pt x="60" y="255"/>
                  </a:cubicBezTo>
                  <a:cubicBezTo>
                    <a:pt x="63" y="255"/>
                    <a:pt x="65" y="258"/>
                    <a:pt x="66" y="260"/>
                  </a:cubicBezTo>
                  <a:cubicBezTo>
                    <a:pt x="65" y="258"/>
                    <a:pt x="66" y="256"/>
                    <a:pt x="66" y="256"/>
                  </a:cubicBezTo>
                  <a:cubicBezTo>
                    <a:pt x="67" y="258"/>
                    <a:pt x="69" y="258"/>
                    <a:pt x="70" y="258"/>
                  </a:cubicBezTo>
                  <a:cubicBezTo>
                    <a:pt x="60" y="279"/>
                    <a:pt x="60" y="304"/>
                    <a:pt x="70" y="323"/>
                  </a:cubicBezTo>
                  <a:cubicBezTo>
                    <a:pt x="74" y="332"/>
                    <a:pt x="80" y="339"/>
                    <a:pt x="86" y="344"/>
                  </a:cubicBezTo>
                  <a:cubicBezTo>
                    <a:pt x="84" y="343"/>
                    <a:pt x="82" y="345"/>
                    <a:pt x="82" y="345"/>
                  </a:cubicBezTo>
                  <a:cubicBezTo>
                    <a:pt x="81" y="344"/>
                    <a:pt x="82" y="342"/>
                    <a:pt x="82" y="342"/>
                  </a:cubicBezTo>
                  <a:cubicBezTo>
                    <a:pt x="78" y="342"/>
                    <a:pt x="78" y="344"/>
                    <a:pt x="75" y="346"/>
                  </a:cubicBezTo>
                  <a:cubicBezTo>
                    <a:pt x="75" y="347"/>
                    <a:pt x="74" y="347"/>
                    <a:pt x="74" y="347"/>
                  </a:cubicBezTo>
                  <a:cubicBezTo>
                    <a:pt x="74" y="345"/>
                    <a:pt x="74" y="343"/>
                    <a:pt x="74" y="342"/>
                  </a:cubicBezTo>
                  <a:cubicBezTo>
                    <a:pt x="75" y="342"/>
                    <a:pt x="70" y="344"/>
                    <a:pt x="64" y="329"/>
                  </a:cubicBezTo>
                  <a:cubicBezTo>
                    <a:pt x="64" y="329"/>
                    <a:pt x="69" y="345"/>
                    <a:pt x="67" y="346"/>
                  </a:cubicBezTo>
                  <a:cubicBezTo>
                    <a:pt x="67" y="346"/>
                    <a:pt x="69" y="347"/>
                    <a:pt x="71" y="348"/>
                  </a:cubicBezTo>
                  <a:cubicBezTo>
                    <a:pt x="70" y="351"/>
                    <a:pt x="66" y="351"/>
                    <a:pt x="64" y="351"/>
                  </a:cubicBezTo>
                  <a:cubicBezTo>
                    <a:pt x="66" y="352"/>
                    <a:pt x="67" y="353"/>
                    <a:pt x="67" y="353"/>
                  </a:cubicBezTo>
                  <a:cubicBezTo>
                    <a:pt x="64" y="353"/>
                    <a:pt x="63" y="357"/>
                    <a:pt x="63" y="357"/>
                  </a:cubicBezTo>
                  <a:cubicBezTo>
                    <a:pt x="65" y="359"/>
                    <a:pt x="69" y="357"/>
                    <a:pt x="69" y="357"/>
                  </a:cubicBezTo>
                  <a:cubicBezTo>
                    <a:pt x="71" y="359"/>
                    <a:pt x="70" y="362"/>
                    <a:pt x="70" y="362"/>
                  </a:cubicBezTo>
                  <a:cubicBezTo>
                    <a:pt x="73" y="361"/>
                    <a:pt x="74" y="360"/>
                    <a:pt x="74" y="356"/>
                  </a:cubicBezTo>
                  <a:cubicBezTo>
                    <a:pt x="74" y="354"/>
                    <a:pt x="77" y="357"/>
                    <a:pt x="81" y="360"/>
                  </a:cubicBezTo>
                  <a:cubicBezTo>
                    <a:pt x="81" y="360"/>
                    <a:pt x="81" y="360"/>
                    <a:pt x="82" y="360"/>
                  </a:cubicBezTo>
                  <a:cubicBezTo>
                    <a:pt x="80" y="361"/>
                    <a:pt x="80" y="363"/>
                    <a:pt x="80" y="363"/>
                  </a:cubicBezTo>
                  <a:cubicBezTo>
                    <a:pt x="78" y="363"/>
                    <a:pt x="79" y="361"/>
                    <a:pt x="79" y="361"/>
                  </a:cubicBezTo>
                  <a:cubicBezTo>
                    <a:pt x="75" y="363"/>
                    <a:pt x="76" y="365"/>
                    <a:pt x="76" y="368"/>
                  </a:cubicBezTo>
                  <a:cubicBezTo>
                    <a:pt x="76" y="369"/>
                    <a:pt x="75" y="369"/>
                    <a:pt x="75" y="370"/>
                  </a:cubicBezTo>
                  <a:cubicBezTo>
                    <a:pt x="74" y="368"/>
                    <a:pt x="73" y="367"/>
                    <a:pt x="72" y="366"/>
                  </a:cubicBezTo>
                  <a:cubicBezTo>
                    <a:pt x="72" y="366"/>
                    <a:pt x="72" y="367"/>
                    <a:pt x="70" y="367"/>
                  </a:cubicBezTo>
                  <a:cubicBezTo>
                    <a:pt x="69" y="367"/>
                    <a:pt x="67" y="367"/>
                    <a:pt x="65" y="366"/>
                  </a:cubicBezTo>
                  <a:cubicBezTo>
                    <a:pt x="64" y="365"/>
                    <a:pt x="60" y="365"/>
                    <a:pt x="59" y="361"/>
                  </a:cubicBezTo>
                  <a:cubicBezTo>
                    <a:pt x="58" y="361"/>
                    <a:pt x="60" y="365"/>
                    <a:pt x="64" y="367"/>
                  </a:cubicBezTo>
                  <a:cubicBezTo>
                    <a:pt x="67" y="370"/>
                    <a:pt x="70" y="372"/>
                    <a:pt x="69" y="373"/>
                  </a:cubicBezTo>
                  <a:cubicBezTo>
                    <a:pt x="69" y="373"/>
                    <a:pt x="71" y="373"/>
                    <a:pt x="73" y="373"/>
                  </a:cubicBezTo>
                  <a:cubicBezTo>
                    <a:pt x="74" y="376"/>
                    <a:pt x="72" y="378"/>
                    <a:pt x="70" y="379"/>
                  </a:cubicBezTo>
                  <a:cubicBezTo>
                    <a:pt x="72" y="379"/>
                    <a:pt x="74" y="379"/>
                    <a:pt x="74" y="379"/>
                  </a:cubicBezTo>
                  <a:cubicBezTo>
                    <a:pt x="72" y="380"/>
                    <a:pt x="73" y="384"/>
                    <a:pt x="73" y="384"/>
                  </a:cubicBezTo>
                  <a:cubicBezTo>
                    <a:pt x="75" y="384"/>
                    <a:pt x="77" y="380"/>
                    <a:pt x="77" y="380"/>
                  </a:cubicBezTo>
                  <a:cubicBezTo>
                    <a:pt x="79" y="380"/>
                    <a:pt x="80" y="383"/>
                    <a:pt x="80" y="383"/>
                  </a:cubicBezTo>
                  <a:cubicBezTo>
                    <a:pt x="82" y="382"/>
                    <a:pt x="82" y="380"/>
                    <a:pt x="80" y="376"/>
                  </a:cubicBezTo>
                  <a:cubicBezTo>
                    <a:pt x="78" y="373"/>
                    <a:pt x="97" y="377"/>
                    <a:pt x="97" y="377"/>
                  </a:cubicBezTo>
                  <a:cubicBezTo>
                    <a:pt x="96" y="377"/>
                    <a:pt x="96" y="377"/>
                    <a:pt x="96" y="377"/>
                  </a:cubicBezTo>
                  <a:cubicBezTo>
                    <a:pt x="100" y="377"/>
                    <a:pt x="105" y="378"/>
                    <a:pt x="109" y="379"/>
                  </a:cubicBezTo>
                  <a:cubicBezTo>
                    <a:pt x="113" y="379"/>
                    <a:pt x="117" y="380"/>
                    <a:pt x="121" y="380"/>
                  </a:cubicBezTo>
                  <a:cubicBezTo>
                    <a:pt x="111" y="381"/>
                    <a:pt x="98" y="383"/>
                    <a:pt x="84" y="386"/>
                  </a:cubicBezTo>
                  <a:cubicBezTo>
                    <a:pt x="78" y="387"/>
                    <a:pt x="73" y="388"/>
                    <a:pt x="67" y="390"/>
                  </a:cubicBezTo>
                  <a:cubicBezTo>
                    <a:pt x="64" y="390"/>
                    <a:pt x="59" y="389"/>
                    <a:pt x="61" y="388"/>
                  </a:cubicBezTo>
                  <a:cubicBezTo>
                    <a:pt x="63" y="386"/>
                    <a:pt x="61" y="385"/>
                    <a:pt x="61" y="385"/>
                  </a:cubicBezTo>
                  <a:cubicBezTo>
                    <a:pt x="61" y="386"/>
                    <a:pt x="60" y="386"/>
                    <a:pt x="60" y="386"/>
                  </a:cubicBezTo>
                  <a:cubicBezTo>
                    <a:pt x="61" y="385"/>
                    <a:pt x="60" y="384"/>
                    <a:pt x="60" y="384"/>
                  </a:cubicBezTo>
                  <a:cubicBezTo>
                    <a:pt x="59" y="384"/>
                    <a:pt x="59" y="385"/>
                    <a:pt x="59" y="385"/>
                  </a:cubicBezTo>
                  <a:cubicBezTo>
                    <a:pt x="58" y="385"/>
                    <a:pt x="59" y="384"/>
                    <a:pt x="59" y="384"/>
                  </a:cubicBezTo>
                  <a:cubicBezTo>
                    <a:pt x="57" y="385"/>
                    <a:pt x="57" y="386"/>
                    <a:pt x="57" y="387"/>
                  </a:cubicBezTo>
                  <a:cubicBezTo>
                    <a:pt x="57" y="388"/>
                    <a:pt x="57" y="388"/>
                    <a:pt x="57" y="388"/>
                  </a:cubicBezTo>
                  <a:cubicBezTo>
                    <a:pt x="56" y="387"/>
                    <a:pt x="56" y="387"/>
                    <a:pt x="56" y="386"/>
                  </a:cubicBezTo>
                  <a:cubicBezTo>
                    <a:pt x="56" y="386"/>
                    <a:pt x="55" y="386"/>
                    <a:pt x="54" y="386"/>
                  </a:cubicBezTo>
                  <a:cubicBezTo>
                    <a:pt x="54" y="386"/>
                    <a:pt x="51" y="385"/>
                    <a:pt x="50" y="380"/>
                  </a:cubicBezTo>
                  <a:cubicBezTo>
                    <a:pt x="50" y="381"/>
                    <a:pt x="50" y="383"/>
                    <a:pt x="51" y="385"/>
                  </a:cubicBezTo>
                  <a:cubicBezTo>
                    <a:pt x="53" y="387"/>
                    <a:pt x="55" y="389"/>
                    <a:pt x="54" y="389"/>
                  </a:cubicBezTo>
                  <a:cubicBezTo>
                    <a:pt x="54" y="389"/>
                    <a:pt x="55" y="389"/>
                    <a:pt x="56" y="389"/>
                  </a:cubicBezTo>
                  <a:cubicBezTo>
                    <a:pt x="57" y="391"/>
                    <a:pt x="56" y="392"/>
                    <a:pt x="55" y="392"/>
                  </a:cubicBezTo>
                  <a:cubicBezTo>
                    <a:pt x="56" y="392"/>
                    <a:pt x="57" y="392"/>
                    <a:pt x="57" y="392"/>
                  </a:cubicBezTo>
                  <a:cubicBezTo>
                    <a:pt x="57" y="392"/>
                    <a:pt x="57" y="392"/>
                    <a:pt x="57" y="392"/>
                  </a:cubicBezTo>
                  <a:cubicBezTo>
                    <a:pt x="49" y="395"/>
                    <a:pt x="43" y="397"/>
                    <a:pt x="37" y="398"/>
                  </a:cubicBezTo>
                  <a:cubicBezTo>
                    <a:pt x="31" y="399"/>
                    <a:pt x="25" y="400"/>
                    <a:pt x="26" y="398"/>
                  </a:cubicBezTo>
                  <a:cubicBezTo>
                    <a:pt x="29" y="392"/>
                    <a:pt x="24" y="391"/>
                    <a:pt x="24" y="391"/>
                  </a:cubicBezTo>
                  <a:cubicBezTo>
                    <a:pt x="26" y="393"/>
                    <a:pt x="23" y="394"/>
                    <a:pt x="23" y="394"/>
                  </a:cubicBezTo>
                  <a:cubicBezTo>
                    <a:pt x="24" y="392"/>
                    <a:pt x="21" y="390"/>
                    <a:pt x="21" y="390"/>
                  </a:cubicBezTo>
                  <a:cubicBezTo>
                    <a:pt x="19" y="392"/>
                    <a:pt x="20" y="395"/>
                    <a:pt x="20" y="395"/>
                  </a:cubicBezTo>
                  <a:cubicBezTo>
                    <a:pt x="18" y="395"/>
                    <a:pt x="17" y="393"/>
                    <a:pt x="17" y="393"/>
                  </a:cubicBezTo>
                  <a:cubicBezTo>
                    <a:pt x="15" y="397"/>
                    <a:pt x="17" y="398"/>
                    <a:pt x="19" y="401"/>
                  </a:cubicBezTo>
                  <a:cubicBezTo>
                    <a:pt x="19" y="401"/>
                    <a:pt x="19" y="402"/>
                    <a:pt x="19" y="402"/>
                  </a:cubicBezTo>
                  <a:cubicBezTo>
                    <a:pt x="17" y="402"/>
                    <a:pt x="15" y="402"/>
                    <a:pt x="14" y="401"/>
                  </a:cubicBezTo>
                  <a:cubicBezTo>
                    <a:pt x="14" y="402"/>
                    <a:pt x="15" y="405"/>
                    <a:pt x="0" y="411"/>
                  </a:cubicBezTo>
                  <a:cubicBezTo>
                    <a:pt x="0" y="411"/>
                    <a:pt x="16" y="406"/>
                    <a:pt x="17" y="409"/>
                  </a:cubicBezTo>
                  <a:cubicBezTo>
                    <a:pt x="17" y="409"/>
                    <a:pt x="18" y="408"/>
                    <a:pt x="20" y="406"/>
                  </a:cubicBezTo>
                  <a:cubicBezTo>
                    <a:pt x="23" y="408"/>
                    <a:pt x="22" y="411"/>
                    <a:pt x="21" y="413"/>
                  </a:cubicBezTo>
                  <a:cubicBezTo>
                    <a:pt x="22" y="412"/>
                    <a:pt x="24" y="411"/>
                    <a:pt x="24" y="411"/>
                  </a:cubicBezTo>
                  <a:cubicBezTo>
                    <a:pt x="23" y="413"/>
                    <a:pt x="26" y="415"/>
                    <a:pt x="26" y="415"/>
                  </a:cubicBezTo>
                  <a:cubicBezTo>
                    <a:pt x="28" y="415"/>
                    <a:pt x="28" y="410"/>
                    <a:pt x="28" y="410"/>
                  </a:cubicBezTo>
                  <a:cubicBezTo>
                    <a:pt x="30" y="409"/>
                    <a:pt x="32" y="411"/>
                    <a:pt x="32" y="411"/>
                  </a:cubicBezTo>
                  <a:cubicBezTo>
                    <a:pt x="33" y="408"/>
                    <a:pt x="32" y="407"/>
                    <a:pt x="28" y="405"/>
                  </a:cubicBezTo>
                  <a:cubicBezTo>
                    <a:pt x="25" y="404"/>
                    <a:pt x="36" y="400"/>
                    <a:pt x="41" y="398"/>
                  </a:cubicBezTo>
                  <a:cubicBezTo>
                    <a:pt x="45" y="397"/>
                    <a:pt x="50" y="396"/>
                    <a:pt x="55" y="394"/>
                  </a:cubicBezTo>
                  <a:cubicBezTo>
                    <a:pt x="55" y="395"/>
                    <a:pt x="54" y="395"/>
                    <a:pt x="54" y="395"/>
                  </a:cubicBezTo>
                  <a:cubicBezTo>
                    <a:pt x="53" y="397"/>
                    <a:pt x="52" y="398"/>
                    <a:pt x="51" y="398"/>
                  </a:cubicBezTo>
                  <a:cubicBezTo>
                    <a:pt x="50" y="395"/>
                    <a:pt x="48" y="397"/>
                    <a:pt x="48" y="397"/>
                  </a:cubicBezTo>
                  <a:cubicBezTo>
                    <a:pt x="49" y="397"/>
                    <a:pt x="49" y="398"/>
                    <a:pt x="49" y="398"/>
                  </a:cubicBezTo>
                  <a:cubicBezTo>
                    <a:pt x="49" y="398"/>
                    <a:pt x="47" y="399"/>
                    <a:pt x="47" y="399"/>
                  </a:cubicBezTo>
                  <a:cubicBezTo>
                    <a:pt x="47" y="401"/>
                    <a:pt x="49" y="400"/>
                    <a:pt x="49" y="400"/>
                  </a:cubicBezTo>
                  <a:cubicBezTo>
                    <a:pt x="49" y="401"/>
                    <a:pt x="48" y="401"/>
                    <a:pt x="48" y="401"/>
                  </a:cubicBezTo>
                  <a:cubicBezTo>
                    <a:pt x="49" y="403"/>
                    <a:pt x="50" y="402"/>
                    <a:pt x="51" y="401"/>
                  </a:cubicBezTo>
                  <a:cubicBezTo>
                    <a:pt x="51" y="401"/>
                    <a:pt x="52" y="401"/>
                    <a:pt x="52" y="401"/>
                  </a:cubicBezTo>
                  <a:cubicBezTo>
                    <a:pt x="52" y="402"/>
                    <a:pt x="51" y="403"/>
                    <a:pt x="51" y="403"/>
                  </a:cubicBezTo>
                  <a:cubicBezTo>
                    <a:pt x="51" y="403"/>
                    <a:pt x="52" y="403"/>
                    <a:pt x="55" y="409"/>
                  </a:cubicBezTo>
                  <a:cubicBezTo>
                    <a:pt x="55" y="408"/>
                    <a:pt x="53" y="402"/>
                    <a:pt x="54" y="402"/>
                  </a:cubicBezTo>
                  <a:cubicBezTo>
                    <a:pt x="54" y="402"/>
                    <a:pt x="54" y="402"/>
                    <a:pt x="53" y="401"/>
                  </a:cubicBezTo>
                  <a:cubicBezTo>
                    <a:pt x="54" y="400"/>
                    <a:pt x="56" y="401"/>
                    <a:pt x="56" y="401"/>
                  </a:cubicBezTo>
                  <a:cubicBezTo>
                    <a:pt x="56" y="401"/>
                    <a:pt x="56" y="400"/>
                    <a:pt x="56" y="400"/>
                  </a:cubicBezTo>
                  <a:cubicBezTo>
                    <a:pt x="57" y="401"/>
                    <a:pt x="58" y="400"/>
                    <a:pt x="58" y="400"/>
                  </a:cubicBezTo>
                  <a:cubicBezTo>
                    <a:pt x="58" y="400"/>
                    <a:pt x="56" y="399"/>
                    <a:pt x="56" y="399"/>
                  </a:cubicBezTo>
                  <a:cubicBezTo>
                    <a:pt x="56" y="399"/>
                    <a:pt x="57" y="399"/>
                    <a:pt x="57" y="399"/>
                  </a:cubicBezTo>
                  <a:cubicBezTo>
                    <a:pt x="57" y="398"/>
                    <a:pt x="56" y="398"/>
                    <a:pt x="54" y="398"/>
                  </a:cubicBezTo>
                  <a:cubicBezTo>
                    <a:pt x="54" y="399"/>
                    <a:pt x="54" y="397"/>
                    <a:pt x="55" y="395"/>
                  </a:cubicBezTo>
                  <a:cubicBezTo>
                    <a:pt x="55" y="395"/>
                    <a:pt x="56" y="394"/>
                    <a:pt x="56" y="394"/>
                  </a:cubicBezTo>
                  <a:cubicBezTo>
                    <a:pt x="56" y="394"/>
                    <a:pt x="57" y="394"/>
                    <a:pt x="57" y="394"/>
                  </a:cubicBezTo>
                  <a:cubicBezTo>
                    <a:pt x="57" y="394"/>
                    <a:pt x="58" y="395"/>
                    <a:pt x="58" y="394"/>
                  </a:cubicBezTo>
                  <a:cubicBezTo>
                    <a:pt x="59" y="395"/>
                    <a:pt x="59" y="394"/>
                    <a:pt x="60" y="393"/>
                  </a:cubicBezTo>
                  <a:cubicBezTo>
                    <a:pt x="60" y="393"/>
                    <a:pt x="60" y="393"/>
                    <a:pt x="60" y="393"/>
                  </a:cubicBezTo>
                  <a:cubicBezTo>
                    <a:pt x="61" y="393"/>
                    <a:pt x="62" y="394"/>
                    <a:pt x="62" y="394"/>
                  </a:cubicBezTo>
                  <a:cubicBezTo>
                    <a:pt x="62" y="394"/>
                    <a:pt x="62" y="393"/>
                    <a:pt x="62" y="393"/>
                  </a:cubicBezTo>
                  <a:cubicBezTo>
                    <a:pt x="69" y="391"/>
                    <a:pt x="76" y="389"/>
                    <a:pt x="84" y="387"/>
                  </a:cubicBezTo>
                  <a:cubicBezTo>
                    <a:pt x="87" y="387"/>
                    <a:pt x="90" y="386"/>
                    <a:pt x="92" y="386"/>
                  </a:cubicBezTo>
                  <a:cubicBezTo>
                    <a:pt x="92" y="386"/>
                    <a:pt x="92" y="386"/>
                    <a:pt x="92" y="386"/>
                  </a:cubicBezTo>
                  <a:cubicBezTo>
                    <a:pt x="92" y="386"/>
                    <a:pt x="92" y="386"/>
                    <a:pt x="92" y="386"/>
                  </a:cubicBezTo>
                  <a:cubicBezTo>
                    <a:pt x="107" y="383"/>
                    <a:pt x="120" y="381"/>
                    <a:pt x="129" y="380"/>
                  </a:cubicBezTo>
                  <a:cubicBezTo>
                    <a:pt x="132" y="380"/>
                    <a:pt x="135" y="380"/>
                    <a:pt x="138" y="380"/>
                  </a:cubicBezTo>
                  <a:cubicBezTo>
                    <a:pt x="122" y="385"/>
                    <a:pt x="107" y="394"/>
                    <a:pt x="95" y="407"/>
                  </a:cubicBezTo>
                  <a:cubicBezTo>
                    <a:pt x="88" y="414"/>
                    <a:pt x="75" y="427"/>
                    <a:pt x="68" y="446"/>
                  </a:cubicBezTo>
                  <a:cubicBezTo>
                    <a:pt x="68" y="446"/>
                    <a:pt x="68" y="446"/>
                    <a:pt x="68" y="446"/>
                  </a:cubicBezTo>
                  <a:cubicBezTo>
                    <a:pt x="66" y="447"/>
                    <a:pt x="64" y="447"/>
                    <a:pt x="65" y="447"/>
                  </a:cubicBezTo>
                  <a:cubicBezTo>
                    <a:pt x="65" y="444"/>
                    <a:pt x="63" y="444"/>
                    <a:pt x="63" y="444"/>
                  </a:cubicBezTo>
                  <a:cubicBezTo>
                    <a:pt x="64" y="445"/>
                    <a:pt x="63" y="445"/>
                    <a:pt x="63" y="445"/>
                  </a:cubicBezTo>
                  <a:cubicBezTo>
                    <a:pt x="63" y="444"/>
                    <a:pt x="62" y="444"/>
                    <a:pt x="62" y="443"/>
                  </a:cubicBezTo>
                  <a:cubicBezTo>
                    <a:pt x="61" y="444"/>
                    <a:pt x="61" y="446"/>
                    <a:pt x="62" y="446"/>
                  </a:cubicBezTo>
                  <a:cubicBezTo>
                    <a:pt x="61" y="446"/>
                    <a:pt x="60" y="445"/>
                    <a:pt x="60" y="445"/>
                  </a:cubicBezTo>
                  <a:cubicBezTo>
                    <a:pt x="59" y="446"/>
                    <a:pt x="60" y="447"/>
                    <a:pt x="61" y="448"/>
                  </a:cubicBezTo>
                  <a:cubicBezTo>
                    <a:pt x="62" y="448"/>
                    <a:pt x="62" y="449"/>
                    <a:pt x="61" y="449"/>
                  </a:cubicBezTo>
                  <a:cubicBezTo>
                    <a:pt x="60" y="449"/>
                    <a:pt x="60" y="449"/>
                    <a:pt x="59" y="448"/>
                  </a:cubicBezTo>
                  <a:cubicBezTo>
                    <a:pt x="59" y="448"/>
                    <a:pt x="59" y="450"/>
                    <a:pt x="51" y="450"/>
                  </a:cubicBezTo>
                  <a:cubicBezTo>
                    <a:pt x="51" y="450"/>
                    <a:pt x="60" y="451"/>
                    <a:pt x="60" y="451"/>
                  </a:cubicBezTo>
                  <a:cubicBezTo>
                    <a:pt x="60" y="451"/>
                    <a:pt x="61" y="451"/>
                    <a:pt x="62" y="450"/>
                  </a:cubicBezTo>
                  <a:cubicBezTo>
                    <a:pt x="63" y="451"/>
                    <a:pt x="63" y="453"/>
                    <a:pt x="63" y="453"/>
                  </a:cubicBezTo>
                  <a:cubicBezTo>
                    <a:pt x="63" y="453"/>
                    <a:pt x="64" y="452"/>
                    <a:pt x="64" y="452"/>
                  </a:cubicBezTo>
                  <a:cubicBezTo>
                    <a:pt x="64" y="453"/>
                    <a:pt x="65" y="453"/>
                    <a:pt x="65" y="453"/>
                  </a:cubicBezTo>
                  <a:cubicBezTo>
                    <a:pt x="61" y="468"/>
                    <a:pt x="61" y="481"/>
                    <a:pt x="62" y="490"/>
                  </a:cubicBezTo>
                  <a:cubicBezTo>
                    <a:pt x="62" y="495"/>
                    <a:pt x="62" y="506"/>
                    <a:pt x="60" y="506"/>
                  </a:cubicBezTo>
                  <a:cubicBezTo>
                    <a:pt x="60" y="506"/>
                    <a:pt x="61" y="507"/>
                    <a:pt x="63" y="509"/>
                  </a:cubicBezTo>
                  <a:cubicBezTo>
                    <a:pt x="61" y="512"/>
                    <a:pt x="57" y="511"/>
                    <a:pt x="56" y="510"/>
                  </a:cubicBezTo>
                  <a:cubicBezTo>
                    <a:pt x="57" y="511"/>
                    <a:pt x="58" y="513"/>
                    <a:pt x="58" y="513"/>
                  </a:cubicBezTo>
                  <a:cubicBezTo>
                    <a:pt x="56" y="512"/>
                    <a:pt x="54" y="515"/>
                    <a:pt x="54" y="515"/>
                  </a:cubicBezTo>
                  <a:cubicBezTo>
                    <a:pt x="54" y="517"/>
                    <a:pt x="59" y="517"/>
                    <a:pt x="59" y="517"/>
                  </a:cubicBezTo>
                  <a:cubicBezTo>
                    <a:pt x="60" y="519"/>
                    <a:pt x="59" y="521"/>
                    <a:pt x="59" y="521"/>
                  </a:cubicBezTo>
                  <a:cubicBezTo>
                    <a:pt x="61" y="522"/>
                    <a:pt x="62" y="521"/>
                    <a:pt x="64" y="517"/>
                  </a:cubicBezTo>
                  <a:cubicBezTo>
                    <a:pt x="65" y="515"/>
                    <a:pt x="67" y="519"/>
                    <a:pt x="69" y="523"/>
                  </a:cubicBezTo>
                  <a:cubicBezTo>
                    <a:pt x="72" y="526"/>
                    <a:pt x="75" y="530"/>
                    <a:pt x="75" y="530"/>
                  </a:cubicBezTo>
                  <a:cubicBezTo>
                    <a:pt x="73" y="527"/>
                    <a:pt x="67" y="513"/>
                    <a:pt x="71" y="514"/>
                  </a:cubicBezTo>
                  <a:cubicBezTo>
                    <a:pt x="75" y="516"/>
                    <a:pt x="77" y="514"/>
                    <a:pt x="77" y="513"/>
                  </a:cubicBezTo>
                  <a:cubicBezTo>
                    <a:pt x="81" y="520"/>
                    <a:pt x="85" y="527"/>
                    <a:pt x="91" y="533"/>
                  </a:cubicBezTo>
                  <a:cubicBezTo>
                    <a:pt x="98" y="541"/>
                    <a:pt x="107" y="548"/>
                    <a:pt x="116" y="552"/>
                  </a:cubicBezTo>
                  <a:cubicBezTo>
                    <a:pt x="116" y="553"/>
                    <a:pt x="117" y="554"/>
                    <a:pt x="117" y="554"/>
                  </a:cubicBezTo>
                  <a:cubicBezTo>
                    <a:pt x="118" y="554"/>
                    <a:pt x="118" y="554"/>
                    <a:pt x="119" y="553"/>
                  </a:cubicBezTo>
                  <a:cubicBezTo>
                    <a:pt x="123" y="555"/>
                    <a:pt x="128" y="557"/>
                    <a:pt x="133" y="558"/>
                  </a:cubicBezTo>
                  <a:cubicBezTo>
                    <a:pt x="131" y="558"/>
                    <a:pt x="128" y="558"/>
                    <a:pt x="126" y="558"/>
                  </a:cubicBezTo>
                  <a:cubicBezTo>
                    <a:pt x="122" y="559"/>
                    <a:pt x="118" y="560"/>
                    <a:pt x="114" y="561"/>
                  </a:cubicBezTo>
                  <a:cubicBezTo>
                    <a:pt x="114" y="561"/>
                    <a:pt x="113" y="561"/>
                    <a:pt x="112" y="561"/>
                  </a:cubicBezTo>
                  <a:cubicBezTo>
                    <a:pt x="108" y="562"/>
                    <a:pt x="105" y="563"/>
                    <a:pt x="105" y="561"/>
                  </a:cubicBezTo>
                  <a:cubicBezTo>
                    <a:pt x="108" y="554"/>
                    <a:pt x="103" y="554"/>
                    <a:pt x="103" y="554"/>
                  </a:cubicBezTo>
                  <a:cubicBezTo>
                    <a:pt x="105" y="556"/>
                    <a:pt x="101" y="557"/>
                    <a:pt x="101" y="557"/>
                  </a:cubicBezTo>
                  <a:cubicBezTo>
                    <a:pt x="103" y="555"/>
                    <a:pt x="99" y="553"/>
                    <a:pt x="99" y="553"/>
                  </a:cubicBezTo>
                  <a:cubicBezTo>
                    <a:pt x="96" y="556"/>
                    <a:pt x="98" y="559"/>
                    <a:pt x="98" y="559"/>
                  </a:cubicBezTo>
                  <a:cubicBezTo>
                    <a:pt x="97" y="560"/>
                    <a:pt x="95" y="559"/>
                    <a:pt x="95" y="559"/>
                  </a:cubicBezTo>
                  <a:cubicBezTo>
                    <a:pt x="93" y="564"/>
                    <a:pt x="97" y="564"/>
                    <a:pt x="99" y="565"/>
                  </a:cubicBezTo>
                  <a:cubicBezTo>
                    <a:pt x="100" y="566"/>
                    <a:pt x="100" y="566"/>
                    <a:pt x="100" y="567"/>
                  </a:cubicBezTo>
                  <a:cubicBezTo>
                    <a:pt x="98" y="567"/>
                    <a:pt x="96" y="568"/>
                    <a:pt x="95" y="568"/>
                  </a:cubicBezTo>
                  <a:cubicBezTo>
                    <a:pt x="95" y="568"/>
                    <a:pt x="95" y="569"/>
                    <a:pt x="95" y="571"/>
                  </a:cubicBezTo>
                  <a:cubicBezTo>
                    <a:pt x="94" y="573"/>
                    <a:pt x="93" y="577"/>
                    <a:pt x="93" y="585"/>
                  </a:cubicBezTo>
                  <a:cubicBezTo>
                    <a:pt x="93" y="584"/>
                    <a:pt x="93" y="581"/>
                    <a:pt x="95" y="578"/>
                  </a:cubicBezTo>
                  <a:cubicBezTo>
                    <a:pt x="97" y="574"/>
                    <a:pt x="100" y="572"/>
                    <a:pt x="101" y="573"/>
                  </a:cubicBezTo>
                  <a:cubicBezTo>
                    <a:pt x="101" y="573"/>
                    <a:pt x="101" y="572"/>
                    <a:pt x="102" y="570"/>
                  </a:cubicBezTo>
                  <a:cubicBezTo>
                    <a:pt x="105" y="570"/>
                    <a:pt x="106" y="574"/>
                    <a:pt x="106" y="575"/>
                  </a:cubicBezTo>
                  <a:cubicBezTo>
                    <a:pt x="106" y="574"/>
                    <a:pt x="107" y="573"/>
                    <a:pt x="107" y="573"/>
                  </a:cubicBezTo>
                  <a:cubicBezTo>
                    <a:pt x="107" y="575"/>
                    <a:pt x="110" y="577"/>
                    <a:pt x="110" y="577"/>
                  </a:cubicBezTo>
                  <a:cubicBezTo>
                    <a:pt x="111" y="576"/>
                    <a:pt x="109" y="572"/>
                    <a:pt x="109" y="572"/>
                  </a:cubicBezTo>
                  <a:cubicBezTo>
                    <a:pt x="110" y="571"/>
                    <a:pt x="113" y="573"/>
                    <a:pt x="112" y="573"/>
                  </a:cubicBezTo>
                  <a:cubicBezTo>
                    <a:pt x="112" y="571"/>
                    <a:pt x="112" y="569"/>
                    <a:pt x="108" y="567"/>
                  </a:cubicBezTo>
                  <a:cubicBezTo>
                    <a:pt x="107" y="567"/>
                    <a:pt x="110" y="564"/>
                    <a:pt x="114" y="563"/>
                  </a:cubicBezTo>
                  <a:cubicBezTo>
                    <a:pt x="115" y="562"/>
                    <a:pt x="116" y="562"/>
                    <a:pt x="117" y="562"/>
                  </a:cubicBezTo>
                  <a:cubicBezTo>
                    <a:pt x="120" y="561"/>
                    <a:pt x="123" y="560"/>
                    <a:pt x="126" y="560"/>
                  </a:cubicBezTo>
                  <a:cubicBezTo>
                    <a:pt x="131" y="560"/>
                    <a:pt x="135" y="559"/>
                    <a:pt x="139" y="559"/>
                  </a:cubicBezTo>
                  <a:cubicBezTo>
                    <a:pt x="151" y="561"/>
                    <a:pt x="164" y="561"/>
                    <a:pt x="176" y="557"/>
                  </a:cubicBezTo>
                  <a:cubicBezTo>
                    <a:pt x="179" y="558"/>
                    <a:pt x="183" y="558"/>
                    <a:pt x="182" y="559"/>
                  </a:cubicBezTo>
                  <a:cubicBezTo>
                    <a:pt x="180" y="561"/>
                    <a:pt x="183" y="562"/>
                    <a:pt x="183" y="562"/>
                  </a:cubicBezTo>
                  <a:cubicBezTo>
                    <a:pt x="182" y="561"/>
                    <a:pt x="183" y="561"/>
                    <a:pt x="183" y="561"/>
                  </a:cubicBezTo>
                  <a:cubicBezTo>
                    <a:pt x="183" y="562"/>
                    <a:pt x="184" y="563"/>
                    <a:pt x="184" y="563"/>
                  </a:cubicBezTo>
                  <a:cubicBezTo>
                    <a:pt x="185" y="563"/>
                    <a:pt x="185" y="561"/>
                    <a:pt x="185" y="561"/>
                  </a:cubicBezTo>
                  <a:cubicBezTo>
                    <a:pt x="186" y="561"/>
                    <a:pt x="186" y="562"/>
                    <a:pt x="186" y="562"/>
                  </a:cubicBezTo>
                  <a:cubicBezTo>
                    <a:pt x="187" y="561"/>
                    <a:pt x="186" y="560"/>
                    <a:pt x="186" y="559"/>
                  </a:cubicBezTo>
                  <a:cubicBezTo>
                    <a:pt x="186" y="559"/>
                    <a:pt x="186" y="558"/>
                    <a:pt x="186" y="558"/>
                  </a:cubicBezTo>
                  <a:cubicBezTo>
                    <a:pt x="187" y="558"/>
                    <a:pt x="187" y="559"/>
                    <a:pt x="188" y="559"/>
                  </a:cubicBezTo>
                  <a:cubicBezTo>
                    <a:pt x="188" y="559"/>
                    <a:pt x="188" y="558"/>
                    <a:pt x="195" y="557"/>
                  </a:cubicBezTo>
                  <a:cubicBezTo>
                    <a:pt x="194" y="556"/>
                    <a:pt x="187" y="557"/>
                    <a:pt x="187" y="556"/>
                  </a:cubicBezTo>
                  <a:cubicBezTo>
                    <a:pt x="187" y="556"/>
                    <a:pt x="187" y="556"/>
                    <a:pt x="186" y="557"/>
                  </a:cubicBezTo>
                  <a:cubicBezTo>
                    <a:pt x="185" y="556"/>
                    <a:pt x="185" y="556"/>
                    <a:pt x="185" y="555"/>
                  </a:cubicBezTo>
                  <a:cubicBezTo>
                    <a:pt x="189" y="555"/>
                    <a:pt x="193" y="554"/>
                    <a:pt x="198" y="553"/>
                  </a:cubicBezTo>
                  <a:cubicBezTo>
                    <a:pt x="212" y="549"/>
                    <a:pt x="231" y="540"/>
                    <a:pt x="244" y="523"/>
                  </a:cubicBezTo>
                  <a:cubicBezTo>
                    <a:pt x="244" y="522"/>
                    <a:pt x="244" y="522"/>
                    <a:pt x="245" y="522"/>
                  </a:cubicBezTo>
                  <a:cubicBezTo>
                    <a:pt x="247" y="527"/>
                    <a:pt x="250" y="523"/>
                    <a:pt x="250" y="523"/>
                  </a:cubicBezTo>
                  <a:cubicBezTo>
                    <a:pt x="248" y="523"/>
                    <a:pt x="250" y="520"/>
                    <a:pt x="249" y="520"/>
                  </a:cubicBezTo>
                  <a:cubicBezTo>
                    <a:pt x="250" y="522"/>
                    <a:pt x="254" y="521"/>
                    <a:pt x="254" y="521"/>
                  </a:cubicBezTo>
                  <a:cubicBezTo>
                    <a:pt x="254" y="517"/>
                    <a:pt x="251" y="516"/>
                    <a:pt x="251" y="516"/>
                  </a:cubicBezTo>
                  <a:cubicBezTo>
                    <a:pt x="251" y="514"/>
                    <a:pt x="253" y="514"/>
                    <a:pt x="253" y="514"/>
                  </a:cubicBezTo>
                  <a:cubicBezTo>
                    <a:pt x="253" y="512"/>
                    <a:pt x="252" y="511"/>
                    <a:pt x="251" y="511"/>
                  </a:cubicBezTo>
                  <a:cubicBezTo>
                    <a:pt x="258" y="497"/>
                    <a:pt x="262" y="483"/>
                    <a:pt x="263" y="473"/>
                  </a:cubicBezTo>
                  <a:cubicBezTo>
                    <a:pt x="265" y="467"/>
                    <a:pt x="266" y="463"/>
                    <a:pt x="267" y="465"/>
                  </a:cubicBezTo>
                  <a:cubicBezTo>
                    <a:pt x="271" y="471"/>
                    <a:pt x="274" y="466"/>
                    <a:pt x="274" y="466"/>
                  </a:cubicBezTo>
                  <a:cubicBezTo>
                    <a:pt x="272" y="467"/>
                    <a:pt x="273" y="464"/>
                    <a:pt x="273" y="464"/>
                  </a:cubicBezTo>
                  <a:cubicBezTo>
                    <a:pt x="274" y="466"/>
                    <a:pt x="277" y="464"/>
                    <a:pt x="277" y="464"/>
                  </a:cubicBezTo>
                  <a:cubicBezTo>
                    <a:pt x="276" y="460"/>
                    <a:pt x="273" y="460"/>
                    <a:pt x="273" y="460"/>
                  </a:cubicBezTo>
                  <a:cubicBezTo>
                    <a:pt x="273" y="458"/>
                    <a:pt x="275" y="457"/>
                    <a:pt x="275" y="457"/>
                  </a:cubicBezTo>
                  <a:cubicBezTo>
                    <a:pt x="273" y="453"/>
                    <a:pt x="271" y="455"/>
                    <a:pt x="268" y="456"/>
                  </a:cubicBezTo>
                  <a:cubicBezTo>
                    <a:pt x="267" y="456"/>
                    <a:pt x="267" y="456"/>
                    <a:pt x="266" y="456"/>
                  </a:cubicBezTo>
                  <a:cubicBezTo>
                    <a:pt x="267" y="453"/>
                    <a:pt x="268" y="452"/>
                    <a:pt x="269" y="451"/>
                  </a:cubicBezTo>
                  <a:cubicBezTo>
                    <a:pt x="269" y="451"/>
                    <a:pt x="268" y="450"/>
                    <a:pt x="267" y="448"/>
                  </a:cubicBezTo>
                  <a:cubicBezTo>
                    <a:pt x="266" y="446"/>
                    <a:pt x="266" y="440"/>
                    <a:pt x="263" y="433"/>
                  </a:cubicBezTo>
                  <a:cubicBezTo>
                    <a:pt x="263" y="434"/>
                    <a:pt x="264" y="437"/>
                    <a:pt x="264" y="441"/>
                  </a:cubicBezTo>
                  <a:cubicBezTo>
                    <a:pt x="263" y="446"/>
                    <a:pt x="262" y="451"/>
                    <a:pt x="261" y="450"/>
                  </a:cubicBezTo>
                  <a:cubicBezTo>
                    <a:pt x="261" y="450"/>
                    <a:pt x="262" y="452"/>
                    <a:pt x="263" y="455"/>
                  </a:cubicBezTo>
                  <a:cubicBezTo>
                    <a:pt x="260" y="457"/>
                    <a:pt x="257" y="454"/>
                    <a:pt x="256" y="453"/>
                  </a:cubicBezTo>
                  <a:cubicBezTo>
                    <a:pt x="257" y="455"/>
                    <a:pt x="257" y="457"/>
                    <a:pt x="257" y="457"/>
                  </a:cubicBezTo>
                  <a:cubicBezTo>
                    <a:pt x="255" y="455"/>
                    <a:pt x="252" y="457"/>
                    <a:pt x="252" y="457"/>
                  </a:cubicBezTo>
                  <a:cubicBezTo>
                    <a:pt x="252" y="460"/>
                    <a:pt x="256" y="461"/>
                    <a:pt x="256" y="461"/>
                  </a:cubicBezTo>
                  <a:cubicBezTo>
                    <a:pt x="256" y="464"/>
                    <a:pt x="253" y="465"/>
                    <a:pt x="253" y="465"/>
                  </a:cubicBezTo>
                  <a:cubicBezTo>
                    <a:pt x="255" y="467"/>
                    <a:pt x="257" y="467"/>
                    <a:pt x="260" y="464"/>
                  </a:cubicBezTo>
                  <a:cubicBezTo>
                    <a:pt x="263" y="462"/>
                    <a:pt x="261" y="476"/>
                    <a:pt x="260" y="482"/>
                  </a:cubicBezTo>
                  <a:cubicBezTo>
                    <a:pt x="258" y="491"/>
                    <a:pt x="255" y="501"/>
                    <a:pt x="249" y="511"/>
                  </a:cubicBezTo>
                  <a:cubicBezTo>
                    <a:pt x="248" y="511"/>
                    <a:pt x="247" y="512"/>
                    <a:pt x="246" y="512"/>
                  </a:cubicBezTo>
                  <a:cubicBezTo>
                    <a:pt x="245" y="512"/>
                    <a:pt x="245" y="511"/>
                    <a:pt x="245" y="511"/>
                  </a:cubicBezTo>
                  <a:cubicBezTo>
                    <a:pt x="246" y="509"/>
                    <a:pt x="247" y="507"/>
                    <a:pt x="248" y="506"/>
                  </a:cubicBezTo>
                  <a:cubicBezTo>
                    <a:pt x="248" y="506"/>
                    <a:pt x="247" y="506"/>
                    <a:pt x="246" y="504"/>
                  </a:cubicBezTo>
                  <a:cubicBezTo>
                    <a:pt x="245" y="501"/>
                    <a:pt x="245" y="496"/>
                    <a:pt x="243" y="488"/>
                  </a:cubicBezTo>
                  <a:cubicBezTo>
                    <a:pt x="243" y="489"/>
                    <a:pt x="243" y="493"/>
                    <a:pt x="243" y="497"/>
                  </a:cubicBezTo>
                  <a:cubicBezTo>
                    <a:pt x="243" y="502"/>
                    <a:pt x="241" y="506"/>
                    <a:pt x="240" y="506"/>
                  </a:cubicBezTo>
                  <a:cubicBezTo>
                    <a:pt x="240" y="506"/>
                    <a:pt x="241" y="507"/>
                    <a:pt x="241" y="510"/>
                  </a:cubicBezTo>
                  <a:cubicBezTo>
                    <a:pt x="238" y="511"/>
                    <a:pt x="236" y="509"/>
                    <a:pt x="234" y="508"/>
                  </a:cubicBezTo>
                  <a:cubicBezTo>
                    <a:pt x="235" y="509"/>
                    <a:pt x="235" y="511"/>
                    <a:pt x="235" y="511"/>
                  </a:cubicBezTo>
                  <a:cubicBezTo>
                    <a:pt x="233" y="509"/>
                    <a:pt x="230" y="510"/>
                    <a:pt x="230" y="510"/>
                  </a:cubicBezTo>
                  <a:cubicBezTo>
                    <a:pt x="230" y="512"/>
                    <a:pt x="234" y="514"/>
                    <a:pt x="234" y="514"/>
                  </a:cubicBezTo>
                  <a:cubicBezTo>
                    <a:pt x="233" y="516"/>
                    <a:pt x="230" y="517"/>
                    <a:pt x="230" y="517"/>
                  </a:cubicBezTo>
                  <a:cubicBezTo>
                    <a:pt x="232" y="518"/>
                    <a:pt x="234" y="519"/>
                    <a:pt x="238" y="517"/>
                  </a:cubicBezTo>
                  <a:cubicBezTo>
                    <a:pt x="239" y="516"/>
                    <a:pt x="238" y="521"/>
                    <a:pt x="236" y="526"/>
                  </a:cubicBezTo>
                  <a:cubicBezTo>
                    <a:pt x="235" y="529"/>
                    <a:pt x="233" y="532"/>
                    <a:pt x="231" y="534"/>
                  </a:cubicBezTo>
                  <a:cubicBezTo>
                    <a:pt x="220" y="543"/>
                    <a:pt x="208" y="549"/>
                    <a:pt x="198" y="552"/>
                  </a:cubicBezTo>
                  <a:cubicBezTo>
                    <a:pt x="193" y="554"/>
                    <a:pt x="189" y="555"/>
                    <a:pt x="185" y="555"/>
                  </a:cubicBezTo>
                  <a:cubicBezTo>
                    <a:pt x="185" y="554"/>
                    <a:pt x="186" y="554"/>
                    <a:pt x="186" y="554"/>
                  </a:cubicBezTo>
                  <a:cubicBezTo>
                    <a:pt x="185" y="554"/>
                    <a:pt x="185" y="554"/>
                    <a:pt x="185" y="554"/>
                  </a:cubicBezTo>
                  <a:cubicBezTo>
                    <a:pt x="185" y="554"/>
                    <a:pt x="185" y="554"/>
                    <a:pt x="185" y="553"/>
                  </a:cubicBezTo>
                  <a:cubicBezTo>
                    <a:pt x="192" y="550"/>
                    <a:pt x="199" y="545"/>
                    <a:pt x="204" y="539"/>
                  </a:cubicBezTo>
                  <a:cubicBezTo>
                    <a:pt x="205" y="539"/>
                    <a:pt x="205" y="539"/>
                    <a:pt x="205" y="538"/>
                  </a:cubicBezTo>
                  <a:cubicBezTo>
                    <a:pt x="211" y="533"/>
                    <a:pt x="217" y="524"/>
                    <a:pt x="221" y="513"/>
                  </a:cubicBezTo>
                  <a:cubicBezTo>
                    <a:pt x="225" y="503"/>
                    <a:pt x="225" y="492"/>
                    <a:pt x="228" y="486"/>
                  </a:cubicBezTo>
                  <a:cubicBezTo>
                    <a:pt x="229" y="485"/>
                    <a:pt x="229" y="484"/>
                    <a:pt x="230" y="484"/>
                  </a:cubicBezTo>
                  <a:cubicBezTo>
                    <a:pt x="232" y="482"/>
                    <a:pt x="233" y="483"/>
                    <a:pt x="233" y="484"/>
                  </a:cubicBezTo>
                  <a:cubicBezTo>
                    <a:pt x="235" y="489"/>
                    <a:pt x="237" y="491"/>
                    <a:pt x="237" y="490"/>
                  </a:cubicBezTo>
                  <a:cubicBezTo>
                    <a:pt x="237" y="490"/>
                    <a:pt x="237" y="484"/>
                    <a:pt x="237" y="483"/>
                  </a:cubicBezTo>
                  <a:cubicBezTo>
                    <a:pt x="237" y="482"/>
                    <a:pt x="237" y="481"/>
                    <a:pt x="237" y="481"/>
                  </a:cubicBezTo>
                  <a:cubicBezTo>
                    <a:pt x="238" y="482"/>
                    <a:pt x="239" y="483"/>
                    <a:pt x="239" y="484"/>
                  </a:cubicBezTo>
                  <a:cubicBezTo>
                    <a:pt x="239" y="483"/>
                    <a:pt x="241" y="480"/>
                    <a:pt x="250" y="487"/>
                  </a:cubicBezTo>
                  <a:cubicBezTo>
                    <a:pt x="250" y="487"/>
                    <a:pt x="248" y="484"/>
                    <a:pt x="246" y="482"/>
                  </a:cubicBezTo>
                  <a:cubicBezTo>
                    <a:pt x="244" y="479"/>
                    <a:pt x="241" y="477"/>
                    <a:pt x="241" y="476"/>
                  </a:cubicBezTo>
                  <a:cubicBezTo>
                    <a:pt x="241" y="476"/>
                    <a:pt x="239" y="477"/>
                    <a:pt x="237" y="477"/>
                  </a:cubicBezTo>
                  <a:cubicBezTo>
                    <a:pt x="236" y="475"/>
                    <a:pt x="237" y="472"/>
                    <a:pt x="239" y="470"/>
                  </a:cubicBezTo>
                  <a:cubicBezTo>
                    <a:pt x="237" y="471"/>
                    <a:pt x="235" y="472"/>
                    <a:pt x="235" y="472"/>
                  </a:cubicBezTo>
                  <a:cubicBezTo>
                    <a:pt x="236" y="470"/>
                    <a:pt x="233" y="467"/>
                    <a:pt x="233" y="467"/>
                  </a:cubicBezTo>
                  <a:cubicBezTo>
                    <a:pt x="229" y="468"/>
                    <a:pt x="230" y="473"/>
                    <a:pt x="230" y="473"/>
                  </a:cubicBezTo>
                  <a:cubicBezTo>
                    <a:pt x="227" y="474"/>
                    <a:pt x="225" y="473"/>
                    <a:pt x="224" y="473"/>
                  </a:cubicBezTo>
                  <a:cubicBezTo>
                    <a:pt x="225" y="476"/>
                    <a:pt x="226" y="477"/>
                    <a:pt x="230" y="478"/>
                  </a:cubicBezTo>
                  <a:cubicBezTo>
                    <a:pt x="232" y="478"/>
                    <a:pt x="229" y="481"/>
                    <a:pt x="227" y="484"/>
                  </a:cubicBezTo>
                  <a:cubicBezTo>
                    <a:pt x="226" y="485"/>
                    <a:pt x="225" y="486"/>
                    <a:pt x="225" y="487"/>
                  </a:cubicBezTo>
                  <a:cubicBezTo>
                    <a:pt x="225" y="485"/>
                    <a:pt x="225" y="482"/>
                    <a:pt x="224" y="480"/>
                  </a:cubicBezTo>
                  <a:cubicBezTo>
                    <a:pt x="223" y="475"/>
                    <a:pt x="222" y="471"/>
                    <a:pt x="221" y="467"/>
                  </a:cubicBezTo>
                  <a:cubicBezTo>
                    <a:pt x="221" y="466"/>
                    <a:pt x="221" y="465"/>
                    <a:pt x="221" y="465"/>
                  </a:cubicBezTo>
                  <a:cubicBezTo>
                    <a:pt x="221" y="465"/>
                    <a:pt x="220" y="465"/>
                    <a:pt x="220" y="465"/>
                  </a:cubicBezTo>
                  <a:cubicBezTo>
                    <a:pt x="220" y="465"/>
                    <a:pt x="220" y="464"/>
                    <a:pt x="219" y="464"/>
                  </a:cubicBezTo>
                  <a:cubicBezTo>
                    <a:pt x="221" y="463"/>
                    <a:pt x="222" y="461"/>
                    <a:pt x="222" y="461"/>
                  </a:cubicBezTo>
                  <a:cubicBezTo>
                    <a:pt x="220" y="459"/>
                    <a:pt x="218" y="459"/>
                    <a:pt x="217" y="460"/>
                  </a:cubicBezTo>
                  <a:cubicBezTo>
                    <a:pt x="217" y="459"/>
                    <a:pt x="216" y="458"/>
                    <a:pt x="216" y="457"/>
                  </a:cubicBezTo>
                  <a:cubicBezTo>
                    <a:pt x="216" y="457"/>
                    <a:pt x="216" y="457"/>
                    <a:pt x="216" y="457"/>
                  </a:cubicBezTo>
                  <a:cubicBezTo>
                    <a:pt x="216" y="457"/>
                    <a:pt x="215" y="456"/>
                    <a:pt x="215" y="456"/>
                  </a:cubicBezTo>
                  <a:cubicBezTo>
                    <a:pt x="205" y="441"/>
                    <a:pt x="188" y="431"/>
                    <a:pt x="171" y="430"/>
                  </a:cubicBezTo>
                  <a:cubicBezTo>
                    <a:pt x="146" y="427"/>
                    <a:pt x="125" y="443"/>
                    <a:pt x="119" y="460"/>
                  </a:cubicBezTo>
                  <a:cubicBezTo>
                    <a:pt x="118" y="461"/>
                    <a:pt x="118" y="463"/>
                    <a:pt x="117" y="464"/>
                  </a:cubicBezTo>
                  <a:cubicBezTo>
                    <a:pt x="117" y="464"/>
                    <a:pt x="117" y="464"/>
                    <a:pt x="117" y="464"/>
                  </a:cubicBezTo>
                  <a:cubicBezTo>
                    <a:pt x="113" y="458"/>
                    <a:pt x="111" y="463"/>
                    <a:pt x="111" y="463"/>
                  </a:cubicBezTo>
                  <a:cubicBezTo>
                    <a:pt x="113" y="462"/>
                    <a:pt x="112" y="466"/>
                    <a:pt x="112" y="466"/>
                  </a:cubicBezTo>
                  <a:cubicBezTo>
                    <a:pt x="111" y="464"/>
                    <a:pt x="108" y="466"/>
                    <a:pt x="108" y="466"/>
                  </a:cubicBezTo>
                  <a:cubicBezTo>
                    <a:pt x="109" y="470"/>
                    <a:pt x="113" y="469"/>
                    <a:pt x="113" y="470"/>
                  </a:cubicBezTo>
                  <a:cubicBezTo>
                    <a:pt x="113" y="471"/>
                    <a:pt x="111" y="473"/>
                    <a:pt x="111" y="473"/>
                  </a:cubicBezTo>
                  <a:cubicBezTo>
                    <a:pt x="113" y="474"/>
                    <a:pt x="114" y="474"/>
                    <a:pt x="115" y="474"/>
                  </a:cubicBezTo>
                  <a:cubicBezTo>
                    <a:pt x="114" y="487"/>
                    <a:pt x="118" y="499"/>
                    <a:pt x="125" y="506"/>
                  </a:cubicBezTo>
                  <a:cubicBezTo>
                    <a:pt x="130" y="512"/>
                    <a:pt x="135" y="516"/>
                    <a:pt x="140" y="518"/>
                  </a:cubicBezTo>
                  <a:cubicBezTo>
                    <a:pt x="144" y="520"/>
                    <a:pt x="148" y="522"/>
                    <a:pt x="146" y="523"/>
                  </a:cubicBezTo>
                  <a:cubicBezTo>
                    <a:pt x="139" y="526"/>
                    <a:pt x="144" y="530"/>
                    <a:pt x="144" y="530"/>
                  </a:cubicBezTo>
                  <a:cubicBezTo>
                    <a:pt x="143" y="527"/>
                    <a:pt x="147" y="529"/>
                    <a:pt x="147" y="529"/>
                  </a:cubicBezTo>
                  <a:cubicBezTo>
                    <a:pt x="144" y="529"/>
                    <a:pt x="146" y="533"/>
                    <a:pt x="146" y="533"/>
                  </a:cubicBezTo>
                  <a:cubicBezTo>
                    <a:pt x="151" y="533"/>
                    <a:pt x="151" y="530"/>
                    <a:pt x="151" y="530"/>
                  </a:cubicBezTo>
                  <a:cubicBezTo>
                    <a:pt x="153" y="530"/>
                    <a:pt x="154" y="532"/>
                    <a:pt x="154" y="532"/>
                  </a:cubicBezTo>
                  <a:cubicBezTo>
                    <a:pt x="159" y="530"/>
                    <a:pt x="156" y="527"/>
                    <a:pt x="155" y="525"/>
                  </a:cubicBezTo>
                  <a:cubicBezTo>
                    <a:pt x="155" y="524"/>
                    <a:pt x="155" y="524"/>
                    <a:pt x="156" y="523"/>
                  </a:cubicBezTo>
                  <a:cubicBezTo>
                    <a:pt x="158" y="524"/>
                    <a:pt x="159" y="525"/>
                    <a:pt x="160" y="526"/>
                  </a:cubicBezTo>
                  <a:cubicBezTo>
                    <a:pt x="160" y="526"/>
                    <a:pt x="160" y="525"/>
                    <a:pt x="163" y="524"/>
                  </a:cubicBezTo>
                  <a:cubicBezTo>
                    <a:pt x="165" y="522"/>
                    <a:pt x="171" y="521"/>
                    <a:pt x="179" y="517"/>
                  </a:cubicBezTo>
                  <a:cubicBezTo>
                    <a:pt x="178" y="517"/>
                    <a:pt x="174" y="519"/>
                    <a:pt x="170" y="519"/>
                  </a:cubicBezTo>
                  <a:cubicBezTo>
                    <a:pt x="165" y="520"/>
                    <a:pt x="160" y="519"/>
                    <a:pt x="160" y="518"/>
                  </a:cubicBezTo>
                  <a:cubicBezTo>
                    <a:pt x="160" y="518"/>
                    <a:pt x="159" y="518"/>
                    <a:pt x="157" y="519"/>
                  </a:cubicBezTo>
                  <a:cubicBezTo>
                    <a:pt x="155" y="517"/>
                    <a:pt x="157" y="514"/>
                    <a:pt x="158" y="512"/>
                  </a:cubicBezTo>
                  <a:cubicBezTo>
                    <a:pt x="157" y="513"/>
                    <a:pt x="155" y="513"/>
                    <a:pt x="155" y="513"/>
                  </a:cubicBezTo>
                  <a:cubicBezTo>
                    <a:pt x="157" y="512"/>
                    <a:pt x="155" y="508"/>
                    <a:pt x="155" y="508"/>
                  </a:cubicBezTo>
                  <a:cubicBezTo>
                    <a:pt x="153" y="508"/>
                    <a:pt x="151" y="512"/>
                    <a:pt x="151" y="512"/>
                  </a:cubicBezTo>
                  <a:cubicBezTo>
                    <a:pt x="149" y="512"/>
                    <a:pt x="148" y="509"/>
                    <a:pt x="148" y="509"/>
                  </a:cubicBezTo>
                  <a:cubicBezTo>
                    <a:pt x="147" y="511"/>
                    <a:pt x="146" y="513"/>
                    <a:pt x="149" y="517"/>
                  </a:cubicBezTo>
                  <a:cubicBezTo>
                    <a:pt x="150" y="518"/>
                    <a:pt x="144" y="518"/>
                    <a:pt x="139" y="516"/>
                  </a:cubicBezTo>
                  <a:cubicBezTo>
                    <a:pt x="135" y="514"/>
                    <a:pt x="132" y="512"/>
                    <a:pt x="130" y="511"/>
                  </a:cubicBezTo>
                  <a:cubicBezTo>
                    <a:pt x="128" y="509"/>
                    <a:pt x="127" y="508"/>
                    <a:pt x="125" y="506"/>
                  </a:cubicBezTo>
                  <a:cubicBezTo>
                    <a:pt x="119" y="499"/>
                    <a:pt x="115" y="486"/>
                    <a:pt x="116" y="473"/>
                  </a:cubicBezTo>
                  <a:cubicBezTo>
                    <a:pt x="117" y="473"/>
                    <a:pt x="118" y="472"/>
                    <a:pt x="119" y="471"/>
                  </a:cubicBezTo>
                  <a:cubicBezTo>
                    <a:pt x="119" y="471"/>
                    <a:pt x="120" y="471"/>
                    <a:pt x="120" y="471"/>
                  </a:cubicBezTo>
                  <a:cubicBezTo>
                    <a:pt x="120" y="473"/>
                    <a:pt x="120" y="475"/>
                    <a:pt x="119" y="476"/>
                  </a:cubicBezTo>
                  <a:cubicBezTo>
                    <a:pt x="119" y="476"/>
                    <a:pt x="120" y="476"/>
                    <a:pt x="122" y="478"/>
                  </a:cubicBezTo>
                  <a:cubicBezTo>
                    <a:pt x="124" y="479"/>
                    <a:pt x="127" y="483"/>
                    <a:pt x="133" y="487"/>
                  </a:cubicBezTo>
                  <a:cubicBezTo>
                    <a:pt x="133" y="487"/>
                    <a:pt x="130" y="484"/>
                    <a:pt x="128" y="481"/>
                  </a:cubicBezTo>
                  <a:cubicBezTo>
                    <a:pt x="126" y="477"/>
                    <a:pt x="126" y="474"/>
                    <a:pt x="127" y="473"/>
                  </a:cubicBezTo>
                  <a:cubicBezTo>
                    <a:pt x="127" y="473"/>
                    <a:pt x="125" y="473"/>
                    <a:pt x="124" y="471"/>
                  </a:cubicBezTo>
                  <a:cubicBezTo>
                    <a:pt x="126" y="469"/>
                    <a:pt x="130" y="469"/>
                    <a:pt x="131" y="470"/>
                  </a:cubicBezTo>
                  <a:cubicBezTo>
                    <a:pt x="130" y="469"/>
                    <a:pt x="129" y="468"/>
                    <a:pt x="129" y="468"/>
                  </a:cubicBezTo>
                  <a:cubicBezTo>
                    <a:pt x="131" y="468"/>
                    <a:pt x="134" y="467"/>
                    <a:pt x="134" y="467"/>
                  </a:cubicBezTo>
                  <a:cubicBezTo>
                    <a:pt x="134" y="466"/>
                    <a:pt x="129" y="465"/>
                    <a:pt x="129" y="465"/>
                  </a:cubicBezTo>
                  <a:cubicBezTo>
                    <a:pt x="129" y="464"/>
                    <a:pt x="131" y="463"/>
                    <a:pt x="131" y="463"/>
                  </a:cubicBezTo>
                  <a:cubicBezTo>
                    <a:pt x="129" y="462"/>
                    <a:pt x="128" y="462"/>
                    <a:pt x="125" y="464"/>
                  </a:cubicBezTo>
                  <a:cubicBezTo>
                    <a:pt x="123" y="465"/>
                    <a:pt x="122" y="461"/>
                    <a:pt x="123" y="457"/>
                  </a:cubicBezTo>
                  <a:cubicBezTo>
                    <a:pt x="124" y="454"/>
                    <a:pt x="125" y="451"/>
                    <a:pt x="126" y="449"/>
                  </a:cubicBezTo>
                  <a:cubicBezTo>
                    <a:pt x="136" y="438"/>
                    <a:pt x="152" y="429"/>
                    <a:pt x="171" y="431"/>
                  </a:cubicBezTo>
                  <a:cubicBezTo>
                    <a:pt x="187" y="432"/>
                    <a:pt x="203" y="442"/>
                    <a:pt x="213" y="456"/>
                  </a:cubicBezTo>
                  <a:cubicBezTo>
                    <a:pt x="211" y="457"/>
                    <a:pt x="211" y="459"/>
                    <a:pt x="210" y="461"/>
                  </a:cubicBezTo>
                  <a:cubicBezTo>
                    <a:pt x="209" y="462"/>
                    <a:pt x="209" y="462"/>
                    <a:pt x="208" y="462"/>
                  </a:cubicBezTo>
                  <a:cubicBezTo>
                    <a:pt x="207" y="460"/>
                    <a:pt x="207" y="458"/>
                    <a:pt x="206" y="457"/>
                  </a:cubicBezTo>
                  <a:cubicBezTo>
                    <a:pt x="206" y="457"/>
                    <a:pt x="206" y="457"/>
                    <a:pt x="203" y="457"/>
                  </a:cubicBezTo>
                  <a:cubicBezTo>
                    <a:pt x="201" y="457"/>
                    <a:pt x="196" y="455"/>
                    <a:pt x="189" y="456"/>
                  </a:cubicBezTo>
                  <a:cubicBezTo>
                    <a:pt x="190" y="456"/>
                    <a:pt x="193" y="456"/>
                    <a:pt x="196" y="458"/>
                  </a:cubicBezTo>
                  <a:cubicBezTo>
                    <a:pt x="200" y="459"/>
                    <a:pt x="203" y="462"/>
                    <a:pt x="202" y="463"/>
                  </a:cubicBezTo>
                  <a:cubicBezTo>
                    <a:pt x="202" y="463"/>
                    <a:pt x="203" y="463"/>
                    <a:pt x="205" y="464"/>
                  </a:cubicBezTo>
                  <a:cubicBezTo>
                    <a:pt x="205" y="467"/>
                    <a:pt x="201" y="468"/>
                    <a:pt x="200" y="469"/>
                  </a:cubicBezTo>
                  <a:cubicBezTo>
                    <a:pt x="201" y="468"/>
                    <a:pt x="202" y="469"/>
                    <a:pt x="202" y="469"/>
                  </a:cubicBezTo>
                  <a:cubicBezTo>
                    <a:pt x="200" y="470"/>
                    <a:pt x="198" y="473"/>
                    <a:pt x="198" y="473"/>
                  </a:cubicBezTo>
                  <a:cubicBezTo>
                    <a:pt x="199" y="473"/>
                    <a:pt x="203" y="472"/>
                    <a:pt x="203" y="472"/>
                  </a:cubicBezTo>
                  <a:cubicBezTo>
                    <a:pt x="205" y="473"/>
                    <a:pt x="203" y="475"/>
                    <a:pt x="203" y="475"/>
                  </a:cubicBezTo>
                  <a:cubicBezTo>
                    <a:pt x="205" y="475"/>
                    <a:pt x="207" y="474"/>
                    <a:pt x="208" y="471"/>
                  </a:cubicBezTo>
                  <a:cubicBezTo>
                    <a:pt x="209" y="469"/>
                    <a:pt x="211" y="472"/>
                    <a:pt x="213" y="477"/>
                  </a:cubicBezTo>
                  <a:cubicBezTo>
                    <a:pt x="214" y="478"/>
                    <a:pt x="214" y="478"/>
                    <a:pt x="214" y="479"/>
                  </a:cubicBezTo>
                  <a:cubicBezTo>
                    <a:pt x="216" y="487"/>
                    <a:pt x="218" y="499"/>
                    <a:pt x="215" y="513"/>
                  </a:cubicBezTo>
                  <a:cubicBezTo>
                    <a:pt x="213" y="522"/>
                    <a:pt x="209" y="530"/>
                    <a:pt x="205" y="535"/>
                  </a:cubicBezTo>
                  <a:cubicBezTo>
                    <a:pt x="199" y="542"/>
                    <a:pt x="191" y="548"/>
                    <a:pt x="182" y="552"/>
                  </a:cubicBezTo>
                  <a:cubicBezTo>
                    <a:pt x="165" y="559"/>
                    <a:pt x="144" y="559"/>
                    <a:pt x="125" y="552"/>
                  </a:cubicBezTo>
                  <a:cubicBezTo>
                    <a:pt x="128" y="550"/>
                    <a:pt x="126" y="548"/>
                    <a:pt x="125" y="545"/>
                  </a:cubicBezTo>
                  <a:cubicBezTo>
                    <a:pt x="125" y="544"/>
                    <a:pt x="126" y="544"/>
                    <a:pt x="126" y="544"/>
                  </a:cubicBezTo>
                  <a:cubicBezTo>
                    <a:pt x="128" y="544"/>
                    <a:pt x="130" y="545"/>
                    <a:pt x="131" y="546"/>
                  </a:cubicBezTo>
                  <a:cubicBezTo>
                    <a:pt x="131" y="546"/>
                    <a:pt x="132" y="544"/>
                    <a:pt x="150" y="541"/>
                  </a:cubicBezTo>
                  <a:cubicBezTo>
                    <a:pt x="145" y="541"/>
                    <a:pt x="130" y="542"/>
                    <a:pt x="131" y="538"/>
                  </a:cubicBezTo>
                  <a:cubicBezTo>
                    <a:pt x="131" y="538"/>
                    <a:pt x="129" y="539"/>
                    <a:pt x="127" y="540"/>
                  </a:cubicBezTo>
                  <a:cubicBezTo>
                    <a:pt x="125" y="537"/>
                    <a:pt x="127" y="534"/>
                    <a:pt x="128" y="533"/>
                  </a:cubicBezTo>
                  <a:cubicBezTo>
                    <a:pt x="127" y="534"/>
                    <a:pt x="125" y="534"/>
                    <a:pt x="125" y="534"/>
                  </a:cubicBezTo>
                  <a:cubicBezTo>
                    <a:pt x="127" y="532"/>
                    <a:pt x="125" y="529"/>
                    <a:pt x="125" y="529"/>
                  </a:cubicBezTo>
                  <a:cubicBezTo>
                    <a:pt x="123" y="529"/>
                    <a:pt x="121" y="533"/>
                    <a:pt x="121" y="533"/>
                  </a:cubicBezTo>
                  <a:cubicBezTo>
                    <a:pt x="119" y="533"/>
                    <a:pt x="118" y="530"/>
                    <a:pt x="118" y="530"/>
                  </a:cubicBezTo>
                  <a:cubicBezTo>
                    <a:pt x="117" y="532"/>
                    <a:pt x="116" y="534"/>
                    <a:pt x="119" y="537"/>
                  </a:cubicBezTo>
                  <a:cubicBezTo>
                    <a:pt x="120" y="539"/>
                    <a:pt x="116" y="539"/>
                    <a:pt x="112" y="538"/>
                  </a:cubicBezTo>
                  <a:cubicBezTo>
                    <a:pt x="108" y="536"/>
                    <a:pt x="104" y="535"/>
                    <a:pt x="101" y="532"/>
                  </a:cubicBezTo>
                  <a:cubicBezTo>
                    <a:pt x="93" y="528"/>
                    <a:pt x="87" y="523"/>
                    <a:pt x="84" y="518"/>
                  </a:cubicBezTo>
                  <a:cubicBezTo>
                    <a:pt x="69" y="494"/>
                    <a:pt x="69" y="461"/>
                    <a:pt x="81" y="434"/>
                  </a:cubicBezTo>
                  <a:cubicBezTo>
                    <a:pt x="96" y="401"/>
                    <a:pt x="130" y="380"/>
                    <a:pt x="164" y="379"/>
                  </a:cubicBezTo>
                  <a:cubicBezTo>
                    <a:pt x="177" y="378"/>
                    <a:pt x="191" y="375"/>
                    <a:pt x="203" y="369"/>
                  </a:cubicBezTo>
                  <a:cubicBezTo>
                    <a:pt x="192" y="379"/>
                    <a:pt x="180" y="386"/>
                    <a:pt x="169" y="392"/>
                  </a:cubicBezTo>
                  <a:cubicBezTo>
                    <a:pt x="155" y="400"/>
                    <a:pt x="143" y="405"/>
                    <a:pt x="134" y="409"/>
                  </a:cubicBezTo>
                  <a:cubicBezTo>
                    <a:pt x="127" y="410"/>
                    <a:pt x="117" y="413"/>
                    <a:pt x="119" y="410"/>
                  </a:cubicBezTo>
                  <a:cubicBezTo>
                    <a:pt x="122" y="404"/>
                    <a:pt x="116" y="404"/>
                    <a:pt x="116" y="404"/>
                  </a:cubicBezTo>
                  <a:cubicBezTo>
                    <a:pt x="118" y="406"/>
                    <a:pt x="115" y="407"/>
                    <a:pt x="115" y="407"/>
                  </a:cubicBezTo>
                  <a:cubicBezTo>
                    <a:pt x="116" y="405"/>
                    <a:pt x="113" y="403"/>
                    <a:pt x="113" y="403"/>
                  </a:cubicBezTo>
                  <a:cubicBezTo>
                    <a:pt x="110" y="405"/>
                    <a:pt x="112" y="408"/>
                    <a:pt x="112" y="408"/>
                  </a:cubicBezTo>
                  <a:cubicBezTo>
                    <a:pt x="110" y="409"/>
                    <a:pt x="108" y="407"/>
                    <a:pt x="108" y="407"/>
                  </a:cubicBezTo>
                  <a:cubicBezTo>
                    <a:pt x="106" y="412"/>
                    <a:pt x="109" y="412"/>
                    <a:pt x="111" y="414"/>
                  </a:cubicBezTo>
                  <a:cubicBezTo>
                    <a:pt x="112" y="415"/>
                    <a:pt x="112" y="415"/>
                    <a:pt x="112" y="416"/>
                  </a:cubicBezTo>
                  <a:cubicBezTo>
                    <a:pt x="110" y="416"/>
                    <a:pt x="108" y="416"/>
                    <a:pt x="106" y="416"/>
                  </a:cubicBezTo>
                  <a:cubicBezTo>
                    <a:pt x="107" y="416"/>
                    <a:pt x="107" y="418"/>
                    <a:pt x="95" y="429"/>
                  </a:cubicBezTo>
                  <a:cubicBezTo>
                    <a:pt x="98" y="427"/>
                    <a:pt x="110" y="421"/>
                    <a:pt x="111" y="423"/>
                  </a:cubicBezTo>
                  <a:cubicBezTo>
                    <a:pt x="111" y="423"/>
                    <a:pt x="111" y="421"/>
                    <a:pt x="113" y="419"/>
                  </a:cubicBezTo>
                  <a:cubicBezTo>
                    <a:pt x="116" y="421"/>
                    <a:pt x="116" y="424"/>
                    <a:pt x="116" y="426"/>
                  </a:cubicBezTo>
                  <a:cubicBezTo>
                    <a:pt x="116" y="425"/>
                    <a:pt x="118" y="424"/>
                    <a:pt x="118" y="424"/>
                  </a:cubicBezTo>
                  <a:cubicBezTo>
                    <a:pt x="117" y="426"/>
                    <a:pt x="120" y="428"/>
                    <a:pt x="120" y="428"/>
                  </a:cubicBezTo>
                  <a:cubicBezTo>
                    <a:pt x="122" y="427"/>
                    <a:pt x="122" y="422"/>
                    <a:pt x="122" y="422"/>
                  </a:cubicBezTo>
                  <a:cubicBezTo>
                    <a:pt x="123" y="421"/>
                    <a:pt x="126" y="422"/>
                    <a:pt x="126" y="422"/>
                  </a:cubicBezTo>
                  <a:cubicBezTo>
                    <a:pt x="126" y="420"/>
                    <a:pt x="125" y="419"/>
                    <a:pt x="121" y="417"/>
                  </a:cubicBezTo>
                  <a:cubicBezTo>
                    <a:pt x="119" y="416"/>
                    <a:pt x="125" y="413"/>
                    <a:pt x="131" y="411"/>
                  </a:cubicBezTo>
                  <a:cubicBezTo>
                    <a:pt x="140" y="407"/>
                    <a:pt x="154" y="402"/>
                    <a:pt x="170" y="394"/>
                  </a:cubicBezTo>
                  <a:cubicBezTo>
                    <a:pt x="183" y="387"/>
                    <a:pt x="199" y="378"/>
                    <a:pt x="212" y="364"/>
                  </a:cubicBezTo>
                  <a:cubicBezTo>
                    <a:pt x="212" y="364"/>
                    <a:pt x="212" y="364"/>
                    <a:pt x="212" y="364"/>
                  </a:cubicBezTo>
                  <a:cubicBezTo>
                    <a:pt x="223" y="358"/>
                    <a:pt x="231" y="348"/>
                    <a:pt x="236" y="337"/>
                  </a:cubicBezTo>
                  <a:cubicBezTo>
                    <a:pt x="239" y="335"/>
                    <a:pt x="243" y="330"/>
                    <a:pt x="243" y="332"/>
                  </a:cubicBezTo>
                  <a:cubicBezTo>
                    <a:pt x="243" y="335"/>
                    <a:pt x="245" y="333"/>
                    <a:pt x="245" y="333"/>
                  </a:cubicBezTo>
                  <a:cubicBezTo>
                    <a:pt x="244" y="333"/>
                    <a:pt x="245" y="332"/>
                    <a:pt x="245" y="332"/>
                  </a:cubicBezTo>
                  <a:cubicBezTo>
                    <a:pt x="245" y="333"/>
                    <a:pt x="247" y="332"/>
                    <a:pt x="247" y="332"/>
                  </a:cubicBezTo>
                  <a:cubicBezTo>
                    <a:pt x="248" y="331"/>
                    <a:pt x="247" y="330"/>
                    <a:pt x="247" y="330"/>
                  </a:cubicBezTo>
                  <a:cubicBezTo>
                    <a:pt x="247" y="329"/>
                    <a:pt x="248" y="329"/>
                    <a:pt x="248" y="329"/>
                  </a:cubicBezTo>
                  <a:cubicBezTo>
                    <a:pt x="248" y="327"/>
                    <a:pt x="247" y="328"/>
                    <a:pt x="245" y="328"/>
                  </a:cubicBezTo>
                  <a:cubicBezTo>
                    <a:pt x="245" y="328"/>
                    <a:pt x="245" y="328"/>
                    <a:pt x="245" y="328"/>
                  </a:cubicBezTo>
                  <a:cubicBezTo>
                    <a:pt x="245" y="327"/>
                    <a:pt x="246" y="326"/>
                    <a:pt x="247" y="326"/>
                  </a:cubicBezTo>
                  <a:cubicBezTo>
                    <a:pt x="247" y="326"/>
                    <a:pt x="246" y="325"/>
                    <a:pt x="249" y="317"/>
                  </a:cubicBezTo>
                  <a:cubicBezTo>
                    <a:pt x="248" y="319"/>
                    <a:pt x="245" y="325"/>
                    <a:pt x="244" y="325"/>
                  </a:cubicBezTo>
                  <a:cubicBezTo>
                    <a:pt x="244" y="325"/>
                    <a:pt x="244" y="325"/>
                    <a:pt x="243" y="327"/>
                  </a:cubicBezTo>
                  <a:cubicBezTo>
                    <a:pt x="242" y="327"/>
                    <a:pt x="241" y="326"/>
                    <a:pt x="241" y="325"/>
                  </a:cubicBezTo>
                  <a:cubicBezTo>
                    <a:pt x="241" y="326"/>
                    <a:pt x="240" y="327"/>
                    <a:pt x="240" y="327"/>
                  </a:cubicBezTo>
                  <a:cubicBezTo>
                    <a:pt x="240" y="326"/>
                    <a:pt x="240" y="326"/>
                    <a:pt x="240" y="326"/>
                  </a:cubicBezTo>
                  <a:cubicBezTo>
                    <a:pt x="240" y="325"/>
                    <a:pt x="240" y="323"/>
                    <a:pt x="241" y="322"/>
                  </a:cubicBezTo>
                  <a:cubicBezTo>
                    <a:pt x="243" y="312"/>
                    <a:pt x="245" y="299"/>
                    <a:pt x="245" y="284"/>
                  </a:cubicBezTo>
                  <a:cubicBezTo>
                    <a:pt x="245" y="277"/>
                    <a:pt x="245" y="271"/>
                    <a:pt x="244" y="265"/>
                  </a:cubicBezTo>
                  <a:cubicBezTo>
                    <a:pt x="245" y="256"/>
                    <a:pt x="245" y="243"/>
                    <a:pt x="247" y="246"/>
                  </a:cubicBezTo>
                  <a:cubicBezTo>
                    <a:pt x="253" y="253"/>
                    <a:pt x="254" y="245"/>
                    <a:pt x="254" y="245"/>
                  </a:cubicBezTo>
                  <a:cubicBezTo>
                    <a:pt x="252" y="247"/>
                    <a:pt x="252" y="242"/>
                    <a:pt x="252" y="242"/>
                  </a:cubicBezTo>
                  <a:cubicBezTo>
                    <a:pt x="254" y="245"/>
                    <a:pt x="256" y="241"/>
                    <a:pt x="256" y="241"/>
                  </a:cubicBezTo>
                  <a:cubicBezTo>
                    <a:pt x="254" y="237"/>
                    <a:pt x="251" y="237"/>
                    <a:pt x="251" y="237"/>
                  </a:cubicBezTo>
                  <a:cubicBezTo>
                    <a:pt x="251" y="235"/>
                    <a:pt x="253" y="234"/>
                    <a:pt x="253" y="234"/>
                  </a:cubicBezTo>
                  <a:cubicBezTo>
                    <a:pt x="249" y="229"/>
                    <a:pt x="247" y="233"/>
                    <a:pt x="245" y="234"/>
                  </a:cubicBezTo>
                  <a:cubicBezTo>
                    <a:pt x="244" y="235"/>
                    <a:pt x="244" y="235"/>
                    <a:pt x="243" y="234"/>
                  </a:cubicBezTo>
                  <a:cubicBezTo>
                    <a:pt x="243" y="231"/>
                    <a:pt x="244" y="229"/>
                    <a:pt x="244" y="227"/>
                  </a:cubicBezTo>
                  <a:cubicBezTo>
                    <a:pt x="244" y="227"/>
                    <a:pt x="234" y="207"/>
                    <a:pt x="232" y="205"/>
                  </a:cubicBezTo>
                  <a:cubicBezTo>
                    <a:pt x="233" y="206"/>
                    <a:pt x="237" y="219"/>
                    <a:pt x="237" y="226"/>
                  </a:cubicBezTo>
                  <a:cubicBezTo>
                    <a:pt x="236" y="225"/>
                    <a:pt x="234" y="226"/>
                    <a:pt x="234" y="226"/>
                  </a:cubicBezTo>
                  <a:cubicBezTo>
                    <a:pt x="234" y="224"/>
                    <a:pt x="236" y="223"/>
                    <a:pt x="236" y="223"/>
                  </a:cubicBezTo>
                  <a:cubicBezTo>
                    <a:pt x="232" y="221"/>
                    <a:pt x="231" y="223"/>
                    <a:pt x="228" y="224"/>
                  </a:cubicBezTo>
                  <a:cubicBezTo>
                    <a:pt x="227" y="225"/>
                    <a:pt x="227" y="225"/>
                    <a:pt x="226" y="224"/>
                  </a:cubicBezTo>
                  <a:cubicBezTo>
                    <a:pt x="227" y="223"/>
                    <a:pt x="227" y="221"/>
                    <a:pt x="228" y="220"/>
                  </a:cubicBezTo>
                  <a:cubicBezTo>
                    <a:pt x="228" y="220"/>
                    <a:pt x="219" y="206"/>
                    <a:pt x="218" y="206"/>
                  </a:cubicBezTo>
                  <a:cubicBezTo>
                    <a:pt x="219" y="206"/>
                    <a:pt x="223" y="222"/>
                    <a:pt x="220" y="222"/>
                  </a:cubicBezTo>
                  <a:cubicBezTo>
                    <a:pt x="220" y="222"/>
                    <a:pt x="221" y="223"/>
                    <a:pt x="223" y="225"/>
                  </a:cubicBezTo>
                  <a:cubicBezTo>
                    <a:pt x="221" y="227"/>
                    <a:pt x="219" y="226"/>
                    <a:pt x="217" y="226"/>
                  </a:cubicBezTo>
                  <a:cubicBezTo>
                    <a:pt x="209" y="204"/>
                    <a:pt x="201" y="184"/>
                    <a:pt x="195" y="164"/>
                  </a:cubicBezTo>
                  <a:cubicBezTo>
                    <a:pt x="193" y="156"/>
                    <a:pt x="190" y="147"/>
                    <a:pt x="188" y="139"/>
                  </a:cubicBezTo>
                  <a:cubicBezTo>
                    <a:pt x="188" y="137"/>
                    <a:pt x="188" y="134"/>
                    <a:pt x="189" y="135"/>
                  </a:cubicBezTo>
                  <a:cubicBezTo>
                    <a:pt x="191" y="137"/>
                    <a:pt x="192" y="135"/>
                    <a:pt x="192" y="135"/>
                  </a:cubicBezTo>
                  <a:cubicBezTo>
                    <a:pt x="191" y="135"/>
                    <a:pt x="192" y="134"/>
                    <a:pt x="192" y="134"/>
                  </a:cubicBezTo>
                  <a:cubicBezTo>
                    <a:pt x="192" y="135"/>
                    <a:pt x="193" y="134"/>
                    <a:pt x="193" y="134"/>
                  </a:cubicBezTo>
                  <a:cubicBezTo>
                    <a:pt x="193" y="133"/>
                    <a:pt x="192" y="133"/>
                    <a:pt x="192" y="133"/>
                  </a:cubicBezTo>
                  <a:cubicBezTo>
                    <a:pt x="192" y="133"/>
                    <a:pt x="193" y="132"/>
                    <a:pt x="193" y="132"/>
                  </a:cubicBezTo>
                  <a:cubicBezTo>
                    <a:pt x="192" y="131"/>
                    <a:pt x="191" y="132"/>
                    <a:pt x="190" y="132"/>
                  </a:cubicBezTo>
                  <a:cubicBezTo>
                    <a:pt x="189" y="132"/>
                    <a:pt x="189" y="132"/>
                    <a:pt x="189" y="132"/>
                  </a:cubicBezTo>
                  <a:cubicBezTo>
                    <a:pt x="189" y="131"/>
                    <a:pt x="190" y="130"/>
                    <a:pt x="190" y="130"/>
                  </a:cubicBezTo>
                  <a:cubicBezTo>
                    <a:pt x="191" y="130"/>
                    <a:pt x="188" y="129"/>
                    <a:pt x="193" y="123"/>
                  </a:cubicBezTo>
                  <a:cubicBezTo>
                    <a:pt x="192" y="122"/>
                    <a:pt x="188" y="129"/>
                    <a:pt x="187" y="130"/>
                  </a:cubicBezTo>
                  <a:cubicBezTo>
                    <a:pt x="187" y="130"/>
                    <a:pt x="187" y="130"/>
                    <a:pt x="187" y="131"/>
                  </a:cubicBezTo>
                  <a:cubicBezTo>
                    <a:pt x="187" y="132"/>
                    <a:pt x="187" y="132"/>
                    <a:pt x="186" y="132"/>
                  </a:cubicBezTo>
                  <a:cubicBezTo>
                    <a:pt x="184" y="122"/>
                    <a:pt x="182" y="112"/>
                    <a:pt x="181" y="103"/>
                  </a:cubicBezTo>
                  <a:cubicBezTo>
                    <a:pt x="188" y="99"/>
                    <a:pt x="195" y="98"/>
                    <a:pt x="202" y="99"/>
                  </a:cubicBezTo>
                  <a:cubicBezTo>
                    <a:pt x="207" y="100"/>
                    <a:pt x="212" y="101"/>
                    <a:pt x="210" y="103"/>
                  </a:cubicBezTo>
                  <a:cubicBezTo>
                    <a:pt x="204" y="107"/>
                    <a:pt x="208" y="110"/>
                    <a:pt x="208" y="110"/>
                  </a:cubicBezTo>
                  <a:cubicBezTo>
                    <a:pt x="208" y="107"/>
                    <a:pt x="210" y="108"/>
                    <a:pt x="210" y="108"/>
                  </a:cubicBezTo>
                  <a:cubicBezTo>
                    <a:pt x="209" y="109"/>
                    <a:pt x="210" y="113"/>
                    <a:pt x="210" y="113"/>
                  </a:cubicBezTo>
                  <a:cubicBezTo>
                    <a:pt x="212" y="112"/>
                    <a:pt x="213" y="109"/>
                    <a:pt x="213" y="109"/>
                  </a:cubicBezTo>
                  <a:cubicBezTo>
                    <a:pt x="215" y="109"/>
                    <a:pt x="214" y="112"/>
                    <a:pt x="214" y="112"/>
                  </a:cubicBezTo>
                  <a:cubicBezTo>
                    <a:pt x="218" y="110"/>
                    <a:pt x="217" y="107"/>
                    <a:pt x="217" y="105"/>
                  </a:cubicBezTo>
                  <a:cubicBezTo>
                    <a:pt x="217" y="104"/>
                    <a:pt x="218" y="103"/>
                    <a:pt x="218" y="103"/>
                  </a:cubicBezTo>
                  <a:cubicBezTo>
                    <a:pt x="220" y="104"/>
                    <a:pt x="221" y="106"/>
                    <a:pt x="221" y="107"/>
                  </a:cubicBezTo>
                  <a:cubicBezTo>
                    <a:pt x="221" y="107"/>
                    <a:pt x="222" y="106"/>
                    <a:pt x="224" y="106"/>
                  </a:cubicBezTo>
                  <a:cubicBezTo>
                    <a:pt x="226" y="106"/>
                    <a:pt x="231" y="107"/>
                    <a:pt x="238" y="113"/>
                  </a:cubicBezTo>
                  <a:cubicBezTo>
                    <a:pt x="238" y="112"/>
                    <a:pt x="235" y="109"/>
                    <a:pt x="231" y="106"/>
                  </a:cubicBezTo>
                  <a:cubicBezTo>
                    <a:pt x="228" y="103"/>
                    <a:pt x="224" y="101"/>
                    <a:pt x="224" y="99"/>
                  </a:cubicBezTo>
                  <a:cubicBezTo>
                    <a:pt x="224" y="100"/>
                    <a:pt x="222" y="100"/>
                    <a:pt x="220" y="100"/>
                  </a:cubicBezTo>
                  <a:cubicBezTo>
                    <a:pt x="218" y="97"/>
                    <a:pt x="221" y="94"/>
                    <a:pt x="223" y="93"/>
                  </a:cubicBezTo>
                  <a:cubicBezTo>
                    <a:pt x="221" y="94"/>
                    <a:pt x="219" y="94"/>
                    <a:pt x="219" y="94"/>
                  </a:cubicBezTo>
                  <a:cubicBezTo>
                    <a:pt x="221" y="92"/>
                    <a:pt x="220" y="89"/>
                    <a:pt x="220" y="89"/>
                  </a:cubicBezTo>
                  <a:cubicBezTo>
                    <a:pt x="217" y="88"/>
                    <a:pt x="215" y="92"/>
                    <a:pt x="215" y="92"/>
                  </a:cubicBezTo>
                  <a:cubicBezTo>
                    <a:pt x="212" y="92"/>
                    <a:pt x="211" y="89"/>
                    <a:pt x="211" y="89"/>
                  </a:cubicBezTo>
                  <a:cubicBezTo>
                    <a:pt x="209" y="91"/>
                    <a:pt x="209" y="93"/>
                    <a:pt x="212" y="96"/>
                  </a:cubicBezTo>
                  <a:cubicBezTo>
                    <a:pt x="213" y="98"/>
                    <a:pt x="208" y="97"/>
                    <a:pt x="203" y="97"/>
                  </a:cubicBezTo>
                  <a:cubicBezTo>
                    <a:pt x="202" y="97"/>
                    <a:pt x="201" y="97"/>
                    <a:pt x="200" y="97"/>
                  </a:cubicBezTo>
                  <a:cubicBezTo>
                    <a:pt x="198" y="97"/>
                    <a:pt x="195" y="97"/>
                    <a:pt x="193" y="97"/>
                  </a:cubicBezTo>
                  <a:cubicBezTo>
                    <a:pt x="192" y="97"/>
                    <a:pt x="192" y="97"/>
                    <a:pt x="192" y="97"/>
                  </a:cubicBezTo>
                  <a:cubicBezTo>
                    <a:pt x="192" y="97"/>
                    <a:pt x="192" y="97"/>
                    <a:pt x="193" y="97"/>
                  </a:cubicBezTo>
                  <a:cubicBezTo>
                    <a:pt x="189" y="98"/>
                    <a:pt x="185" y="99"/>
                    <a:pt x="181" y="101"/>
                  </a:cubicBezTo>
                  <a:cubicBezTo>
                    <a:pt x="180" y="90"/>
                    <a:pt x="179" y="80"/>
                    <a:pt x="179" y="71"/>
                  </a:cubicBezTo>
                  <a:cubicBezTo>
                    <a:pt x="179" y="71"/>
                    <a:pt x="180" y="71"/>
                    <a:pt x="180" y="71"/>
                  </a:cubicBezTo>
                  <a:cubicBezTo>
                    <a:pt x="180" y="70"/>
                    <a:pt x="179" y="70"/>
                    <a:pt x="179" y="69"/>
                  </a:cubicBezTo>
                  <a:cubicBezTo>
                    <a:pt x="179" y="64"/>
                    <a:pt x="180" y="59"/>
                    <a:pt x="180" y="54"/>
                  </a:cubicBezTo>
                  <a:cubicBezTo>
                    <a:pt x="182" y="45"/>
                    <a:pt x="184" y="37"/>
                    <a:pt x="186" y="31"/>
                  </a:cubicBezTo>
                  <a:cubicBezTo>
                    <a:pt x="186" y="29"/>
                    <a:pt x="188" y="26"/>
                    <a:pt x="190" y="23"/>
                  </a:cubicBezTo>
                  <a:cubicBezTo>
                    <a:pt x="192" y="19"/>
                    <a:pt x="195" y="17"/>
                    <a:pt x="195" y="19"/>
                  </a:cubicBezTo>
                  <a:cubicBezTo>
                    <a:pt x="197" y="25"/>
                    <a:pt x="201" y="22"/>
                    <a:pt x="201" y="22"/>
                  </a:cubicBezTo>
                  <a:cubicBezTo>
                    <a:pt x="199" y="22"/>
                    <a:pt x="200" y="20"/>
                    <a:pt x="200" y="20"/>
                  </a:cubicBezTo>
                  <a:cubicBezTo>
                    <a:pt x="201" y="22"/>
                    <a:pt x="204" y="22"/>
                    <a:pt x="204" y="22"/>
                  </a:cubicBezTo>
                  <a:cubicBezTo>
                    <a:pt x="204" y="20"/>
                    <a:pt x="202" y="18"/>
                    <a:pt x="202" y="18"/>
                  </a:cubicBezTo>
                  <a:cubicBezTo>
                    <a:pt x="203" y="17"/>
                    <a:pt x="205" y="18"/>
                    <a:pt x="205" y="18"/>
                  </a:cubicBezTo>
                  <a:cubicBezTo>
                    <a:pt x="204" y="14"/>
                    <a:pt x="202" y="14"/>
                    <a:pt x="199" y="12"/>
                  </a:cubicBezTo>
                  <a:cubicBezTo>
                    <a:pt x="198" y="12"/>
                    <a:pt x="198" y="12"/>
                    <a:pt x="198" y="11"/>
                  </a:cubicBezTo>
                  <a:cubicBezTo>
                    <a:pt x="200" y="10"/>
                    <a:pt x="201" y="10"/>
                    <a:pt x="203" y="10"/>
                  </a:cubicBezTo>
                  <a:cubicBezTo>
                    <a:pt x="203" y="10"/>
                    <a:pt x="202" y="9"/>
                    <a:pt x="203" y="7"/>
                  </a:cubicBezTo>
                  <a:cubicBezTo>
                    <a:pt x="204" y="6"/>
                    <a:pt x="207" y="1"/>
                    <a:pt x="217" y="0"/>
                  </a:cubicBezTo>
                  <a:cubicBezTo>
                    <a:pt x="216" y="0"/>
                    <a:pt x="212" y="0"/>
                    <a:pt x="207" y="1"/>
                  </a:cubicBezTo>
                  <a:close/>
                  <a:moveTo>
                    <a:pt x="136" y="215"/>
                  </a:moveTo>
                  <a:cubicBezTo>
                    <a:pt x="136" y="214"/>
                    <a:pt x="139" y="215"/>
                    <a:pt x="142" y="215"/>
                  </a:cubicBezTo>
                  <a:cubicBezTo>
                    <a:pt x="140" y="215"/>
                    <a:pt x="139" y="215"/>
                    <a:pt x="137" y="215"/>
                  </a:cubicBezTo>
                  <a:cubicBezTo>
                    <a:pt x="137" y="215"/>
                    <a:pt x="137" y="215"/>
                    <a:pt x="136" y="215"/>
                  </a:cubicBezTo>
                  <a:close/>
                  <a:moveTo>
                    <a:pt x="61" y="391"/>
                  </a:moveTo>
                  <a:cubicBezTo>
                    <a:pt x="61" y="391"/>
                    <a:pt x="61" y="391"/>
                    <a:pt x="60" y="391"/>
                  </a:cubicBezTo>
                  <a:cubicBezTo>
                    <a:pt x="60" y="390"/>
                    <a:pt x="63" y="390"/>
                    <a:pt x="66" y="390"/>
                  </a:cubicBezTo>
                  <a:cubicBezTo>
                    <a:pt x="64" y="390"/>
                    <a:pt x="63" y="391"/>
                    <a:pt x="61" y="391"/>
                  </a:cubicBezTo>
                  <a:close/>
                  <a:moveTo>
                    <a:pt x="238" y="525"/>
                  </a:moveTo>
                  <a:cubicBezTo>
                    <a:pt x="241" y="522"/>
                    <a:pt x="243" y="519"/>
                    <a:pt x="244" y="520"/>
                  </a:cubicBezTo>
                  <a:cubicBezTo>
                    <a:pt x="243" y="520"/>
                    <a:pt x="243" y="521"/>
                    <a:pt x="242" y="522"/>
                  </a:cubicBezTo>
                  <a:cubicBezTo>
                    <a:pt x="239" y="526"/>
                    <a:pt x="236" y="529"/>
                    <a:pt x="233" y="532"/>
                  </a:cubicBezTo>
                  <a:cubicBezTo>
                    <a:pt x="235" y="530"/>
                    <a:pt x="237" y="528"/>
                    <a:pt x="238" y="525"/>
                  </a:cubicBezTo>
                  <a:close/>
                  <a:moveTo>
                    <a:pt x="121" y="458"/>
                  </a:moveTo>
                  <a:cubicBezTo>
                    <a:pt x="120" y="460"/>
                    <a:pt x="119" y="463"/>
                    <a:pt x="119" y="464"/>
                  </a:cubicBezTo>
                  <a:cubicBezTo>
                    <a:pt x="119" y="463"/>
                    <a:pt x="119" y="462"/>
                    <a:pt x="120" y="461"/>
                  </a:cubicBezTo>
                  <a:cubicBezTo>
                    <a:pt x="121" y="458"/>
                    <a:pt x="122" y="455"/>
                    <a:pt x="124" y="452"/>
                  </a:cubicBezTo>
                  <a:cubicBezTo>
                    <a:pt x="123" y="454"/>
                    <a:pt x="122" y="456"/>
                    <a:pt x="121" y="458"/>
                  </a:cubicBezTo>
                  <a:close/>
                  <a:moveTo>
                    <a:pt x="215" y="476"/>
                  </a:moveTo>
                  <a:cubicBezTo>
                    <a:pt x="215" y="476"/>
                    <a:pt x="215" y="475"/>
                    <a:pt x="214" y="475"/>
                  </a:cubicBezTo>
                  <a:cubicBezTo>
                    <a:pt x="214" y="471"/>
                    <a:pt x="213" y="467"/>
                    <a:pt x="215" y="468"/>
                  </a:cubicBezTo>
                  <a:cubicBezTo>
                    <a:pt x="217" y="469"/>
                    <a:pt x="218" y="469"/>
                    <a:pt x="219" y="468"/>
                  </a:cubicBezTo>
                  <a:cubicBezTo>
                    <a:pt x="220" y="472"/>
                    <a:pt x="221" y="476"/>
                    <a:pt x="222" y="480"/>
                  </a:cubicBezTo>
                  <a:cubicBezTo>
                    <a:pt x="223" y="486"/>
                    <a:pt x="223" y="491"/>
                    <a:pt x="222" y="496"/>
                  </a:cubicBezTo>
                  <a:cubicBezTo>
                    <a:pt x="221" y="500"/>
                    <a:pt x="221" y="503"/>
                    <a:pt x="219" y="507"/>
                  </a:cubicBezTo>
                  <a:cubicBezTo>
                    <a:pt x="220" y="494"/>
                    <a:pt x="217" y="483"/>
                    <a:pt x="215" y="476"/>
                  </a:cubicBezTo>
                  <a:close/>
                  <a:moveTo>
                    <a:pt x="181" y="555"/>
                  </a:moveTo>
                  <a:cubicBezTo>
                    <a:pt x="181" y="555"/>
                    <a:pt x="182" y="555"/>
                    <a:pt x="182" y="556"/>
                  </a:cubicBezTo>
                  <a:cubicBezTo>
                    <a:pt x="181" y="556"/>
                    <a:pt x="180" y="556"/>
                    <a:pt x="179" y="556"/>
                  </a:cubicBezTo>
                  <a:cubicBezTo>
                    <a:pt x="180" y="555"/>
                    <a:pt x="181" y="555"/>
                    <a:pt x="181" y="555"/>
                  </a:cubicBezTo>
                  <a:close/>
                  <a:moveTo>
                    <a:pt x="177" y="557"/>
                  </a:moveTo>
                  <a:cubicBezTo>
                    <a:pt x="177" y="556"/>
                    <a:pt x="178" y="556"/>
                    <a:pt x="179" y="556"/>
                  </a:cubicBezTo>
                  <a:cubicBezTo>
                    <a:pt x="180" y="556"/>
                    <a:pt x="181" y="556"/>
                    <a:pt x="182" y="556"/>
                  </a:cubicBezTo>
                  <a:cubicBezTo>
                    <a:pt x="182" y="556"/>
                    <a:pt x="182" y="556"/>
                    <a:pt x="182" y="556"/>
                  </a:cubicBezTo>
                  <a:cubicBezTo>
                    <a:pt x="183" y="557"/>
                    <a:pt x="179" y="557"/>
                    <a:pt x="177" y="557"/>
                  </a:cubicBezTo>
                  <a:close/>
                  <a:moveTo>
                    <a:pt x="123" y="552"/>
                  </a:moveTo>
                  <a:cubicBezTo>
                    <a:pt x="123" y="551"/>
                    <a:pt x="122" y="551"/>
                    <a:pt x="121" y="551"/>
                  </a:cubicBezTo>
                  <a:cubicBezTo>
                    <a:pt x="121" y="551"/>
                    <a:pt x="121" y="550"/>
                    <a:pt x="121" y="550"/>
                  </a:cubicBezTo>
                  <a:cubicBezTo>
                    <a:pt x="122" y="550"/>
                    <a:pt x="123" y="551"/>
                    <a:pt x="123" y="552"/>
                  </a:cubicBezTo>
                  <a:close/>
                  <a:moveTo>
                    <a:pt x="99" y="535"/>
                  </a:moveTo>
                  <a:cubicBezTo>
                    <a:pt x="104" y="538"/>
                    <a:pt x="110" y="540"/>
                    <a:pt x="115" y="541"/>
                  </a:cubicBezTo>
                  <a:cubicBezTo>
                    <a:pt x="117" y="543"/>
                    <a:pt x="118" y="544"/>
                    <a:pt x="116" y="544"/>
                  </a:cubicBezTo>
                  <a:cubicBezTo>
                    <a:pt x="115" y="545"/>
                    <a:pt x="114" y="546"/>
                    <a:pt x="113" y="547"/>
                  </a:cubicBezTo>
                  <a:cubicBezTo>
                    <a:pt x="107" y="543"/>
                    <a:pt x="101" y="539"/>
                    <a:pt x="95" y="533"/>
                  </a:cubicBezTo>
                  <a:cubicBezTo>
                    <a:pt x="96" y="534"/>
                    <a:pt x="98" y="535"/>
                    <a:pt x="99" y="535"/>
                  </a:cubicBezTo>
                  <a:close/>
                  <a:moveTo>
                    <a:pt x="76" y="511"/>
                  </a:moveTo>
                  <a:cubicBezTo>
                    <a:pt x="77" y="512"/>
                    <a:pt x="77" y="512"/>
                    <a:pt x="77" y="512"/>
                  </a:cubicBezTo>
                  <a:cubicBezTo>
                    <a:pt x="75" y="513"/>
                    <a:pt x="75" y="511"/>
                    <a:pt x="75" y="511"/>
                  </a:cubicBezTo>
                  <a:cubicBezTo>
                    <a:pt x="75" y="511"/>
                    <a:pt x="76" y="511"/>
                    <a:pt x="76" y="511"/>
                  </a:cubicBezTo>
                  <a:close/>
                  <a:moveTo>
                    <a:pt x="66" y="449"/>
                  </a:moveTo>
                  <a:cubicBezTo>
                    <a:pt x="66" y="449"/>
                    <a:pt x="66" y="449"/>
                    <a:pt x="67" y="448"/>
                  </a:cubicBezTo>
                  <a:cubicBezTo>
                    <a:pt x="67" y="448"/>
                    <a:pt x="67" y="448"/>
                    <a:pt x="67" y="448"/>
                  </a:cubicBezTo>
                  <a:cubicBezTo>
                    <a:pt x="67" y="448"/>
                    <a:pt x="67" y="449"/>
                    <a:pt x="67" y="449"/>
                  </a:cubicBezTo>
                  <a:cubicBezTo>
                    <a:pt x="67" y="449"/>
                    <a:pt x="66" y="449"/>
                    <a:pt x="66" y="449"/>
                  </a:cubicBezTo>
                  <a:close/>
                  <a:moveTo>
                    <a:pt x="75" y="509"/>
                  </a:moveTo>
                  <a:cubicBezTo>
                    <a:pt x="75" y="509"/>
                    <a:pt x="74" y="509"/>
                    <a:pt x="74" y="509"/>
                  </a:cubicBezTo>
                  <a:cubicBezTo>
                    <a:pt x="74" y="508"/>
                    <a:pt x="74" y="508"/>
                    <a:pt x="75" y="507"/>
                  </a:cubicBezTo>
                  <a:cubicBezTo>
                    <a:pt x="75" y="508"/>
                    <a:pt x="75" y="508"/>
                    <a:pt x="75" y="509"/>
                  </a:cubicBezTo>
                  <a:close/>
                  <a:moveTo>
                    <a:pt x="78" y="433"/>
                  </a:moveTo>
                  <a:cubicBezTo>
                    <a:pt x="67" y="456"/>
                    <a:pt x="66" y="483"/>
                    <a:pt x="74" y="506"/>
                  </a:cubicBezTo>
                  <a:cubicBezTo>
                    <a:pt x="72" y="506"/>
                    <a:pt x="70" y="507"/>
                    <a:pt x="68" y="508"/>
                  </a:cubicBezTo>
                  <a:cubicBezTo>
                    <a:pt x="68" y="509"/>
                    <a:pt x="67" y="509"/>
                    <a:pt x="67" y="509"/>
                  </a:cubicBezTo>
                  <a:cubicBezTo>
                    <a:pt x="67" y="507"/>
                    <a:pt x="67" y="505"/>
                    <a:pt x="68" y="504"/>
                  </a:cubicBezTo>
                  <a:cubicBezTo>
                    <a:pt x="68" y="504"/>
                    <a:pt x="66" y="504"/>
                    <a:pt x="64" y="497"/>
                  </a:cubicBezTo>
                  <a:cubicBezTo>
                    <a:pt x="63" y="486"/>
                    <a:pt x="63" y="468"/>
                    <a:pt x="70" y="449"/>
                  </a:cubicBezTo>
                  <a:cubicBezTo>
                    <a:pt x="73" y="442"/>
                    <a:pt x="76" y="435"/>
                    <a:pt x="80" y="430"/>
                  </a:cubicBezTo>
                  <a:cubicBezTo>
                    <a:pt x="79" y="431"/>
                    <a:pt x="79" y="432"/>
                    <a:pt x="78" y="433"/>
                  </a:cubicBezTo>
                  <a:close/>
                  <a:moveTo>
                    <a:pt x="166" y="93"/>
                  </a:moveTo>
                  <a:cubicBezTo>
                    <a:pt x="166" y="94"/>
                    <a:pt x="166" y="94"/>
                    <a:pt x="166" y="95"/>
                  </a:cubicBezTo>
                  <a:cubicBezTo>
                    <a:pt x="166" y="95"/>
                    <a:pt x="166" y="95"/>
                    <a:pt x="166" y="95"/>
                  </a:cubicBezTo>
                  <a:cubicBezTo>
                    <a:pt x="166" y="94"/>
                    <a:pt x="166" y="94"/>
                    <a:pt x="166" y="93"/>
                  </a:cubicBezTo>
                  <a:close/>
                  <a:moveTo>
                    <a:pt x="161" y="108"/>
                  </a:moveTo>
                  <a:cubicBezTo>
                    <a:pt x="161" y="104"/>
                    <a:pt x="161" y="100"/>
                    <a:pt x="162" y="101"/>
                  </a:cubicBezTo>
                  <a:cubicBezTo>
                    <a:pt x="164" y="102"/>
                    <a:pt x="166" y="103"/>
                    <a:pt x="167" y="102"/>
                  </a:cubicBezTo>
                  <a:cubicBezTo>
                    <a:pt x="168" y="112"/>
                    <a:pt x="169" y="126"/>
                    <a:pt x="172" y="143"/>
                  </a:cubicBezTo>
                  <a:cubicBezTo>
                    <a:pt x="172" y="143"/>
                    <a:pt x="172" y="144"/>
                    <a:pt x="173" y="144"/>
                  </a:cubicBezTo>
                  <a:cubicBezTo>
                    <a:pt x="168" y="131"/>
                    <a:pt x="165" y="118"/>
                    <a:pt x="161" y="108"/>
                  </a:cubicBezTo>
                  <a:close/>
                  <a:moveTo>
                    <a:pt x="69" y="252"/>
                  </a:moveTo>
                  <a:cubicBezTo>
                    <a:pt x="70" y="250"/>
                    <a:pt x="73" y="250"/>
                    <a:pt x="73" y="250"/>
                  </a:cubicBezTo>
                  <a:cubicBezTo>
                    <a:pt x="72" y="248"/>
                    <a:pt x="71" y="247"/>
                    <a:pt x="66" y="248"/>
                  </a:cubicBezTo>
                  <a:cubicBezTo>
                    <a:pt x="64" y="249"/>
                    <a:pt x="67" y="244"/>
                    <a:pt x="71" y="239"/>
                  </a:cubicBezTo>
                  <a:cubicBezTo>
                    <a:pt x="75" y="235"/>
                    <a:pt x="80" y="231"/>
                    <a:pt x="80" y="231"/>
                  </a:cubicBezTo>
                  <a:cubicBezTo>
                    <a:pt x="80" y="231"/>
                    <a:pt x="79" y="231"/>
                    <a:pt x="79" y="232"/>
                  </a:cubicBezTo>
                  <a:cubicBezTo>
                    <a:pt x="84" y="228"/>
                    <a:pt x="89" y="225"/>
                    <a:pt x="96" y="222"/>
                  </a:cubicBezTo>
                  <a:cubicBezTo>
                    <a:pt x="109" y="217"/>
                    <a:pt x="121" y="216"/>
                    <a:pt x="129" y="216"/>
                  </a:cubicBezTo>
                  <a:cubicBezTo>
                    <a:pt x="114" y="218"/>
                    <a:pt x="99" y="225"/>
                    <a:pt x="87" y="236"/>
                  </a:cubicBezTo>
                  <a:cubicBezTo>
                    <a:pt x="80" y="242"/>
                    <a:pt x="75" y="249"/>
                    <a:pt x="71" y="256"/>
                  </a:cubicBezTo>
                  <a:cubicBezTo>
                    <a:pt x="71" y="255"/>
                    <a:pt x="69" y="252"/>
                    <a:pt x="69" y="252"/>
                  </a:cubicBezTo>
                  <a:close/>
                  <a:moveTo>
                    <a:pt x="141" y="379"/>
                  </a:moveTo>
                  <a:cubicBezTo>
                    <a:pt x="139" y="379"/>
                    <a:pt x="138" y="379"/>
                    <a:pt x="136" y="379"/>
                  </a:cubicBezTo>
                  <a:cubicBezTo>
                    <a:pt x="129" y="379"/>
                    <a:pt x="120" y="379"/>
                    <a:pt x="110" y="377"/>
                  </a:cubicBezTo>
                  <a:cubicBezTo>
                    <a:pt x="100" y="376"/>
                    <a:pt x="92" y="375"/>
                    <a:pt x="85" y="373"/>
                  </a:cubicBezTo>
                  <a:cubicBezTo>
                    <a:pt x="82" y="372"/>
                    <a:pt x="81" y="371"/>
                    <a:pt x="82" y="369"/>
                  </a:cubicBezTo>
                  <a:cubicBezTo>
                    <a:pt x="87" y="366"/>
                    <a:pt x="84" y="363"/>
                    <a:pt x="84" y="363"/>
                  </a:cubicBezTo>
                  <a:cubicBezTo>
                    <a:pt x="84" y="365"/>
                    <a:pt x="82" y="364"/>
                    <a:pt x="82" y="364"/>
                  </a:cubicBezTo>
                  <a:cubicBezTo>
                    <a:pt x="83" y="364"/>
                    <a:pt x="83" y="363"/>
                    <a:pt x="83" y="362"/>
                  </a:cubicBezTo>
                  <a:cubicBezTo>
                    <a:pt x="85" y="363"/>
                    <a:pt x="87" y="365"/>
                    <a:pt x="88" y="366"/>
                  </a:cubicBezTo>
                  <a:cubicBezTo>
                    <a:pt x="88" y="365"/>
                    <a:pt x="87" y="364"/>
                    <a:pt x="86" y="363"/>
                  </a:cubicBezTo>
                  <a:cubicBezTo>
                    <a:pt x="92" y="368"/>
                    <a:pt x="100" y="372"/>
                    <a:pt x="109" y="375"/>
                  </a:cubicBezTo>
                  <a:cubicBezTo>
                    <a:pt x="122" y="378"/>
                    <a:pt x="135" y="379"/>
                    <a:pt x="144" y="378"/>
                  </a:cubicBezTo>
                  <a:cubicBezTo>
                    <a:pt x="143" y="379"/>
                    <a:pt x="142" y="379"/>
                    <a:pt x="141" y="379"/>
                  </a:cubicBezTo>
                  <a:close/>
                  <a:moveTo>
                    <a:pt x="211" y="361"/>
                  </a:moveTo>
                  <a:cubicBezTo>
                    <a:pt x="211" y="361"/>
                    <a:pt x="211" y="361"/>
                    <a:pt x="210" y="362"/>
                  </a:cubicBezTo>
                  <a:cubicBezTo>
                    <a:pt x="197" y="370"/>
                    <a:pt x="180" y="374"/>
                    <a:pt x="163" y="376"/>
                  </a:cubicBezTo>
                  <a:cubicBezTo>
                    <a:pt x="158" y="376"/>
                    <a:pt x="153" y="376"/>
                    <a:pt x="149" y="377"/>
                  </a:cubicBezTo>
                  <a:cubicBezTo>
                    <a:pt x="139" y="378"/>
                    <a:pt x="125" y="377"/>
                    <a:pt x="109" y="373"/>
                  </a:cubicBezTo>
                  <a:cubicBezTo>
                    <a:pt x="97" y="370"/>
                    <a:pt x="88" y="364"/>
                    <a:pt x="81" y="358"/>
                  </a:cubicBezTo>
                  <a:cubicBezTo>
                    <a:pt x="79" y="354"/>
                    <a:pt x="78" y="352"/>
                    <a:pt x="80" y="352"/>
                  </a:cubicBezTo>
                  <a:cubicBezTo>
                    <a:pt x="86" y="352"/>
                    <a:pt x="85" y="347"/>
                    <a:pt x="85" y="347"/>
                  </a:cubicBezTo>
                  <a:cubicBezTo>
                    <a:pt x="84" y="350"/>
                    <a:pt x="83" y="347"/>
                    <a:pt x="83" y="347"/>
                  </a:cubicBezTo>
                  <a:cubicBezTo>
                    <a:pt x="85" y="348"/>
                    <a:pt x="86" y="345"/>
                    <a:pt x="86" y="345"/>
                  </a:cubicBezTo>
                  <a:cubicBezTo>
                    <a:pt x="100" y="356"/>
                    <a:pt x="117" y="361"/>
                    <a:pt x="132" y="360"/>
                  </a:cubicBezTo>
                  <a:cubicBezTo>
                    <a:pt x="135" y="360"/>
                    <a:pt x="137" y="360"/>
                    <a:pt x="140" y="359"/>
                  </a:cubicBezTo>
                  <a:cubicBezTo>
                    <a:pt x="140" y="361"/>
                    <a:pt x="142" y="360"/>
                    <a:pt x="142" y="360"/>
                  </a:cubicBezTo>
                  <a:cubicBezTo>
                    <a:pt x="141" y="360"/>
                    <a:pt x="143" y="359"/>
                    <a:pt x="143" y="359"/>
                  </a:cubicBezTo>
                  <a:cubicBezTo>
                    <a:pt x="142" y="360"/>
                    <a:pt x="144" y="360"/>
                    <a:pt x="144" y="360"/>
                  </a:cubicBezTo>
                  <a:cubicBezTo>
                    <a:pt x="145" y="359"/>
                    <a:pt x="145" y="358"/>
                    <a:pt x="145" y="358"/>
                  </a:cubicBezTo>
                  <a:cubicBezTo>
                    <a:pt x="157" y="354"/>
                    <a:pt x="167" y="347"/>
                    <a:pt x="173" y="341"/>
                  </a:cubicBezTo>
                  <a:cubicBezTo>
                    <a:pt x="173" y="340"/>
                    <a:pt x="173" y="340"/>
                    <a:pt x="174" y="340"/>
                  </a:cubicBezTo>
                  <a:cubicBezTo>
                    <a:pt x="178" y="336"/>
                    <a:pt x="181" y="333"/>
                    <a:pt x="181" y="335"/>
                  </a:cubicBezTo>
                  <a:cubicBezTo>
                    <a:pt x="181" y="343"/>
                    <a:pt x="187" y="340"/>
                    <a:pt x="187" y="339"/>
                  </a:cubicBezTo>
                  <a:cubicBezTo>
                    <a:pt x="184" y="339"/>
                    <a:pt x="187" y="336"/>
                    <a:pt x="187" y="336"/>
                  </a:cubicBezTo>
                  <a:cubicBezTo>
                    <a:pt x="187" y="339"/>
                    <a:pt x="191" y="338"/>
                    <a:pt x="191" y="338"/>
                  </a:cubicBezTo>
                  <a:cubicBezTo>
                    <a:pt x="192" y="333"/>
                    <a:pt x="189" y="332"/>
                    <a:pt x="189" y="332"/>
                  </a:cubicBezTo>
                  <a:cubicBezTo>
                    <a:pt x="190" y="330"/>
                    <a:pt x="192" y="330"/>
                    <a:pt x="192" y="330"/>
                  </a:cubicBezTo>
                  <a:cubicBezTo>
                    <a:pt x="191" y="324"/>
                    <a:pt x="188" y="327"/>
                    <a:pt x="185" y="326"/>
                  </a:cubicBezTo>
                  <a:cubicBezTo>
                    <a:pt x="185" y="326"/>
                    <a:pt x="184" y="326"/>
                    <a:pt x="184" y="325"/>
                  </a:cubicBezTo>
                  <a:cubicBezTo>
                    <a:pt x="185" y="323"/>
                    <a:pt x="187" y="322"/>
                    <a:pt x="188" y="321"/>
                  </a:cubicBezTo>
                  <a:cubicBezTo>
                    <a:pt x="188" y="321"/>
                    <a:pt x="187" y="320"/>
                    <a:pt x="187" y="317"/>
                  </a:cubicBezTo>
                  <a:cubicBezTo>
                    <a:pt x="186" y="315"/>
                    <a:pt x="186" y="309"/>
                    <a:pt x="182" y="300"/>
                  </a:cubicBezTo>
                  <a:cubicBezTo>
                    <a:pt x="183" y="302"/>
                    <a:pt x="184" y="306"/>
                    <a:pt x="184" y="310"/>
                  </a:cubicBezTo>
                  <a:cubicBezTo>
                    <a:pt x="184" y="315"/>
                    <a:pt x="181" y="320"/>
                    <a:pt x="180" y="319"/>
                  </a:cubicBezTo>
                  <a:cubicBezTo>
                    <a:pt x="180" y="319"/>
                    <a:pt x="181" y="321"/>
                    <a:pt x="181" y="324"/>
                  </a:cubicBezTo>
                  <a:cubicBezTo>
                    <a:pt x="178" y="325"/>
                    <a:pt x="175" y="322"/>
                    <a:pt x="174" y="320"/>
                  </a:cubicBezTo>
                  <a:cubicBezTo>
                    <a:pt x="175" y="322"/>
                    <a:pt x="175" y="324"/>
                    <a:pt x="175" y="324"/>
                  </a:cubicBezTo>
                  <a:cubicBezTo>
                    <a:pt x="173" y="322"/>
                    <a:pt x="170" y="322"/>
                    <a:pt x="170" y="322"/>
                  </a:cubicBezTo>
                  <a:cubicBezTo>
                    <a:pt x="169" y="324"/>
                    <a:pt x="172" y="327"/>
                    <a:pt x="172" y="327"/>
                  </a:cubicBezTo>
                  <a:cubicBezTo>
                    <a:pt x="172" y="329"/>
                    <a:pt x="169" y="329"/>
                    <a:pt x="169" y="329"/>
                  </a:cubicBezTo>
                  <a:cubicBezTo>
                    <a:pt x="170" y="331"/>
                    <a:pt x="171" y="332"/>
                    <a:pt x="176" y="331"/>
                  </a:cubicBezTo>
                  <a:cubicBezTo>
                    <a:pt x="177" y="330"/>
                    <a:pt x="175" y="335"/>
                    <a:pt x="171" y="340"/>
                  </a:cubicBezTo>
                  <a:cubicBezTo>
                    <a:pt x="168" y="344"/>
                    <a:pt x="163" y="348"/>
                    <a:pt x="163" y="348"/>
                  </a:cubicBezTo>
                  <a:cubicBezTo>
                    <a:pt x="163" y="348"/>
                    <a:pt x="164" y="348"/>
                    <a:pt x="164" y="347"/>
                  </a:cubicBezTo>
                  <a:cubicBezTo>
                    <a:pt x="159" y="351"/>
                    <a:pt x="153" y="354"/>
                    <a:pt x="146" y="356"/>
                  </a:cubicBezTo>
                  <a:cubicBezTo>
                    <a:pt x="146" y="355"/>
                    <a:pt x="144" y="355"/>
                    <a:pt x="143" y="355"/>
                  </a:cubicBezTo>
                  <a:cubicBezTo>
                    <a:pt x="143" y="355"/>
                    <a:pt x="143" y="355"/>
                    <a:pt x="143" y="354"/>
                  </a:cubicBezTo>
                  <a:cubicBezTo>
                    <a:pt x="144" y="354"/>
                    <a:pt x="144" y="353"/>
                    <a:pt x="145" y="353"/>
                  </a:cubicBezTo>
                  <a:cubicBezTo>
                    <a:pt x="145" y="353"/>
                    <a:pt x="145" y="352"/>
                    <a:pt x="147" y="345"/>
                  </a:cubicBezTo>
                  <a:cubicBezTo>
                    <a:pt x="146" y="347"/>
                    <a:pt x="143" y="352"/>
                    <a:pt x="142" y="352"/>
                  </a:cubicBezTo>
                  <a:cubicBezTo>
                    <a:pt x="142" y="352"/>
                    <a:pt x="142" y="352"/>
                    <a:pt x="141" y="353"/>
                  </a:cubicBezTo>
                  <a:cubicBezTo>
                    <a:pt x="140" y="354"/>
                    <a:pt x="139" y="352"/>
                    <a:pt x="139" y="352"/>
                  </a:cubicBezTo>
                  <a:cubicBezTo>
                    <a:pt x="139" y="352"/>
                    <a:pt x="139" y="353"/>
                    <a:pt x="139" y="353"/>
                  </a:cubicBezTo>
                  <a:cubicBezTo>
                    <a:pt x="138" y="352"/>
                    <a:pt x="137" y="352"/>
                    <a:pt x="137" y="352"/>
                  </a:cubicBezTo>
                  <a:cubicBezTo>
                    <a:pt x="136" y="352"/>
                    <a:pt x="137" y="354"/>
                    <a:pt x="137" y="354"/>
                  </a:cubicBezTo>
                  <a:cubicBezTo>
                    <a:pt x="137" y="355"/>
                    <a:pt x="135" y="354"/>
                    <a:pt x="135" y="354"/>
                  </a:cubicBezTo>
                  <a:cubicBezTo>
                    <a:pt x="135" y="355"/>
                    <a:pt x="136" y="356"/>
                    <a:pt x="138" y="356"/>
                  </a:cubicBezTo>
                  <a:cubicBezTo>
                    <a:pt x="139" y="356"/>
                    <a:pt x="137" y="357"/>
                    <a:pt x="135" y="358"/>
                  </a:cubicBezTo>
                  <a:cubicBezTo>
                    <a:pt x="134" y="358"/>
                    <a:pt x="133" y="359"/>
                    <a:pt x="132" y="359"/>
                  </a:cubicBezTo>
                  <a:cubicBezTo>
                    <a:pt x="111" y="360"/>
                    <a:pt x="84" y="347"/>
                    <a:pt x="72" y="322"/>
                  </a:cubicBezTo>
                  <a:cubicBezTo>
                    <a:pt x="60" y="297"/>
                    <a:pt x="65" y="261"/>
                    <a:pt x="89" y="239"/>
                  </a:cubicBezTo>
                  <a:cubicBezTo>
                    <a:pt x="113" y="216"/>
                    <a:pt x="148" y="214"/>
                    <a:pt x="174" y="224"/>
                  </a:cubicBezTo>
                  <a:cubicBezTo>
                    <a:pt x="175" y="225"/>
                    <a:pt x="176" y="225"/>
                    <a:pt x="178" y="226"/>
                  </a:cubicBezTo>
                  <a:cubicBezTo>
                    <a:pt x="177" y="227"/>
                    <a:pt x="178" y="227"/>
                    <a:pt x="179" y="228"/>
                  </a:cubicBezTo>
                  <a:cubicBezTo>
                    <a:pt x="179" y="229"/>
                    <a:pt x="179" y="229"/>
                    <a:pt x="179" y="229"/>
                  </a:cubicBezTo>
                  <a:cubicBezTo>
                    <a:pt x="178" y="229"/>
                    <a:pt x="177" y="229"/>
                    <a:pt x="176" y="228"/>
                  </a:cubicBezTo>
                  <a:cubicBezTo>
                    <a:pt x="176" y="229"/>
                    <a:pt x="176" y="229"/>
                    <a:pt x="168" y="233"/>
                  </a:cubicBezTo>
                  <a:cubicBezTo>
                    <a:pt x="169" y="232"/>
                    <a:pt x="177" y="230"/>
                    <a:pt x="178" y="232"/>
                  </a:cubicBezTo>
                  <a:cubicBezTo>
                    <a:pt x="178" y="232"/>
                    <a:pt x="178" y="231"/>
                    <a:pt x="179" y="230"/>
                  </a:cubicBezTo>
                  <a:cubicBezTo>
                    <a:pt x="181" y="231"/>
                    <a:pt x="180" y="233"/>
                    <a:pt x="180" y="233"/>
                  </a:cubicBezTo>
                  <a:cubicBezTo>
                    <a:pt x="180" y="233"/>
                    <a:pt x="181" y="233"/>
                    <a:pt x="181" y="233"/>
                  </a:cubicBezTo>
                  <a:cubicBezTo>
                    <a:pt x="181" y="234"/>
                    <a:pt x="182" y="235"/>
                    <a:pt x="182" y="235"/>
                  </a:cubicBezTo>
                  <a:cubicBezTo>
                    <a:pt x="183" y="235"/>
                    <a:pt x="183" y="233"/>
                    <a:pt x="183" y="233"/>
                  </a:cubicBezTo>
                  <a:cubicBezTo>
                    <a:pt x="184" y="233"/>
                    <a:pt x="185" y="234"/>
                    <a:pt x="185" y="234"/>
                  </a:cubicBezTo>
                  <a:cubicBezTo>
                    <a:pt x="186" y="233"/>
                    <a:pt x="186" y="232"/>
                    <a:pt x="184" y="231"/>
                  </a:cubicBezTo>
                  <a:cubicBezTo>
                    <a:pt x="183" y="230"/>
                    <a:pt x="185" y="230"/>
                    <a:pt x="187" y="230"/>
                  </a:cubicBezTo>
                  <a:cubicBezTo>
                    <a:pt x="192" y="233"/>
                    <a:pt x="196" y="236"/>
                    <a:pt x="200" y="239"/>
                  </a:cubicBezTo>
                  <a:cubicBezTo>
                    <a:pt x="205" y="252"/>
                    <a:pt x="212" y="265"/>
                    <a:pt x="219" y="279"/>
                  </a:cubicBezTo>
                  <a:cubicBezTo>
                    <a:pt x="226" y="291"/>
                    <a:pt x="230" y="304"/>
                    <a:pt x="230" y="317"/>
                  </a:cubicBezTo>
                  <a:cubicBezTo>
                    <a:pt x="230" y="330"/>
                    <a:pt x="225" y="342"/>
                    <a:pt x="218" y="352"/>
                  </a:cubicBezTo>
                  <a:cubicBezTo>
                    <a:pt x="216" y="355"/>
                    <a:pt x="214" y="358"/>
                    <a:pt x="211" y="361"/>
                  </a:cubicBezTo>
                  <a:close/>
                  <a:moveTo>
                    <a:pt x="236" y="336"/>
                  </a:moveTo>
                  <a:cubicBezTo>
                    <a:pt x="237" y="334"/>
                    <a:pt x="238" y="333"/>
                    <a:pt x="238" y="331"/>
                  </a:cubicBezTo>
                  <a:cubicBezTo>
                    <a:pt x="239" y="331"/>
                    <a:pt x="239" y="330"/>
                    <a:pt x="240" y="330"/>
                  </a:cubicBezTo>
                  <a:cubicBezTo>
                    <a:pt x="242" y="330"/>
                    <a:pt x="238" y="334"/>
                    <a:pt x="236" y="336"/>
                  </a:cubicBezTo>
                  <a:close/>
                  <a:moveTo>
                    <a:pt x="237" y="324"/>
                  </a:moveTo>
                  <a:cubicBezTo>
                    <a:pt x="235" y="335"/>
                    <a:pt x="229" y="345"/>
                    <a:pt x="221" y="353"/>
                  </a:cubicBezTo>
                  <a:cubicBezTo>
                    <a:pt x="228" y="343"/>
                    <a:pt x="233" y="331"/>
                    <a:pt x="233" y="317"/>
                  </a:cubicBezTo>
                  <a:cubicBezTo>
                    <a:pt x="233" y="303"/>
                    <a:pt x="229" y="289"/>
                    <a:pt x="222" y="277"/>
                  </a:cubicBezTo>
                  <a:cubicBezTo>
                    <a:pt x="216" y="266"/>
                    <a:pt x="210" y="254"/>
                    <a:pt x="205" y="243"/>
                  </a:cubicBezTo>
                  <a:cubicBezTo>
                    <a:pt x="216" y="252"/>
                    <a:pt x="223" y="263"/>
                    <a:pt x="228" y="273"/>
                  </a:cubicBezTo>
                  <a:cubicBezTo>
                    <a:pt x="237" y="291"/>
                    <a:pt x="238" y="307"/>
                    <a:pt x="238" y="319"/>
                  </a:cubicBezTo>
                  <a:cubicBezTo>
                    <a:pt x="237" y="321"/>
                    <a:pt x="237" y="323"/>
                    <a:pt x="237" y="324"/>
                  </a:cubicBezTo>
                  <a:close/>
                  <a:moveTo>
                    <a:pt x="240" y="234"/>
                  </a:moveTo>
                  <a:cubicBezTo>
                    <a:pt x="238" y="238"/>
                    <a:pt x="234" y="236"/>
                    <a:pt x="232" y="235"/>
                  </a:cubicBezTo>
                  <a:cubicBezTo>
                    <a:pt x="234" y="236"/>
                    <a:pt x="235" y="239"/>
                    <a:pt x="235" y="239"/>
                  </a:cubicBezTo>
                  <a:cubicBezTo>
                    <a:pt x="232" y="237"/>
                    <a:pt x="230" y="240"/>
                    <a:pt x="230" y="240"/>
                  </a:cubicBezTo>
                  <a:cubicBezTo>
                    <a:pt x="230" y="243"/>
                    <a:pt x="235" y="244"/>
                    <a:pt x="235" y="244"/>
                  </a:cubicBezTo>
                  <a:cubicBezTo>
                    <a:pt x="236" y="247"/>
                    <a:pt x="234" y="250"/>
                    <a:pt x="234" y="250"/>
                  </a:cubicBezTo>
                  <a:cubicBezTo>
                    <a:pt x="236" y="251"/>
                    <a:pt x="238" y="251"/>
                    <a:pt x="240" y="246"/>
                  </a:cubicBezTo>
                  <a:cubicBezTo>
                    <a:pt x="241" y="245"/>
                    <a:pt x="241" y="246"/>
                    <a:pt x="242" y="248"/>
                  </a:cubicBezTo>
                  <a:cubicBezTo>
                    <a:pt x="243" y="258"/>
                    <a:pt x="243" y="270"/>
                    <a:pt x="243" y="284"/>
                  </a:cubicBezTo>
                  <a:cubicBezTo>
                    <a:pt x="243" y="297"/>
                    <a:pt x="242" y="310"/>
                    <a:pt x="241" y="319"/>
                  </a:cubicBezTo>
                  <a:cubicBezTo>
                    <a:pt x="242" y="305"/>
                    <a:pt x="238" y="292"/>
                    <a:pt x="235" y="279"/>
                  </a:cubicBezTo>
                  <a:cubicBezTo>
                    <a:pt x="234" y="278"/>
                    <a:pt x="234" y="277"/>
                    <a:pt x="234" y="276"/>
                  </a:cubicBezTo>
                  <a:cubicBezTo>
                    <a:pt x="233" y="271"/>
                    <a:pt x="232" y="264"/>
                    <a:pt x="231" y="257"/>
                  </a:cubicBezTo>
                  <a:cubicBezTo>
                    <a:pt x="230" y="250"/>
                    <a:pt x="229" y="244"/>
                    <a:pt x="228" y="239"/>
                  </a:cubicBezTo>
                  <a:cubicBezTo>
                    <a:pt x="228" y="234"/>
                    <a:pt x="228" y="230"/>
                    <a:pt x="230" y="231"/>
                  </a:cubicBezTo>
                  <a:cubicBezTo>
                    <a:pt x="235" y="234"/>
                    <a:pt x="237" y="231"/>
                    <a:pt x="237" y="230"/>
                  </a:cubicBezTo>
                  <a:cubicBezTo>
                    <a:pt x="237" y="231"/>
                    <a:pt x="238" y="232"/>
                    <a:pt x="240" y="234"/>
                  </a:cubicBezTo>
                  <a:close/>
                  <a:moveTo>
                    <a:pt x="231" y="267"/>
                  </a:moveTo>
                  <a:cubicBezTo>
                    <a:pt x="228" y="257"/>
                    <a:pt x="224" y="247"/>
                    <a:pt x="221" y="238"/>
                  </a:cubicBezTo>
                  <a:cubicBezTo>
                    <a:pt x="221" y="237"/>
                    <a:pt x="220" y="236"/>
                    <a:pt x="220" y="235"/>
                  </a:cubicBezTo>
                  <a:cubicBezTo>
                    <a:pt x="221" y="234"/>
                    <a:pt x="222" y="234"/>
                    <a:pt x="223" y="232"/>
                  </a:cubicBezTo>
                  <a:cubicBezTo>
                    <a:pt x="225" y="230"/>
                    <a:pt x="227" y="238"/>
                    <a:pt x="228" y="244"/>
                  </a:cubicBezTo>
                  <a:cubicBezTo>
                    <a:pt x="228" y="248"/>
                    <a:pt x="229" y="253"/>
                    <a:pt x="230" y="258"/>
                  </a:cubicBezTo>
                  <a:cubicBezTo>
                    <a:pt x="230" y="261"/>
                    <a:pt x="231" y="264"/>
                    <a:pt x="231" y="267"/>
                  </a:cubicBezTo>
                  <a:close/>
                  <a:moveTo>
                    <a:pt x="237" y="229"/>
                  </a:moveTo>
                  <a:cubicBezTo>
                    <a:pt x="237" y="229"/>
                    <a:pt x="237" y="229"/>
                    <a:pt x="236" y="229"/>
                  </a:cubicBezTo>
                  <a:cubicBezTo>
                    <a:pt x="236" y="229"/>
                    <a:pt x="237" y="230"/>
                    <a:pt x="237" y="230"/>
                  </a:cubicBezTo>
                  <a:cubicBezTo>
                    <a:pt x="235" y="231"/>
                    <a:pt x="235" y="228"/>
                    <a:pt x="235" y="228"/>
                  </a:cubicBezTo>
                  <a:cubicBezTo>
                    <a:pt x="235" y="229"/>
                    <a:pt x="236" y="229"/>
                    <a:pt x="237" y="229"/>
                  </a:cubicBezTo>
                  <a:close/>
                  <a:moveTo>
                    <a:pt x="218" y="228"/>
                  </a:moveTo>
                  <a:cubicBezTo>
                    <a:pt x="218" y="228"/>
                    <a:pt x="218" y="228"/>
                    <a:pt x="218" y="228"/>
                  </a:cubicBezTo>
                  <a:cubicBezTo>
                    <a:pt x="217" y="228"/>
                    <a:pt x="217" y="228"/>
                    <a:pt x="217" y="227"/>
                  </a:cubicBezTo>
                  <a:cubicBezTo>
                    <a:pt x="218" y="228"/>
                    <a:pt x="218" y="228"/>
                    <a:pt x="218" y="228"/>
                  </a:cubicBezTo>
                  <a:close/>
                  <a:moveTo>
                    <a:pt x="185" y="131"/>
                  </a:moveTo>
                  <a:cubicBezTo>
                    <a:pt x="185" y="131"/>
                    <a:pt x="184" y="131"/>
                    <a:pt x="184" y="131"/>
                  </a:cubicBezTo>
                  <a:cubicBezTo>
                    <a:pt x="185" y="132"/>
                    <a:pt x="185" y="133"/>
                    <a:pt x="185" y="133"/>
                  </a:cubicBezTo>
                  <a:cubicBezTo>
                    <a:pt x="184" y="132"/>
                    <a:pt x="182" y="133"/>
                    <a:pt x="182" y="133"/>
                  </a:cubicBezTo>
                  <a:cubicBezTo>
                    <a:pt x="182" y="134"/>
                    <a:pt x="184" y="135"/>
                    <a:pt x="184" y="135"/>
                  </a:cubicBezTo>
                  <a:cubicBezTo>
                    <a:pt x="184" y="136"/>
                    <a:pt x="183" y="137"/>
                    <a:pt x="183" y="137"/>
                  </a:cubicBezTo>
                  <a:cubicBezTo>
                    <a:pt x="184" y="137"/>
                    <a:pt x="185" y="137"/>
                    <a:pt x="186" y="136"/>
                  </a:cubicBezTo>
                  <a:cubicBezTo>
                    <a:pt x="188" y="145"/>
                    <a:pt x="191" y="155"/>
                    <a:pt x="194" y="165"/>
                  </a:cubicBezTo>
                  <a:cubicBezTo>
                    <a:pt x="200" y="185"/>
                    <a:pt x="207" y="206"/>
                    <a:pt x="215" y="228"/>
                  </a:cubicBezTo>
                  <a:cubicBezTo>
                    <a:pt x="214" y="229"/>
                    <a:pt x="213" y="230"/>
                    <a:pt x="213" y="230"/>
                  </a:cubicBezTo>
                  <a:cubicBezTo>
                    <a:pt x="213" y="231"/>
                    <a:pt x="215" y="231"/>
                    <a:pt x="216" y="231"/>
                  </a:cubicBezTo>
                  <a:cubicBezTo>
                    <a:pt x="217" y="233"/>
                    <a:pt x="217" y="234"/>
                    <a:pt x="217" y="235"/>
                  </a:cubicBezTo>
                  <a:cubicBezTo>
                    <a:pt x="217" y="235"/>
                    <a:pt x="217" y="235"/>
                    <a:pt x="217" y="235"/>
                  </a:cubicBezTo>
                  <a:cubicBezTo>
                    <a:pt x="217" y="235"/>
                    <a:pt x="217" y="235"/>
                    <a:pt x="218" y="235"/>
                  </a:cubicBezTo>
                  <a:cubicBezTo>
                    <a:pt x="218" y="237"/>
                    <a:pt x="219" y="238"/>
                    <a:pt x="219" y="239"/>
                  </a:cubicBezTo>
                  <a:cubicBezTo>
                    <a:pt x="223" y="250"/>
                    <a:pt x="227" y="262"/>
                    <a:pt x="231" y="274"/>
                  </a:cubicBezTo>
                  <a:cubicBezTo>
                    <a:pt x="230" y="273"/>
                    <a:pt x="230" y="273"/>
                    <a:pt x="230" y="272"/>
                  </a:cubicBezTo>
                  <a:cubicBezTo>
                    <a:pt x="224" y="260"/>
                    <a:pt x="215" y="248"/>
                    <a:pt x="203" y="238"/>
                  </a:cubicBezTo>
                  <a:cubicBezTo>
                    <a:pt x="188" y="203"/>
                    <a:pt x="179" y="169"/>
                    <a:pt x="174" y="142"/>
                  </a:cubicBezTo>
                  <a:cubicBezTo>
                    <a:pt x="173" y="138"/>
                    <a:pt x="172" y="134"/>
                    <a:pt x="171" y="130"/>
                  </a:cubicBezTo>
                  <a:cubicBezTo>
                    <a:pt x="172" y="122"/>
                    <a:pt x="172" y="111"/>
                    <a:pt x="180" y="104"/>
                  </a:cubicBezTo>
                  <a:cubicBezTo>
                    <a:pt x="181" y="113"/>
                    <a:pt x="183" y="122"/>
                    <a:pt x="185" y="131"/>
                  </a:cubicBezTo>
                  <a:close/>
                  <a:moveTo>
                    <a:pt x="178" y="71"/>
                  </a:moveTo>
                  <a:cubicBezTo>
                    <a:pt x="178" y="81"/>
                    <a:pt x="179" y="91"/>
                    <a:pt x="180" y="102"/>
                  </a:cubicBezTo>
                  <a:cubicBezTo>
                    <a:pt x="180" y="102"/>
                    <a:pt x="180" y="102"/>
                    <a:pt x="180" y="102"/>
                  </a:cubicBezTo>
                  <a:cubicBezTo>
                    <a:pt x="172" y="108"/>
                    <a:pt x="171" y="117"/>
                    <a:pt x="171" y="124"/>
                  </a:cubicBezTo>
                  <a:cubicBezTo>
                    <a:pt x="169" y="115"/>
                    <a:pt x="168" y="108"/>
                    <a:pt x="167" y="102"/>
                  </a:cubicBezTo>
                  <a:cubicBezTo>
                    <a:pt x="169" y="101"/>
                    <a:pt x="169" y="99"/>
                    <a:pt x="169" y="99"/>
                  </a:cubicBezTo>
                  <a:cubicBezTo>
                    <a:pt x="168" y="100"/>
                    <a:pt x="167" y="100"/>
                    <a:pt x="167" y="99"/>
                  </a:cubicBezTo>
                  <a:cubicBezTo>
                    <a:pt x="167" y="99"/>
                    <a:pt x="167" y="98"/>
                    <a:pt x="167" y="98"/>
                  </a:cubicBezTo>
                  <a:cubicBezTo>
                    <a:pt x="169" y="99"/>
                    <a:pt x="171" y="97"/>
                    <a:pt x="171" y="97"/>
                  </a:cubicBezTo>
                  <a:cubicBezTo>
                    <a:pt x="169" y="94"/>
                    <a:pt x="167" y="94"/>
                    <a:pt x="166" y="95"/>
                  </a:cubicBezTo>
                  <a:cubicBezTo>
                    <a:pt x="166" y="94"/>
                    <a:pt x="166" y="93"/>
                    <a:pt x="166" y="93"/>
                  </a:cubicBezTo>
                  <a:cubicBezTo>
                    <a:pt x="167" y="92"/>
                    <a:pt x="167" y="92"/>
                    <a:pt x="167" y="92"/>
                  </a:cubicBezTo>
                  <a:cubicBezTo>
                    <a:pt x="167" y="92"/>
                    <a:pt x="166" y="92"/>
                    <a:pt x="166" y="91"/>
                  </a:cubicBezTo>
                  <a:cubicBezTo>
                    <a:pt x="166" y="85"/>
                    <a:pt x="167" y="69"/>
                    <a:pt x="170" y="72"/>
                  </a:cubicBezTo>
                  <a:cubicBezTo>
                    <a:pt x="175" y="78"/>
                    <a:pt x="177" y="73"/>
                    <a:pt x="177" y="73"/>
                  </a:cubicBezTo>
                  <a:cubicBezTo>
                    <a:pt x="175" y="74"/>
                    <a:pt x="175" y="71"/>
                    <a:pt x="175" y="71"/>
                  </a:cubicBezTo>
                  <a:cubicBezTo>
                    <a:pt x="176" y="72"/>
                    <a:pt x="177" y="72"/>
                    <a:pt x="178" y="7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0" name="Freeform 40"/>
            <p:cNvSpPr>
              <a:spLocks/>
            </p:cNvSpPr>
            <p:nvPr/>
          </p:nvSpPr>
          <p:spPr bwMode="auto">
            <a:xfrm>
              <a:off x="11387138" y="6057901"/>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1"/>
            <p:cNvSpPr>
              <a:spLocks/>
            </p:cNvSpPr>
            <p:nvPr/>
          </p:nvSpPr>
          <p:spPr bwMode="auto">
            <a:xfrm>
              <a:off x="11349038" y="6015039"/>
              <a:ext cx="55563" cy="55563"/>
            </a:xfrm>
            <a:custGeom>
              <a:avLst/>
              <a:gdLst>
                <a:gd name="T0" fmla="*/ 7 w 13"/>
                <a:gd name="T1" fmla="*/ 4 h 13"/>
                <a:gd name="T2" fmla="*/ 5 w 13"/>
                <a:gd name="T3" fmla="*/ 2 h 13"/>
                <a:gd name="T4" fmla="*/ 5 w 13"/>
                <a:gd name="T5" fmla="*/ 3 h 13"/>
                <a:gd name="T6" fmla="*/ 3 w 13"/>
                <a:gd name="T7" fmla="*/ 2 h 13"/>
                <a:gd name="T8" fmla="*/ 4 w 13"/>
                <a:gd name="T9" fmla="*/ 4 h 13"/>
                <a:gd name="T10" fmla="*/ 3 w 13"/>
                <a:gd name="T11" fmla="*/ 4 h 13"/>
                <a:gd name="T12" fmla="*/ 5 w 13"/>
                <a:gd name="T13" fmla="*/ 7 h 13"/>
                <a:gd name="T14" fmla="*/ 6 w 13"/>
                <a:gd name="T15" fmla="*/ 7 h 13"/>
                <a:gd name="T16" fmla="*/ 4 w 13"/>
                <a:gd name="T17" fmla="*/ 8 h 13"/>
                <a:gd name="T18" fmla="*/ 0 w 13"/>
                <a:gd name="T19" fmla="*/ 13 h 13"/>
                <a:gd name="T20" fmla="*/ 6 w 13"/>
                <a:gd name="T21" fmla="*/ 10 h 13"/>
                <a:gd name="T22" fmla="*/ 7 w 13"/>
                <a:gd name="T23" fmla="*/ 8 h 13"/>
                <a:gd name="T24" fmla="*/ 9 w 13"/>
                <a:gd name="T25" fmla="*/ 10 h 13"/>
                <a:gd name="T26" fmla="*/ 10 w 13"/>
                <a:gd name="T27" fmla="*/ 9 h 13"/>
                <a:gd name="T28" fmla="*/ 12 w 13"/>
                <a:gd name="T29" fmla="*/ 10 h 13"/>
                <a:gd name="T30" fmla="*/ 11 w 13"/>
                <a:gd name="T31" fmla="*/ 8 h 13"/>
                <a:gd name="T32" fmla="*/ 13 w 13"/>
                <a:gd name="T33" fmla="*/ 7 h 13"/>
                <a:gd name="T34" fmla="*/ 10 w 13"/>
                <a:gd name="T35" fmla="*/ 6 h 13"/>
                <a:gd name="T36" fmla="*/ 11 w 13"/>
                <a:gd name="T37" fmla="*/ 3 h 13"/>
                <a:gd name="T38" fmla="*/ 11 w 13"/>
                <a:gd name="T39" fmla="*/ 0 h 13"/>
                <a:gd name="T40" fmla="*/ 7 w 13"/>
                <a:gd name="T4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7" y="4"/>
                  </a:moveTo>
                  <a:cubicBezTo>
                    <a:pt x="7" y="2"/>
                    <a:pt x="5" y="2"/>
                    <a:pt x="5" y="2"/>
                  </a:cubicBezTo>
                  <a:cubicBezTo>
                    <a:pt x="6" y="3"/>
                    <a:pt x="5" y="3"/>
                    <a:pt x="5" y="3"/>
                  </a:cubicBezTo>
                  <a:cubicBezTo>
                    <a:pt x="5" y="3"/>
                    <a:pt x="3" y="2"/>
                    <a:pt x="3" y="2"/>
                  </a:cubicBezTo>
                  <a:cubicBezTo>
                    <a:pt x="3" y="3"/>
                    <a:pt x="4" y="4"/>
                    <a:pt x="4" y="4"/>
                  </a:cubicBezTo>
                  <a:cubicBezTo>
                    <a:pt x="4" y="5"/>
                    <a:pt x="3" y="4"/>
                    <a:pt x="3" y="4"/>
                  </a:cubicBezTo>
                  <a:cubicBezTo>
                    <a:pt x="3" y="6"/>
                    <a:pt x="4" y="6"/>
                    <a:pt x="5" y="7"/>
                  </a:cubicBezTo>
                  <a:cubicBezTo>
                    <a:pt x="6" y="7"/>
                    <a:pt x="6" y="7"/>
                    <a:pt x="6" y="7"/>
                  </a:cubicBezTo>
                  <a:cubicBezTo>
                    <a:pt x="5" y="7"/>
                    <a:pt x="4" y="8"/>
                    <a:pt x="4" y="8"/>
                  </a:cubicBezTo>
                  <a:cubicBezTo>
                    <a:pt x="4" y="8"/>
                    <a:pt x="5" y="9"/>
                    <a:pt x="0" y="13"/>
                  </a:cubicBezTo>
                  <a:cubicBezTo>
                    <a:pt x="0" y="13"/>
                    <a:pt x="6" y="9"/>
                    <a:pt x="6" y="10"/>
                  </a:cubicBezTo>
                  <a:cubicBezTo>
                    <a:pt x="6" y="10"/>
                    <a:pt x="7" y="9"/>
                    <a:pt x="7" y="8"/>
                  </a:cubicBezTo>
                  <a:cubicBezTo>
                    <a:pt x="8" y="8"/>
                    <a:pt x="9" y="10"/>
                    <a:pt x="9" y="10"/>
                  </a:cubicBezTo>
                  <a:cubicBezTo>
                    <a:pt x="9" y="10"/>
                    <a:pt x="10" y="9"/>
                    <a:pt x="10" y="9"/>
                  </a:cubicBezTo>
                  <a:cubicBezTo>
                    <a:pt x="10" y="10"/>
                    <a:pt x="12" y="10"/>
                    <a:pt x="12" y="10"/>
                  </a:cubicBezTo>
                  <a:cubicBezTo>
                    <a:pt x="12" y="9"/>
                    <a:pt x="11" y="8"/>
                    <a:pt x="11" y="8"/>
                  </a:cubicBezTo>
                  <a:cubicBezTo>
                    <a:pt x="11" y="7"/>
                    <a:pt x="13" y="7"/>
                    <a:pt x="13" y="7"/>
                  </a:cubicBezTo>
                  <a:cubicBezTo>
                    <a:pt x="12" y="6"/>
                    <a:pt x="12" y="6"/>
                    <a:pt x="10" y="6"/>
                  </a:cubicBezTo>
                  <a:cubicBezTo>
                    <a:pt x="9" y="6"/>
                    <a:pt x="10" y="5"/>
                    <a:pt x="11" y="3"/>
                  </a:cubicBezTo>
                  <a:cubicBezTo>
                    <a:pt x="11" y="2"/>
                    <a:pt x="11" y="1"/>
                    <a:pt x="11" y="0"/>
                  </a:cubicBezTo>
                  <a:cubicBezTo>
                    <a:pt x="11" y="2"/>
                    <a:pt x="7" y="6"/>
                    <a:pt x="7"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2"/>
            <p:cNvSpPr>
              <a:spLocks/>
            </p:cNvSpPr>
            <p:nvPr/>
          </p:nvSpPr>
          <p:spPr bwMode="auto">
            <a:xfrm>
              <a:off x="11631613" y="5837239"/>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3"/>
            <p:cNvSpPr>
              <a:spLocks/>
            </p:cNvSpPr>
            <p:nvPr/>
          </p:nvSpPr>
          <p:spPr bwMode="auto">
            <a:xfrm>
              <a:off x="11596688" y="5867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4"/>
            <p:cNvSpPr>
              <a:spLocks/>
            </p:cNvSpPr>
            <p:nvPr/>
          </p:nvSpPr>
          <p:spPr bwMode="auto">
            <a:xfrm>
              <a:off x="12068175" y="5718176"/>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5"/>
            <p:cNvSpPr>
              <a:spLocks/>
            </p:cNvSpPr>
            <p:nvPr/>
          </p:nvSpPr>
          <p:spPr bwMode="auto">
            <a:xfrm>
              <a:off x="12030075" y="5756276"/>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p:cNvGrpSpPr/>
          <p:nvPr userDrawn="1"/>
        </p:nvGrpSpPr>
        <p:grpSpPr>
          <a:xfrm>
            <a:off x="0" y="-79149"/>
            <a:ext cx="1008063" cy="1643063"/>
            <a:chOff x="0" y="-79149"/>
            <a:chExt cx="1008063" cy="1643063"/>
          </a:xfrm>
        </p:grpSpPr>
        <p:sp>
          <p:nvSpPr>
            <p:cNvPr id="27" name="Freeform 49"/>
            <p:cNvSpPr>
              <a:spLocks/>
            </p:cNvSpPr>
            <p:nvPr/>
          </p:nvSpPr>
          <p:spPr bwMode="auto">
            <a:xfrm>
              <a:off x="90488" y="474889"/>
              <a:ext cx="3175" cy="3175"/>
            </a:xfrm>
            <a:custGeom>
              <a:avLst/>
              <a:gdLst>
                <a:gd name="T0" fmla="*/ 1 w 1"/>
                <a:gd name="T1" fmla="*/ 0 h 1"/>
                <a:gd name="T2" fmla="*/ 1 w 1"/>
                <a:gd name="T3" fmla="*/ 0 h 1"/>
                <a:gd name="T4" fmla="*/ 1 w 1"/>
                <a:gd name="T5" fmla="*/ 0 h 1"/>
                <a:gd name="T6" fmla="*/ 1 w 1"/>
                <a:gd name="T7" fmla="*/ 0 h 1"/>
                <a:gd name="T8" fmla="*/ 0 w 1"/>
                <a:gd name="T9" fmla="*/ 0 h 1"/>
                <a:gd name="T10" fmla="*/ 0 w 1"/>
                <a:gd name="T11" fmla="*/ 0 h 1"/>
                <a:gd name="T12" fmla="*/ 0 w 1"/>
                <a:gd name="T13" fmla="*/ 0 h 1"/>
                <a:gd name="T14" fmla="*/ 0 w 1"/>
                <a:gd name="T15" fmla="*/ 0 h 1"/>
                <a:gd name="T16" fmla="*/ 0 w 1"/>
                <a:gd name="T17" fmla="*/ 1 h 1"/>
                <a:gd name="T18" fmla="*/ 0 w 1"/>
                <a:gd name="T19" fmla="*/ 1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1" y="1"/>
                    <a:pt x="1" y="0"/>
                  </a:cubicBezTo>
                  <a:cubicBezTo>
                    <a:pt x="1" y="0"/>
                    <a:pt x="1"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p:cNvSpPr>
              <a:spLocks/>
            </p:cNvSpPr>
            <p:nvPr/>
          </p:nvSpPr>
          <p:spPr bwMode="auto">
            <a:xfrm>
              <a:off x="85725" y="470126"/>
              <a:ext cx="4763" cy="4763"/>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0 h 1"/>
                <a:gd name="T12" fmla="*/ 0 w 1"/>
                <a:gd name="T13" fmla="*/ 1 h 1"/>
                <a:gd name="T14" fmla="*/ 1 w 1"/>
                <a:gd name="T15" fmla="*/ 1 h 1"/>
                <a:gd name="T16" fmla="*/ 0 w 1"/>
                <a:gd name="T17" fmla="*/ 1 h 1"/>
                <a:gd name="T18" fmla="*/ 1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1"/>
                  </a:moveTo>
                  <a:cubicBezTo>
                    <a:pt x="1" y="0"/>
                    <a:pt x="1" y="1"/>
                    <a:pt x="1" y="1"/>
                  </a:cubicBezTo>
                  <a:cubicBezTo>
                    <a:pt x="1" y="1"/>
                    <a:pt x="1" y="1"/>
                    <a:pt x="1" y="1"/>
                  </a:cubicBezTo>
                  <a:cubicBezTo>
                    <a:pt x="1" y="1"/>
                    <a:pt x="1" y="1"/>
                    <a:pt x="1" y="1"/>
                  </a:cubicBezTo>
                  <a:cubicBezTo>
                    <a:pt x="1" y="1"/>
                    <a:pt x="1" y="1"/>
                    <a:pt x="1" y="1"/>
                  </a:cubicBezTo>
                  <a:cubicBezTo>
                    <a:pt x="1" y="0"/>
                    <a:pt x="1" y="0"/>
                    <a:pt x="1" y="0"/>
                  </a:cubicBezTo>
                  <a:cubicBezTo>
                    <a:pt x="1" y="1"/>
                    <a:pt x="0" y="1"/>
                    <a:pt x="0" y="1"/>
                  </a:cubicBezTo>
                  <a:cubicBezTo>
                    <a:pt x="0" y="1"/>
                    <a:pt x="1" y="1"/>
                    <a:pt x="1" y="1"/>
                  </a:cubicBezTo>
                  <a:cubicBezTo>
                    <a:pt x="1" y="1"/>
                    <a:pt x="1" y="1"/>
                    <a:pt x="0" y="1"/>
                  </a:cubicBezTo>
                  <a:cubicBezTo>
                    <a:pt x="0" y="1"/>
                    <a:pt x="1" y="1"/>
                    <a:pt x="1"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5"/>
            <p:cNvSpPr>
              <a:spLocks/>
            </p:cNvSpPr>
            <p:nvPr/>
          </p:nvSpPr>
          <p:spPr bwMode="auto">
            <a:xfrm>
              <a:off x="342900" y="981301"/>
              <a:ext cx="4763" cy="3175"/>
            </a:xfrm>
            <a:custGeom>
              <a:avLst/>
              <a:gdLst>
                <a:gd name="T0" fmla="*/ 0 w 1"/>
                <a:gd name="T1" fmla="*/ 1 h 1"/>
                <a:gd name="T2" fmla="*/ 0 w 1"/>
                <a:gd name="T3" fmla="*/ 1 h 1"/>
                <a:gd name="T4" fmla="*/ 1 w 1"/>
                <a:gd name="T5" fmla="*/ 1 h 1"/>
                <a:gd name="T6" fmla="*/ 1 w 1"/>
                <a:gd name="T7" fmla="*/ 1 h 1"/>
                <a:gd name="T8" fmla="*/ 1 w 1"/>
                <a:gd name="T9" fmla="*/ 1 h 1"/>
                <a:gd name="T10" fmla="*/ 1 w 1"/>
                <a:gd name="T11" fmla="*/ 1 h 1"/>
                <a:gd name="T12" fmla="*/ 1 w 1"/>
                <a:gd name="T13" fmla="*/ 0 h 1"/>
                <a:gd name="T14" fmla="*/ 1 w 1"/>
                <a:gd name="T15" fmla="*/ 0 h 1"/>
                <a:gd name="T16" fmla="*/ 1 w 1"/>
                <a:gd name="T17" fmla="*/ 0 h 1"/>
                <a:gd name="T18" fmla="*/ 1 w 1"/>
                <a:gd name="T19" fmla="*/ 0 h 1"/>
                <a:gd name="T20" fmla="*/ 0 w 1"/>
                <a:gd name="T21" fmla="*/ 1 h 1"/>
                <a:gd name="T22" fmla="*/ 0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0" y="0"/>
                    <a:pt x="0" y="1"/>
                  </a:cubicBezTo>
                  <a:cubicBezTo>
                    <a:pt x="0" y="1"/>
                    <a:pt x="0" y="1"/>
                    <a:pt x="0"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6"/>
            <p:cNvSpPr>
              <a:spLocks/>
            </p:cNvSpPr>
            <p:nvPr/>
          </p:nvSpPr>
          <p:spPr bwMode="auto">
            <a:xfrm>
              <a:off x="342900" y="981301"/>
              <a:ext cx="4763" cy="0"/>
            </a:xfrm>
            <a:custGeom>
              <a:avLst/>
              <a:gdLst>
                <a:gd name="T0" fmla="*/ 1 w 1"/>
                <a:gd name="T1" fmla="*/ 1 w 1"/>
                <a:gd name="T2" fmla="*/ 1 w 1"/>
                <a:gd name="T3" fmla="*/ 1 w 1"/>
                <a:gd name="T4" fmla="*/ 1 w 1"/>
                <a:gd name="T5" fmla="*/ 1 w 1"/>
                <a:gd name="T6" fmla="*/ 0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7"/>
            <p:cNvSpPr>
              <a:spLocks/>
            </p:cNvSpPr>
            <p:nvPr/>
          </p:nvSpPr>
          <p:spPr bwMode="auto">
            <a:xfrm>
              <a:off x="531813" y="1108301"/>
              <a:ext cx="4763" cy="0"/>
            </a:xfrm>
            <a:custGeom>
              <a:avLst/>
              <a:gdLst>
                <a:gd name="T0" fmla="*/ 1 w 1"/>
                <a:gd name="T1" fmla="*/ 1 w 1"/>
                <a:gd name="T2" fmla="*/ 1 w 1"/>
                <a:gd name="T3" fmla="*/ 1 w 1"/>
                <a:gd name="T4" fmla="*/ 1 w 1"/>
                <a:gd name="T5" fmla="*/ 1 w 1"/>
                <a:gd name="T6" fmla="*/ 1 w 1"/>
                <a:gd name="T7" fmla="*/ 1 w 1"/>
                <a:gd name="T8" fmla="*/ 1 w 1"/>
                <a:gd name="T9" fmla="*/ 1 w 1"/>
                <a:gd name="T10" fmla="*/ 0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8"/>
            <p:cNvSpPr>
              <a:spLocks/>
            </p:cNvSpPr>
            <p:nvPr/>
          </p:nvSpPr>
          <p:spPr bwMode="auto">
            <a:xfrm>
              <a:off x="531813" y="1103539"/>
              <a:ext cx="4763" cy="4763"/>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0 h 1"/>
                <a:gd name="T12" fmla="*/ 0 w 1"/>
                <a:gd name="T13" fmla="*/ 1 h 1"/>
                <a:gd name="T14" fmla="*/ 0 w 1"/>
                <a:gd name="T15" fmla="*/ 1 h 1"/>
                <a:gd name="T16" fmla="*/ 0 w 1"/>
                <a:gd name="T17" fmla="*/ 1 h 1"/>
                <a:gd name="T18" fmla="*/ 1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0" y="1"/>
                    <a:pt x="0" y="1"/>
                  </a:cubicBezTo>
                  <a:cubicBezTo>
                    <a:pt x="0" y="1"/>
                    <a:pt x="0" y="1"/>
                    <a:pt x="0" y="1"/>
                  </a:cubicBezTo>
                  <a:cubicBezTo>
                    <a:pt x="0" y="1"/>
                    <a:pt x="0" y="1"/>
                    <a:pt x="0" y="1"/>
                  </a:cubicBezTo>
                  <a:cubicBezTo>
                    <a:pt x="0" y="1"/>
                    <a:pt x="1" y="0"/>
                    <a:pt x="1"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9"/>
            <p:cNvSpPr>
              <a:spLocks/>
            </p:cNvSpPr>
            <p:nvPr/>
          </p:nvSpPr>
          <p:spPr bwMode="auto">
            <a:xfrm>
              <a:off x="723900" y="1487714"/>
              <a:ext cx="4763" cy="3175"/>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0 h 1"/>
                <a:gd name="T12" fmla="*/ 1 w 1"/>
                <a:gd name="T13" fmla="*/ 0 h 1"/>
                <a:gd name="T14" fmla="*/ 1 w 1"/>
                <a:gd name="T15" fmla="*/ 0 h 1"/>
                <a:gd name="T16" fmla="*/ 1 w 1"/>
                <a:gd name="T17" fmla="*/ 0 h 1"/>
                <a:gd name="T18" fmla="*/ 1 w 1"/>
                <a:gd name="T19" fmla="*/ 0 h 1"/>
                <a:gd name="T20" fmla="*/ 0 w 1"/>
                <a:gd name="T21" fmla="*/ 0 h 1"/>
                <a:gd name="T22" fmla="*/ 1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1"/>
                    <a:pt x="1"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0"/>
            <p:cNvSpPr>
              <a:spLocks/>
            </p:cNvSpPr>
            <p:nvPr/>
          </p:nvSpPr>
          <p:spPr bwMode="auto">
            <a:xfrm>
              <a:off x="723900" y="1487714"/>
              <a:ext cx="4763" cy="0"/>
            </a:xfrm>
            <a:custGeom>
              <a:avLst/>
              <a:gdLst>
                <a:gd name="T0" fmla="*/ 1 w 1"/>
                <a:gd name="T1" fmla="*/ 1 w 1"/>
                <a:gd name="T2" fmla="*/ 1 w 1"/>
                <a:gd name="T3" fmla="*/ 1 w 1"/>
                <a:gd name="T4" fmla="*/ 1 w 1"/>
                <a:gd name="T5" fmla="*/ 1 w 1"/>
                <a:gd name="T6" fmla="*/ 0 w 1"/>
                <a:gd name="T7" fmla="*/ 0 w 1"/>
                <a:gd name="T8" fmla="*/ 0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0"/>
                    <a:pt x="1"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
            <p:cNvSpPr>
              <a:spLocks noEditPoints="1"/>
            </p:cNvSpPr>
            <p:nvPr/>
          </p:nvSpPr>
          <p:spPr bwMode="auto">
            <a:xfrm>
              <a:off x="0" y="44676"/>
              <a:ext cx="1008063" cy="1519238"/>
            </a:xfrm>
            <a:custGeom>
              <a:avLst/>
              <a:gdLst>
                <a:gd name="T0" fmla="*/ 21 w 235"/>
                <a:gd name="T1" fmla="*/ 123 h 357"/>
                <a:gd name="T2" fmla="*/ 35 w 235"/>
                <a:gd name="T3" fmla="*/ 108 h 357"/>
                <a:gd name="T4" fmla="*/ 33 w 235"/>
                <a:gd name="T5" fmla="*/ 93 h 357"/>
                <a:gd name="T6" fmla="*/ 16 w 235"/>
                <a:gd name="T7" fmla="*/ 81 h 357"/>
                <a:gd name="T8" fmla="*/ 11 w 235"/>
                <a:gd name="T9" fmla="*/ 96 h 357"/>
                <a:gd name="T10" fmla="*/ 13 w 235"/>
                <a:gd name="T11" fmla="*/ 110 h 357"/>
                <a:gd name="T12" fmla="*/ 100 w 235"/>
                <a:gd name="T13" fmla="*/ 192 h 357"/>
                <a:gd name="T14" fmla="*/ 84 w 235"/>
                <a:gd name="T15" fmla="*/ 202 h 357"/>
                <a:gd name="T16" fmla="*/ 64 w 235"/>
                <a:gd name="T17" fmla="*/ 209 h 357"/>
                <a:gd name="T18" fmla="*/ 71 w 235"/>
                <a:gd name="T19" fmla="*/ 226 h 357"/>
                <a:gd name="T20" fmla="*/ 81 w 235"/>
                <a:gd name="T21" fmla="*/ 235 h 357"/>
                <a:gd name="T22" fmla="*/ 99 w 235"/>
                <a:gd name="T23" fmla="*/ 232 h 357"/>
                <a:gd name="T24" fmla="*/ 102 w 235"/>
                <a:gd name="T25" fmla="*/ 178 h 357"/>
                <a:gd name="T26" fmla="*/ 134 w 235"/>
                <a:gd name="T27" fmla="*/ 245 h 357"/>
                <a:gd name="T28" fmla="*/ 123 w 235"/>
                <a:gd name="T29" fmla="*/ 240 h 357"/>
                <a:gd name="T30" fmla="*/ 111 w 235"/>
                <a:gd name="T31" fmla="*/ 245 h 357"/>
                <a:gd name="T32" fmla="*/ 117 w 235"/>
                <a:gd name="T33" fmla="*/ 257 h 357"/>
                <a:gd name="T34" fmla="*/ 128 w 235"/>
                <a:gd name="T35" fmla="*/ 262 h 357"/>
                <a:gd name="T36" fmla="*/ 142 w 235"/>
                <a:gd name="T37" fmla="*/ 255 h 357"/>
                <a:gd name="T38" fmla="*/ 182 w 235"/>
                <a:gd name="T39" fmla="*/ 319 h 357"/>
                <a:gd name="T40" fmla="*/ 165 w 235"/>
                <a:gd name="T41" fmla="*/ 331 h 357"/>
                <a:gd name="T42" fmla="*/ 153 w 235"/>
                <a:gd name="T43" fmla="*/ 336 h 357"/>
                <a:gd name="T44" fmla="*/ 160 w 235"/>
                <a:gd name="T45" fmla="*/ 354 h 357"/>
                <a:gd name="T46" fmla="*/ 174 w 235"/>
                <a:gd name="T47" fmla="*/ 349 h 357"/>
                <a:gd name="T48" fmla="*/ 181 w 235"/>
                <a:gd name="T49" fmla="*/ 340 h 357"/>
                <a:gd name="T50" fmla="*/ 185 w 235"/>
                <a:gd name="T51" fmla="*/ 315 h 357"/>
                <a:gd name="T52" fmla="*/ 207 w 235"/>
                <a:gd name="T53" fmla="*/ 311 h 357"/>
                <a:gd name="T54" fmla="*/ 116 w 235"/>
                <a:gd name="T55" fmla="*/ 131 h 357"/>
                <a:gd name="T56" fmla="*/ 132 w 235"/>
                <a:gd name="T57" fmla="*/ 53 h 357"/>
                <a:gd name="T58" fmla="*/ 15 w 235"/>
                <a:gd name="T59" fmla="*/ 103 h 357"/>
                <a:gd name="T60" fmla="*/ 18 w 235"/>
                <a:gd name="T61" fmla="*/ 100 h 357"/>
                <a:gd name="T62" fmla="*/ 20 w 235"/>
                <a:gd name="T63" fmla="*/ 100 h 357"/>
                <a:gd name="T64" fmla="*/ 21 w 235"/>
                <a:gd name="T65" fmla="*/ 100 h 357"/>
                <a:gd name="T66" fmla="*/ 22 w 235"/>
                <a:gd name="T67" fmla="*/ 102 h 357"/>
                <a:gd name="T68" fmla="*/ 22 w 235"/>
                <a:gd name="T69" fmla="*/ 103 h 357"/>
                <a:gd name="T70" fmla="*/ 22 w 235"/>
                <a:gd name="T71" fmla="*/ 105 h 357"/>
                <a:gd name="T72" fmla="*/ 23 w 235"/>
                <a:gd name="T73" fmla="*/ 108 h 357"/>
                <a:gd name="T74" fmla="*/ 27 w 235"/>
                <a:gd name="T75" fmla="*/ 96 h 357"/>
                <a:gd name="T76" fmla="*/ 77 w 235"/>
                <a:gd name="T77" fmla="*/ 222 h 357"/>
                <a:gd name="T78" fmla="*/ 79 w 235"/>
                <a:gd name="T79" fmla="*/ 220 h 357"/>
                <a:gd name="T80" fmla="*/ 80 w 235"/>
                <a:gd name="T81" fmla="*/ 220 h 357"/>
                <a:gd name="T82" fmla="*/ 80 w 235"/>
                <a:gd name="T83" fmla="*/ 221 h 357"/>
                <a:gd name="T84" fmla="*/ 79 w 235"/>
                <a:gd name="T85" fmla="*/ 221 h 357"/>
                <a:gd name="T86" fmla="*/ 77 w 235"/>
                <a:gd name="T87" fmla="*/ 222 h 357"/>
                <a:gd name="T88" fmla="*/ 75 w 235"/>
                <a:gd name="T89" fmla="*/ 223 h 357"/>
                <a:gd name="T90" fmla="*/ 75 w 235"/>
                <a:gd name="T91" fmla="*/ 224 h 357"/>
                <a:gd name="T92" fmla="*/ 124 w 235"/>
                <a:gd name="T93" fmla="*/ 253 h 357"/>
                <a:gd name="T94" fmla="*/ 124 w 235"/>
                <a:gd name="T95" fmla="*/ 252 h 357"/>
                <a:gd name="T96" fmla="*/ 124 w 235"/>
                <a:gd name="T97" fmla="*/ 251 h 357"/>
                <a:gd name="T98" fmla="*/ 124 w 235"/>
                <a:gd name="T99" fmla="*/ 251 h 357"/>
                <a:gd name="T100" fmla="*/ 125 w 235"/>
                <a:gd name="T101" fmla="*/ 249 h 357"/>
                <a:gd name="T102" fmla="*/ 124 w 235"/>
                <a:gd name="T103" fmla="*/ 248 h 357"/>
                <a:gd name="T104" fmla="*/ 123 w 235"/>
                <a:gd name="T105" fmla="*/ 246 h 357"/>
                <a:gd name="T106" fmla="*/ 123 w 235"/>
                <a:gd name="T107" fmla="*/ 256 h 357"/>
                <a:gd name="T108" fmla="*/ 170 w 235"/>
                <a:gd name="T109" fmla="*/ 335 h 357"/>
                <a:gd name="T110" fmla="*/ 171 w 235"/>
                <a:gd name="T111" fmla="*/ 337 h 357"/>
                <a:gd name="T112" fmla="*/ 171 w 235"/>
                <a:gd name="T113" fmla="*/ 339 h 357"/>
                <a:gd name="T114" fmla="*/ 170 w 235"/>
                <a:gd name="T115" fmla="*/ 340 h 357"/>
                <a:gd name="T116" fmla="*/ 170 w 235"/>
                <a:gd name="T117" fmla="*/ 340 h 357"/>
                <a:gd name="T118" fmla="*/ 170 w 235"/>
                <a:gd name="T119" fmla="*/ 341 h 357"/>
                <a:gd name="T120" fmla="*/ 171 w 235"/>
                <a:gd name="T121" fmla="*/ 342 h 357"/>
                <a:gd name="T122" fmla="*/ 172 w 235"/>
                <a:gd name="T123" fmla="*/ 345 h 357"/>
                <a:gd name="T124" fmla="*/ 170 w 235"/>
                <a:gd name="T125" fmla="*/ 33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 h="357">
                  <a:moveTo>
                    <a:pt x="95" y="35"/>
                  </a:moveTo>
                  <a:cubicBezTo>
                    <a:pt x="90" y="43"/>
                    <a:pt x="86" y="53"/>
                    <a:pt x="84" y="64"/>
                  </a:cubicBezTo>
                  <a:cubicBezTo>
                    <a:pt x="84" y="65"/>
                    <a:pt x="83" y="66"/>
                    <a:pt x="83" y="68"/>
                  </a:cubicBezTo>
                  <a:cubicBezTo>
                    <a:pt x="78" y="83"/>
                    <a:pt x="76" y="106"/>
                    <a:pt x="66" y="128"/>
                  </a:cubicBezTo>
                  <a:cubicBezTo>
                    <a:pt x="56" y="151"/>
                    <a:pt x="24" y="145"/>
                    <a:pt x="18" y="132"/>
                  </a:cubicBezTo>
                  <a:cubicBezTo>
                    <a:pt x="14" y="123"/>
                    <a:pt x="15" y="116"/>
                    <a:pt x="16" y="111"/>
                  </a:cubicBezTo>
                  <a:cubicBezTo>
                    <a:pt x="16" y="112"/>
                    <a:pt x="16" y="113"/>
                    <a:pt x="16" y="113"/>
                  </a:cubicBezTo>
                  <a:cubicBezTo>
                    <a:pt x="16" y="113"/>
                    <a:pt x="16" y="114"/>
                    <a:pt x="16" y="114"/>
                  </a:cubicBezTo>
                  <a:cubicBezTo>
                    <a:pt x="16" y="114"/>
                    <a:pt x="17" y="114"/>
                    <a:pt x="17" y="114"/>
                  </a:cubicBezTo>
                  <a:cubicBezTo>
                    <a:pt x="17" y="114"/>
                    <a:pt x="17" y="114"/>
                    <a:pt x="17" y="113"/>
                  </a:cubicBezTo>
                  <a:cubicBezTo>
                    <a:pt x="17" y="114"/>
                    <a:pt x="17" y="114"/>
                    <a:pt x="17" y="115"/>
                  </a:cubicBezTo>
                  <a:cubicBezTo>
                    <a:pt x="18" y="117"/>
                    <a:pt x="19" y="120"/>
                    <a:pt x="20" y="122"/>
                  </a:cubicBezTo>
                  <a:cubicBezTo>
                    <a:pt x="20" y="122"/>
                    <a:pt x="20" y="122"/>
                    <a:pt x="20" y="122"/>
                  </a:cubicBezTo>
                  <a:cubicBezTo>
                    <a:pt x="20" y="123"/>
                    <a:pt x="20" y="123"/>
                    <a:pt x="20" y="123"/>
                  </a:cubicBezTo>
                  <a:cubicBezTo>
                    <a:pt x="21" y="123"/>
                    <a:pt x="21" y="123"/>
                    <a:pt x="21" y="123"/>
                  </a:cubicBezTo>
                  <a:cubicBezTo>
                    <a:pt x="21" y="123"/>
                    <a:pt x="22" y="123"/>
                    <a:pt x="22" y="123"/>
                  </a:cubicBezTo>
                  <a:cubicBezTo>
                    <a:pt x="22" y="122"/>
                    <a:pt x="22" y="120"/>
                    <a:pt x="24" y="120"/>
                  </a:cubicBezTo>
                  <a:cubicBezTo>
                    <a:pt x="25" y="119"/>
                    <a:pt x="26" y="122"/>
                    <a:pt x="27" y="123"/>
                  </a:cubicBezTo>
                  <a:cubicBezTo>
                    <a:pt x="27" y="123"/>
                    <a:pt x="27" y="123"/>
                    <a:pt x="28" y="123"/>
                  </a:cubicBezTo>
                  <a:cubicBezTo>
                    <a:pt x="28" y="123"/>
                    <a:pt x="29" y="122"/>
                    <a:pt x="29" y="122"/>
                  </a:cubicBezTo>
                  <a:cubicBezTo>
                    <a:pt x="29" y="120"/>
                    <a:pt x="30" y="116"/>
                    <a:pt x="29" y="113"/>
                  </a:cubicBezTo>
                  <a:cubicBezTo>
                    <a:pt x="29" y="112"/>
                    <a:pt x="29" y="111"/>
                    <a:pt x="29" y="111"/>
                  </a:cubicBezTo>
                  <a:cubicBezTo>
                    <a:pt x="29" y="111"/>
                    <a:pt x="30" y="111"/>
                    <a:pt x="31" y="112"/>
                  </a:cubicBezTo>
                  <a:cubicBezTo>
                    <a:pt x="31" y="112"/>
                    <a:pt x="31" y="112"/>
                    <a:pt x="31" y="112"/>
                  </a:cubicBezTo>
                  <a:cubicBezTo>
                    <a:pt x="31" y="112"/>
                    <a:pt x="32" y="112"/>
                    <a:pt x="32" y="112"/>
                  </a:cubicBezTo>
                  <a:cubicBezTo>
                    <a:pt x="32" y="112"/>
                    <a:pt x="32" y="112"/>
                    <a:pt x="32" y="112"/>
                  </a:cubicBezTo>
                  <a:cubicBezTo>
                    <a:pt x="32" y="112"/>
                    <a:pt x="32" y="111"/>
                    <a:pt x="32" y="111"/>
                  </a:cubicBezTo>
                  <a:cubicBezTo>
                    <a:pt x="32" y="110"/>
                    <a:pt x="31" y="110"/>
                    <a:pt x="32" y="109"/>
                  </a:cubicBezTo>
                  <a:cubicBezTo>
                    <a:pt x="32" y="108"/>
                    <a:pt x="34" y="109"/>
                    <a:pt x="35" y="109"/>
                  </a:cubicBezTo>
                  <a:cubicBezTo>
                    <a:pt x="35" y="109"/>
                    <a:pt x="35" y="108"/>
                    <a:pt x="35" y="108"/>
                  </a:cubicBezTo>
                  <a:cubicBezTo>
                    <a:pt x="35" y="108"/>
                    <a:pt x="35" y="108"/>
                    <a:pt x="35" y="108"/>
                  </a:cubicBezTo>
                  <a:cubicBezTo>
                    <a:pt x="35" y="107"/>
                    <a:pt x="35" y="107"/>
                    <a:pt x="34" y="106"/>
                  </a:cubicBezTo>
                  <a:cubicBezTo>
                    <a:pt x="34" y="106"/>
                    <a:pt x="34" y="106"/>
                    <a:pt x="34" y="106"/>
                  </a:cubicBezTo>
                  <a:cubicBezTo>
                    <a:pt x="38" y="106"/>
                    <a:pt x="41" y="105"/>
                    <a:pt x="43" y="103"/>
                  </a:cubicBezTo>
                  <a:cubicBezTo>
                    <a:pt x="43" y="103"/>
                    <a:pt x="44" y="103"/>
                    <a:pt x="43" y="102"/>
                  </a:cubicBezTo>
                  <a:cubicBezTo>
                    <a:pt x="43" y="102"/>
                    <a:pt x="43" y="102"/>
                    <a:pt x="43" y="102"/>
                  </a:cubicBezTo>
                  <a:cubicBezTo>
                    <a:pt x="42" y="101"/>
                    <a:pt x="40" y="101"/>
                    <a:pt x="40" y="99"/>
                  </a:cubicBezTo>
                  <a:cubicBezTo>
                    <a:pt x="40" y="97"/>
                    <a:pt x="41" y="97"/>
                    <a:pt x="42" y="96"/>
                  </a:cubicBezTo>
                  <a:cubicBezTo>
                    <a:pt x="43" y="96"/>
                    <a:pt x="42" y="96"/>
                    <a:pt x="42" y="95"/>
                  </a:cubicBezTo>
                  <a:cubicBezTo>
                    <a:pt x="42" y="95"/>
                    <a:pt x="42" y="95"/>
                    <a:pt x="42" y="95"/>
                  </a:cubicBezTo>
                  <a:cubicBezTo>
                    <a:pt x="42" y="95"/>
                    <a:pt x="41" y="95"/>
                    <a:pt x="41" y="95"/>
                  </a:cubicBezTo>
                  <a:cubicBezTo>
                    <a:pt x="41" y="95"/>
                    <a:pt x="41" y="95"/>
                    <a:pt x="40" y="95"/>
                  </a:cubicBezTo>
                  <a:cubicBezTo>
                    <a:pt x="38" y="94"/>
                    <a:pt x="36" y="94"/>
                    <a:pt x="33" y="94"/>
                  </a:cubicBezTo>
                  <a:cubicBezTo>
                    <a:pt x="33" y="94"/>
                    <a:pt x="33" y="94"/>
                    <a:pt x="32" y="94"/>
                  </a:cubicBezTo>
                  <a:cubicBezTo>
                    <a:pt x="33" y="94"/>
                    <a:pt x="33" y="93"/>
                    <a:pt x="33" y="93"/>
                  </a:cubicBezTo>
                  <a:cubicBezTo>
                    <a:pt x="33" y="93"/>
                    <a:pt x="33" y="92"/>
                    <a:pt x="33" y="92"/>
                  </a:cubicBezTo>
                  <a:cubicBezTo>
                    <a:pt x="33" y="92"/>
                    <a:pt x="33" y="92"/>
                    <a:pt x="32" y="92"/>
                  </a:cubicBezTo>
                  <a:cubicBezTo>
                    <a:pt x="32" y="92"/>
                    <a:pt x="30" y="93"/>
                    <a:pt x="30" y="92"/>
                  </a:cubicBezTo>
                  <a:cubicBezTo>
                    <a:pt x="29" y="91"/>
                    <a:pt x="30" y="91"/>
                    <a:pt x="30" y="90"/>
                  </a:cubicBezTo>
                  <a:cubicBezTo>
                    <a:pt x="30" y="90"/>
                    <a:pt x="29" y="89"/>
                    <a:pt x="29" y="89"/>
                  </a:cubicBezTo>
                  <a:cubicBezTo>
                    <a:pt x="29" y="89"/>
                    <a:pt x="29" y="89"/>
                    <a:pt x="29" y="89"/>
                  </a:cubicBezTo>
                  <a:cubicBezTo>
                    <a:pt x="29" y="89"/>
                    <a:pt x="29" y="90"/>
                    <a:pt x="28" y="90"/>
                  </a:cubicBezTo>
                  <a:cubicBezTo>
                    <a:pt x="28" y="90"/>
                    <a:pt x="28" y="90"/>
                    <a:pt x="28" y="90"/>
                  </a:cubicBezTo>
                  <a:cubicBezTo>
                    <a:pt x="27" y="90"/>
                    <a:pt x="27" y="91"/>
                    <a:pt x="26" y="91"/>
                  </a:cubicBezTo>
                  <a:cubicBezTo>
                    <a:pt x="26" y="91"/>
                    <a:pt x="26" y="90"/>
                    <a:pt x="26" y="89"/>
                  </a:cubicBezTo>
                  <a:cubicBezTo>
                    <a:pt x="26" y="86"/>
                    <a:pt x="25" y="83"/>
                    <a:pt x="23" y="81"/>
                  </a:cubicBezTo>
                  <a:cubicBezTo>
                    <a:pt x="23" y="81"/>
                    <a:pt x="23" y="80"/>
                    <a:pt x="22" y="80"/>
                  </a:cubicBezTo>
                  <a:cubicBezTo>
                    <a:pt x="22" y="80"/>
                    <a:pt x="22" y="80"/>
                    <a:pt x="22" y="80"/>
                  </a:cubicBezTo>
                  <a:cubicBezTo>
                    <a:pt x="21" y="81"/>
                    <a:pt x="21" y="84"/>
                    <a:pt x="19" y="84"/>
                  </a:cubicBezTo>
                  <a:cubicBezTo>
                    <a:pt x="17" y="84"/>
                    <a:pt x="17" y="82"/>
                    <a:pt x="16" y="81"/>
                  </a:cubicBezTo>
                  <a:cubicBezTo>
                    <a:pt x="16" y="81"/>
                    <a:pt x="15" y="81"/>
                    <a:pt x="15" y="81"/>
                  </a:cubicBezTo>
                  <a:cubicBezTo>
                    <a:pt x="15" y="81"/>
                    <a:pt x="15" y="81"/>
                    <a:pt x="15" y="82"/>
                  </a:cubicBezTo>
                  <a:cubicBezTo>
                    <a:pt x="15" y="82"/>
                    <a:pt x="15" y="82"/>
                    <a:pt x="15" y="83"/>
                  </a:cubicBezTo>
                  <a:cubicBezTo>
                    <a:pt x="15" y="83"/>
                    <a:pt x="15" y="83"/>
                    <a:pt x="14" y="83"/>
                  </a:cubicBezTo>
                  <a:cubicBezTo>
                    <a:pt x="14" y="85"/>
                    <a:pt x="14" y="88"/>
                    <a:pt x="14" y="91"/>
                  </a:cubicBezTo>
                  <a:cubicBezTo>
                    <a:pt x="14" y="91"/>
                    <a:pt x="14" y="91"/>
                    <a:pt x="14" y="91"/>
                  </a:cubicBezTo>
                  <a:cubicBezTo>
                    <a:pt x="14" y="91"/>
                    <a:pt x="14" y="91"/>
                    <a:pt x="14" y="91"/>
                  </a:cubicBezTo>
                  <a:cubicBezTo>
                    <a:pt x="14" y="91"/>
                    <a:pt x="13" y="91"/>
                    <a:pt x="13" y="92"/>
                  </a:cubicBezTo>
                  <a:cubicBezTo>
                    <a:pt x="13" y="92"/>
                    <a:pt x="13" y="92"/>
                    <a:pt x="13" y="92"/>
                  </a:cubicBezTo>
                  <a:cubicBezTo>
                    <a:pt x="13" y="93"/>
                    <a:pt x="14" y="94"/>
                    <a:pt x="14" y="95"/>
                  </a:cubicBezTo>
                  <a:cubicBezTo>
                    <a:pt x="13" y="96"/>
                    <a:pt x="12" y="95"/>
                    <a:pt x="11" y="95"/>
                  </a:cubicBezTo>
                  <a:cubicBezTo>
                    <a:pt x="11" y="95"/>
                    <a:pt x="11" y="95"/>
                    <a:pt x="11" y="95"/>
                  </a:cubicBezTo>
                  <a:cubicBezTo>
                    <a:pt x="11" y="95"/>
                    <a:pt x="11" y="95"/>
                    <a:pt x="11" y="96"/>
                  </a:cubicBezTo>
                  <a:cubicBezTo>
                    <a:pt x="11" y="96"/>
                    <a:pt x="11" y="96"/>
                    <a:pt x="11" y="96"/>
                  </a:cubicBezTo>
                  <a:cubicBezTo>
                    <a:pt x="11" y="96"/>
                    <a:pt x="11" y="96"/>
                    <a:pt x="11" y="96"/>
                  </a:cubicBezTo>
                  <a:cubicBezTo>
                    <a:pt x="11" y="97"/>
                    <a:pt x="12" y="97"/>
                    <a:pt x="12" y="97"/>
                  </a:cubicBezTo>
                  <a:cubicBezTo>
                    <a:pt x="11" y="97"/>
                    <a:pt x="10" y="97"/>
                    <a:pt x="9" y="97"/>
                  </a:cubicBezTo>
                  <a:cubicBezTo>
                    <a:pt x="6" y="98"/>
                    <a:pt x="4" y="99"/>
                    <a:pt x="2" y="100"/>
                  </a:cubicBezTo>
                  <a:cubicBezTo>
                    <a:pt x="2" y="100"/>
                    <a:pt x="2" y="100"/>
                    <a:pt x="1" y="100"/>
                  </a:cubicBezTo>
                  <a:cubicBezTo>
                    <a:pt x="1" y="100"/>
                    <a:pt x="1" y="100"/>
                    <a:pt x="0" y="100"/>
                  </a:cubicBezTo>
                  <a:cubicBezTo>
                    <a:pt x="0" y="101"/>
                    <a:pt x="0" y="101"/>
                    <a:pt x="0" y="101"/>
                  </a:cubicBezTo>
                  <a:cubicBezTo>
                    <a:pt x="0" y="101"/>
                    <a:pt x="0" y="102"/>
                    <a:pt x="1" y="102"/>
                  </a:cubicBezTo>
                  <a:cubicBezTo>
                    <a:pt x="2" y="103"/>
                    <a:pt x="3" y="102"/>
                    <a:pt x="4" y="104"/>
                  </a:cubicBezTo>
                  <a:cubicBezTo>
                    <a:pt x="4" y="105"/>
                    <a:pt x="2" y="106"/>
                    <a:pt x="1" y="107"/>
                  </a:cubicBezTo>
                  <a:cubicBezTo>
                    <a:pt x="1" y="107"/>
                    <a:pt x="1" y="108"/>
                    <a:pt x="1" y="108"/>
                  </a:cubicBezTo>
                  <a:cubicBezTo>
                    <a:pt x="1" y="108"/>
                    <a:pt x="1" y="109"/>
                    <a:pt x="2" y="109"/>
                  </a:cubicBezTo>
                  <a:cubicBezTo>
                    <a:pt x="4" y="110"/>
                    <a:pt x="7" y="110"/>
                    <a:pt x="11" y="109"/>
                  </a:cubicBezTo>
                  <a:cubicBezTo>
                    <a:pt x="11" y="109"/>
                    <a:pt x="12" y="109"/>
                    <a:pt x="13" y="109"/>
                  </a:cubicBezTo>
                  <a:cubicBezTo>
                    <a:pt x="13" y="109"/>
                    <a:pt x="13" y="109"/>
                    <a:pt x="13" y="110"/>
                  </a:cubicBezTo>
                  <a:cubicBezTo>
                    <a:pt x="13" y="110"/>
                    <a:pt x="13" y="110"/>
                    <a:pt x="13" y="110"/>
                  </a:cubicBezTo>
                  <a:cubicBezTo>
                    <a:pt x="13" y="110"/>
                    <a:pt x="13" y="110"/>
                    <a:pt x="13" y="111"/>
                  </a:cubicBezTo>
                  <a:cubicBezTo>
                    <a:pt x="13" y="111"/>
                    <a:pt x="13" y="111"/>
                    <a:pt x="13" y="111"/>
                  </a:cubicBezTo>
                  <a:cubicBezTo>
                    <a:pt x="13" y="111"/>
                    <a:pt x="13" y="111"/>
                    <a:pt x="13" y="111"/>
                  </a:cubicBezTo>
                  <a:cubicBezTo>
                    <a:pt x="14" y="111"/>
                    <a:pt x="14" y="110"/>
                    <a:pt x="16" y="111"/>
                  </a:cubicBezTo>
                  <a:cubicBezTo>
                    <a:pt x="16" y="111"/>
                    <a:pt x="16" y="111"/>
                    <a:pt x="16" y="111"/>
                  </a:cubicBezTo>
                  <a:cubicBezTo>
                    <a:pt x="14" y="115"/>
                    <a:pt x="12" y="122"/>
                    <a:pt x="15" y="133"/>
                  </a:cubicBezTo>
                  <a:cubicBezTo>
                    <a:pt x="19" y="141"/>
                    <a:pt x="29" y="147"/>
                    <a:pt x="40" y="148"/>
                  </a:cubicBezTo>
                  <a:cubicBezTo>
                    <a:pt x="51" y="150"/>
                    <a:pt x="65" y="142"/>
                    <a:pt x="70" y="130"/>
                  </a:cubicBezTo>
                  <a:cubicBezTo>
                    <a:pt x="73" y="125"/>
                    <a:pt x="75" y="119"/>
                    <a:pt x="76" y="114"/>
                  </a:cubicBezTo>
                  <a:cubicBezTo>
                    <a:pt x="76" y="125"/>
                    <a:pt x="79" y="139"/>
                    <a:pt x="84" y="152"/>
                  </a:cubicBezTo>
                  <a:cubicBezTo>
                    <a:pt x="88" y="165"/>
                    <a:pt x="96" y="176"/>
                    <a:pt x="101" y="185"/>
                  </a:cubicBezTo>
                  <a:cubicBezTo>
                    <a:pt x="100" y="185"/>
                    <a:pt x="99" y="186"/>
                    <a:pt x="99" y="187"/>
                  </a:cubicBezTo>
                  <a:cubicBezTo>
                    <a:pt x="98" y="188"/>
                    <a:pt x="98" y="189"/>
                    <a:pt x="96" y="193"/>
                  </a:cubicBezTo>
                  <a:cubicBezTo>
                    <a:pt x="97" y="193"/>
                    <a:pt x="97" y="193"/>
                    <a:pt x="97" y="193"/>
                  </a:cubicBezTo>
                  <a:cubicBezTo>
                    <a:pt x="97" y="193"/>
                    <a:pt x="98" y="193"/>
                    <a:pt x="100" y="192"/>
                  </a:cubicBezTo>
                  <a:cubicBezTo>
                    <a:pt x="101" y="191"/>
                    <a:pt x="102" y="190"/>
                    <a:pt x="102" y="189"/>
                  </a:cubicBezTo>
                  <a:cubicBezTo>
                    <a:pt x="104" y="194"/>
                    <a:pt x="105" y="199"/>
                    <a:pt x="103" y="204"/>
                  </a:cubicBezTo>
                  <a:cubicBezTo>
                    <a:pt x="100" y="209"/>
                    <a:pt x="96" y="212"/>
                    <a:pt x="92" y="214"/>
                  </a:cubicBezTo>
                  <a:cubicBezTo>
                    <a:pt x="92" y="214"/>
                    <a:pt x="92" y="214"/>
                    <a:pt x="92" y="214"/>
                  </a:cubicBezTo>
                  <a:cubicBezTo>
                    <a:pt x="92" y="214"/>
                    <a:pt x="91" y="215"/>
                    <a:pt x="90" y="215"/>
                  </a:cubicBezTo>
                  <a:cubicBezTo>
                    <a:pt x="90" y="214"/>
                    <a:pt x="91" y="213"/>
                    <a:pt x="91" y="213"/>
                  </a:cubicBezTo>
                  <a:cubicBezTo>
                    <a:pt x="92" y="210"/>
                    <a:pt x="93" y="207"/>
                    <a:pt x="93" y="204"/>
                  </a:cubicBezTo>
                  <a:cubicBezTo>
                    <a:pt x="93" y="204"/>
                    <a:pt x="93" y="203"/>
                    <a:pt x="92" y="203"/>
                  </a:cubicBezTo>
                  <a:cubicBezTo>
                    <a:pt x="92" y="203"/>
                    <a:pt x="92" y="203"/>
                    <a:pt x="92" y="203"/>
                  </a:cubicBezTo>
                  <a:cubicBezTo>
                    <a:pt x="90" y="203"/>
                    <a:pt x="89" y="206"/>
                    <a:pt x="88" y="205"/>
                  </a:cubicBezTo>
                  <a:cubicBezTo>
                    <a:pt x="86" y="204"/>
                    <a:pt x="87" y="202"/>
                    <a:pt x="87" y="201"/>
                  </a:cubicBezTo>
                  <a:cubicBezTo>
                    <a:pt x="86" y="201"/>
                    <a:pt x="86" y="201"/>
                    <a:pt x="86" y="201"/>
                  </a:cubicBezTo>
                  <a:cubicBezTo>
                    <a:pt x="86" y="200"/>
                    <a:pt x="85" y="201"/>
                    <a:pt x="85" y="201"/>
                  </a:cubicBezTo>
                  <a:cubicBezTo>
                    <a:pt x="85" y="201"/>
                    <a:pt x="85" y="201"/>
                    <a:pt x="85" y="201"/>
                  </a:cubicBezTo>
                  <a:cubicBezTo>
                    <a:pt x="84" y="201"/>
                    <a:pt x="84" y="202"/>
                    <a:pt x="84" y="202"/>
                  </a:cubicBezTo>
                  <a:cubicBezTo>
                    <a:pt x="83" y="203"/>
                    <a:pt x="81" y="206"/>
                    <a:pt x="80" y="208"/>
                  </a:cubicBezTo>
                  <a:cubicBezTo>
                    <a:pt x="80" y="208"/>
                    <a:pt x="80" y="209"/>
                    <a:pt x="80" y="209"/>
                  </a:cubicBezTo>
                  <a:cubicBezTo>
                    <a:pt x="80" y="209"/>
                    <a:pt x="80" y="209"/>
                    <a:pt x="79" y="208"/>
                  </a:cubicBezTo>
                  <a:cubicBezTo>
                    <a:pt x="79" y="208"/>
                    <a:pt x="79" y="208"/>
                    <a:pt x="79" y="208"/>
                  </a:cubicBezTo>
                  <a:cubicBezTo>
                    <a:pt x="79" y="208"/>
                    <a:pt x="78" y="208"/>
                    <a:pt x="78" y="209"/>
                  </a:cubicBezTo>
                  <a:cubicBezTo>
                    <a:pt x="78" y="209"/>
                    <a:pt x="78" y="211"/>
                    <a:pt x="77" y="211"/>
                  </a:cubicBezTo>
                  <a:cubicBezTo>
                    <a:pt x="76" y="211"/>
                    <a:pt x="76" y="210"/>
                    <a:pt x="75" y="210"/>
                  </a:cubicBezTo>
                  <a:cubicBezTo>
                    <a:pt x="75" y="210"/>
                    <a:pt x="75" y="210"/>
                    <a:pt x="75" y="210"/>
                  </a:cubicBezTo>
                  <a:cubicBezTo>
                    <a:pt x="75" y="210"/>
                    <a:pt x="75" y="210"/>
                    <a:pt x="74" y="210"/>
                  </a:cubicBezTo>
                  <a:cubicBezTo>
                    <a:pt x="74" y="210"/>
                    <a:pt x="74" y="211"/>
                    <a:pt x="74" y="211"/>
                  </a:cubicBezTo>
                  <a:cubicBezTo>
                    <a:pt x="74" y="211"/>
                    <a:pt x="74" y="211"/>
                    <a:pt x="74" y="211"/>
                  </a:cubicBezTo>
                  <a:cubicBezTo>
                    <a:pt x="74" y="212"/>
                    <a:pt x="74" y="212"/>
                    <a:pt x="74" y="212"/>
                  </a:cubicBezTo>
                  <a:cubicBezTo>
                    <a:pt x="74" y="212"/>
                    <a:pt x="73" y="212"/>
                    <a:pt x="72" y="211"/>
                  </a:cubicBezTo>
                  <a:cubicBezTo>
                    <a:pt x="70" y="210"/>
                    <a:pt x="67" y="209"/>
                    <a:pt x="65" y="209"/>
                  </a:cubicBezTo>
                  <a:cubicBezTo>
                    <a:pt x="65" y="209"/>
                    <a:pt x="64" y="209"/>
                    <a:pt x="64" y="209"/>
                  </a:cubicBezTo>
                  <a:cubicBezTo>
                    <a:pt x="64" y="209"/>
                    <a:pt x="63" y="209"/>
                    <a:pt x="63" y="209"/>
                  </a:cubicBezTo>
                  <a:cubicBezTo>
                    <a:pt x="63" y="209"/>
                    <a:pt x="63" y="209"/>
                    <a:pt x="63" y="210"/>
                  </a:cubicBezTo>
                  <a:cubicBezTo>
                    <a:pt x="63" y="210"/>
                    <a:pt x="62" y="210"/>
                    <a:pt x="63" y="210"/>
                  </a:cubicBezTo>
                  <a:cubicBezTo>
                    <a:pt x="63" y="212"/>
                    <a:pt x="65" y="212"/>
                    <a:pt x="64" y="214"/>
                  </a:cubicBezTo>
                  <a:cubicBezTo>
                    <a:pt x="64" y="215"/>
                    <a:pt x="61" y="215"/>
                    <a:pt x="60" y="215"/>
                  </a:cubicBezTo>
                  <a:cubicBezTo>
                    <a:pt x="60" y="215"/>
                    <a:pt x="60" y="216"/>
                    <a:pt x="60" y="216"/>
                  </a:cubicBezTo>
                  <a:cubicBezTo>
                    <a:pt x="60" y="216"/>
                    <a:pt x="60" y="217"/>
                    <a:pt x="60" y="217"/>
                  </a:cubicBezTo>
                  <a:cubicBezTo>
                    <a:pt x="62" y="219"/>
                    <a:pt x="64" y="221"/>
                    <a:pt x="67" y="222"/>
                  </a:cubicBezTo>
                  <a:cubicBezTo>
                    <a:pt x="68" y="222"/>
                    <a:pt x="69" y="223"/>
                    <a:pt x="70" y="223"/>
                  </a:cubicBezTo>
                  <a:cubicBezTo>
                    <a:pt x="70" y="223"/>
                    <a:pt x="69" y="223"/>
                    <a:pt x="69" y="223"/>
                  </a:cubicBezTo>
                  <a:cubicBezTo>
                    <a:pt x="69" y="224"/>
                    <a:pt x="69" y="224"/>
                    <a:pt x="69" y="224"/>
                  </a:cubicBezTo>
                  <a:cubicBezTo>
                    <a:pt x="69" y="224"/>
                    <a:pt x="68" y="224"/>
                    <a:pt x="68" y="224"/>
                  </a:cubicBezTo>
                  <a:cubicBezTo>
                    <a:pt x="68" y="224"/>
                    <a:pt x="68" y="224"/>
                    <a:pt x="68" y="225"/>
                  </a:cubicBezTo>
                  <a:cubicBezTo>
                    <a:pt x="68" y="225"/>
                    <a:pt x="68" y="225"/>
                    <a:pt x="69" y="225"/>
                  </a:cubicBezTo>
                  <a:cubicBezTo>
                    <a:pt x="69" y="225"/>
                    <a:pt x="70" y="225"/>
                    <a:pt x="71" y="226"/>
                  </a:cubicBezTo>
                  <a:cubicBezTo>
                    <a:pt x="71" y="227"/>
                    <a:pt x="70" y="227"/>
                    <a:pt x="70" y="228"/>
                  </a:cubicBezTo>
                  <a:cubicBezTo>
                    <a:pt x="70" y="228"/>
                    <a:pt x="70" y="229"/>
                    <a:pt x="70" y="229"/>
                  </a:cubicBezTo>
                  <a:cubicBezTo>
                    <a:pt x="70" y="229"/>
                    <a:pt x="70" y="229"/>
                    <a:pt x="70" y="229"/>
                  </a:cubicBezTo>
                  <a:cubicBezTo>
                    <a:pt x="71" y="229"/>
                    <a:pt x="71" y="229"/>
                    <a:pt x="71" y="229"/>
                  </a:cubicBezTo>
                  <a:cubicBezTo>
                    <a:pt x="71" y="229"/>
                    <a:pt x="71" y="230"/>
                    <a:pt x="70" y="230"/>
                  </a:cubicBezTo>
                  <a:cubicBezTo>
                    <a:pt x="69" y="233"/>
                    <a:pt x="69" y="235"/>
                    <a:pt x="69" y="237"/>
                  </a:cubicBezTo>
                  <a:cubicBezTo>
                    <a:pt x="69" y="238"/>
                    <a:pt x="69" y="238"/>
                    <a:pt x="69" y="238"/>
                  </a:cubicBezTo>
                  <a:cubicBezTo>
                    <a:pt x="69" y="238"/>
                    <a:pt x="69" y="239"/>
                    <a:pt x="69" y="239"/>
                  </a:cubicBezTo>
                  <a:cubicBezTo>
                    <a:pt x="69" y="239"/>
                    <a:pt x="69" y="239"/>
                    <a:pt x="69" y="239"/>
                  </a:cubicBezTo>
                  <a:cubicBezTo>
                    <a:pt x="69" y="240"/>
                    <a:pt x="69" y="240"/>
                    <a:pt x="70" y="240"/>
                  </a:cubicBezTo>
                  <a:cubicBezTo>
                    <a:pt x="71" y="239"/>
                    <a:pt x="71" y="237"/>
                    <a:pt x="73" y="238"/>
                  </a:cubicBezTo>
                  <a:cubicBezTo>
                    <a:pt x="75" y="238"/>
                    <a:pt x="74" y="241"/>
                    <a:pt x="75" y="242"/>
                  </a:cubicBezTo>
                  <a:cubicBezTo>
                    <a:pt x="75" y="242"/>
                    <a:pt x="75" y="242"/>
                    <a:pt x="75" y="242"/>
                  </a:cubicBezTo>
                  <a:cubicBezTo>
                    <a:pt x="75" y="243"/>
                    <a:pt x="76" y="242"/>
                    <a:pt x="76" y="242"/>
                  </a:cubicBezTo>
                  <a:cubicBezTo>
                    <a:pt x="78" y="241"/>
                    <a:pt x="80" y="238"/>
                    <a:pt x="81" y="235"/>
                  </a:cubicBezTo>
                  <a:cubicBezTo>
                    <a:pt x="82" y="234"/>
                    <a:pt x="82" y="233"/>
                    <a:pt x="82" y="233"/>
                  </a:cubicBezTo>
                  <a:cubicBezTo>
                    <a:pt x="83" y="233"/>
                    <a:pt x="83" y="234"/>
                    <a:pt x="83" y="234"/>
                  </a:cubicBezTo>
                  <a:cubicBezTo>
                    <a:pt x="84" y="235"/>
                    <a:pt x="84" y="235"/>
                    <a:pt x="84" y="235"/>
                  </a:cubicBezTo>
                  <a:cubicBezTo>
                    <a:pt x="84" y="235"/>
                    <a:pt x="84" y="235"/>
                    <a:pt x="84" y="235"/>
                  </a:cubicBezTo>
                  <a:cubicBezTo>
                    <a:pt x="84" y="235"/>
                    <a:pt x="84" y="235"/>
                    <a:pt x="85" y="235"/>
                  </a:cubicBezTo>
                  <a:cubicBezTo>
                    <a:pt x="85" y="235"/>
                    <a:pt x="85" y="235"/>
                    <a:pt x="85" y="235"/>
                  </a:cubicBezTo>
                  <a:cubicBezTo>
                    <a:pt x="85" y="234"/>
                    <a:pt x="85" y="233"/>
                    <a:pt x="86" y="233"/>
                  </a:cubicBezTo>
                  <a:cubicBezTo>
                    <a:pt x="87" y="232"/>
                    <a:pt x="87" y="234"/>
                    <a:pt x="88" y="234"/>
                  </a:cubicBezTo>
                  <a:cubicBezTo>
                    <a:pt x="88" y="234"/>
                    <a:pt x="89" y="234"/>
                    <a:pt x="89" y="234"/>
                  </a:cubicBezTo>
                  <a:cubicBezTo>
                    <a:pt x="89" y="234"/>
                    <a:pt x="89" y="233"/>
                    <a:pt x="89" y="233"/>
                  </a:cubicBezTo>
                  <a:cubicBezTo>
                    <a:pt x="89" y="233"/>
                    <a:pt x="89" y="232"/>
                    <a:pt x="89" y="232"/>
                  </a:cubicBezTo>
                  <a:cubicBezTo>
                    <a:pt x="89" y="232"/>
                    <a:pt x="89" y="232"/>
                    <a:pt x="89" y="232"/>
                  </a:cubicBezTo>
                  <a:cubicBezTo>
                    <a:pt x="93" y="233"/>
                    <a:pt x="96" y="234"/>
                    <a:pt x="98" y="234"/>
                  </a:cubicBezTo>
                  <a:cubicBezTo>
                    <a:pt x="98" y="234"/>
                    <a:pt x="99" y="233"/>
                    <a:pt x="99" y="233"/>
                  </a:cubicBezTo>
                  <a:cubicBezTo>
                    <a:pt x="99" y="233"/>
                    <a:pt x="99" y="233"/>
                    <a:pt x="99" y="232"/>
                  </a:cubicBezTo>
                  <a:cubicBezTo>
                    <a:pt x="99" y="231"/>
                    <a:pt x="97" y="230"/>
                    <a:pt x="97" y="228"/>
                  </a:cubicBezTo>
                  <a:cubicBezTo>
                    <a:pt x="98" y="227"/>
                    <a:pt x="100" y="228"/>
                    <a:pt x="101" y="227"/>
                  </a:cubicBezTo>
                  <a:cubicBezTo>
                    <a:pt x="102" y="227"/>
                    <a:pt x="102" y="227"/>
                    <a:pt x="102" y="227"/>
                  </a:cubicBezTo>
                  <a:cubicBezTo>
                    <a:pt x="102" y="226"/>
                    <a:pt x="102" y="226"/>
                    <a:pt x="101" y="226"/>
                  </a:cubicBezTo>
                  <a:cubicBezTo>
                    <a:pt x="101" y="226"/>
                    <a:pt x="101" y="226"/>
                    <a:pt x="101" y="225"/>
                  </a:cubicBezTo>
                  <a:cubicBezTo>
                    <a:pt x="101" y="225"/>
                    <a:pt x="101" y="225"/>
                    <a:pt x="100" y="225"/>
                  </a:cubicBezTo>
                  <a:cubicBezTo>
                    <a:pt x="99" y="224"/>
                    <a:pt x="97" y="222"/>
                    <a:pt x="95" y="221"/>
                  </a:cubicBezTo>
                  <a:cubicBezTo>
                    <a:pt x="96" y="221"/>
                    <a:pt x="96" y="219"/>
                    <a:pt x="96" y="218"/>
                  </a:cubicBezTo>
                  <a:cubicBezTo>
                    <a:pt x="95" y="216"/>
                    <a:pt x="94" y="218"/>
                    <a:pt x="93" y="218"/>
                  </a:cubicBezTo>
                  <a:cubicBezTo>
                    <a:pt x="93" y="218"/>
                    <a:pt x="93" y="218"/>
                    <a:pt x="93" y="218"/>
                  </a:cubicBezTo>
                  <a:cubicBezTo>
                    <a:pt x="93" y="218"/>
                    <a:pt x="93" y="218"/>
                    <a:pt x="92" y="217"/>
                  </a:cubicBezTo>
                  <a:cubicBezTo>
                    <a:pt x="92" y="216"/>
                    <a:pt x="93" y="216"/>
                    <a:pt x="94" y="215"/>
                  </a:cubicBezTo>
                  <a:cubicBezTo>
                    <a:pt x="94" y="215"/>
                    <a:pt x="94" y="215"/>
                    <a:pt x="94" y="215"/>
                  </a:cubicBezTo>
                  <a:cubicBezTo>
                    <a:pt x="97" y="213"/>
                    <a:pt x="102" y="210"/>
                    <a:pt x="105" y="205"/>
                  </a:cubicBezTo>
                  <a:cubicBezTo>
                    <a:pt x="109" y="197"/>
                    <a:pt x="107" y="187"/>
                    <a:pt x="102" y="178"/>
                  </a:cubicBezTo>
                  <a:cubicBezTo>
                    <a:pt x="97" y="170"/>
                    <a:pt x="92" y="160"/>
                    <a:pt x="88" y="150"/>
                  </a:cubicBezTo>
                  <a:cubicBezTo>
                    <a:pt x="80" y="130"/>
                    <a:pt x="79" y="109"/>
                    <a:pt x="81" y="95"/>
                  </a:cubicBezTo>
                  <a:cubicBezTo>
                    <a:pt x="81" y="93"/>
                    <a:pt x="81" y="91"/>
                    <a:pt x="82" y="89"/>
                  </a:cubicBezTo>
                  <a:cubicBezTo>
                    <a:pt x="82" y="86"/>
                    <a:pt x="83" y="84"/>
                    <a:pt x="83" y="82"/>
                  </a:cubicBezTo>
                  <a:cubicBezTo>
                    <a:pt x="85" y="99"/>
                    <a:pt x="92" y="114"/>
                    <a:pt x="102" y="128"/>
                  </a:cubicBezTo>
                  <a:cubicBezTo>
                    <a:pt x="120" y="154"/>
                    <a:pt x="141" y="176"/>
                    <a:pt x="157" y="198"/>
                  </a:cubicBezTo>
                  <a:cubicBezTo>
                    <a:pt x="158" y="202"/>
                    <a:pt x="160" y="206"/>
                    <a:pt x="161" y="210"/>
                  </a:cubicBezTo>
                  <a:cubicBezTo>
                    <a:pt x="163" y="218"/>
                    <a:pt x="163" y="226"/>
                    <a:pt x="160" y="232"/>
                  </a:cubicBezTo>
                  <a:cubicBezTo>
                    <a:pt x="157" y="238"/>
                    <a:pt x="151" y="242"/>
                    <a:pt x="146" y="244"/>
                  </a:cubicBezTo>
                  <a:cubicBezTo>
                    <a:pt x="141" y="246"/>
                    <a:pt x="137" y="247"/>
                    <a:pt x="134" y="247"/>
                  </a:cubicBezTo>
                  <a:cubicBezTo>
                    <a:pt x="134" y="246"/>
                    <a:pt x="135" y="246"/>
                    <a:pt x="135" y="246"/>
                  </a:cubicBezTo>
                  <a:cubicBezTo>
                    <a:pt x="135" y="246"/>
                    <a:pt x="135" y="245"/>
                    <a:pt x="135" y="245"/>
                  </a:cubicBezTo>
                  <a:cubicBezTo>
                    <a:pt x="135" y="245"/>
                    <a:pt x="135" y="245"/>
                    <a:pt x="135" y="245"/>
                  </a:cubicBezTo>
                  <a:cubicBezTo>
                    <a:pt x="135" y="245"/>
                    <a:pt x="135" y="245"/>
                    <a:pt x="134" y="245"/>
                  </a:cubicBezTo>
                  <a:cubicBezTo>
                    <a:pt x="134" y="245"/>
                    <a:pt x="134" y="245"/>
                    <a:pt x="134" y="245"/>
                  </a:cubicBezTo>
                  <a:cubicBezTo>
                    <a:pt x="134" y="245"/>
                    <a:pt x="133" y="245"/>
                    <a:pt x="132" y="245"/>
                  </a:cubicBezTo>
                  <a:cubicBezTo>
                    <a:pt x="133" y="245"/>
                    <a:pt x="133" y="244"/>
                    <a:pt x="133" y="244"/>
                  </a:cubicBezTo>
                  <a:cubicBezTo>
                    <a:pt x="134" y="241"/>
                    <a:pt x="135" y="239"/>
                    <a:pt x="135" y="237"/>
                  </a:cubicBezTo>
                  <a:cubicBezTo>
                    <a:pt x="135" y="236"/>
                    <a:pt x="134" y="236"/>
                    <a:pt x="134" y="236"/>
                  </a:cubicBezTo>
                  <a:cubicBezTo>
                    <a:pt x="134" y="236"/>
                    <a:pt x="134" y="236"/>
                    <a:pt x="134" y="236"/>
                  </a:cubicBezTo>
                  <a:cubicBezTo>
                    <a:pt x="133" y="236"/>
                    <a:pt x="132" y="238"/>
                    <a:pt x="130" y="237"/>
                  </a:cubicBezTo>
                  <a:cubicBezTo>
                    <a:pt x="129" y="236"/>
                    <a:pt x="130" y="235"/>
                    <a:pt x="130" y="234"/>
                  </a:cubicBezTo>
                  <a:cubicBezTo>
                    <a:pt x="129" y="234"/>
                    <a:pt x="129" y="234"/>
                    <a:pt x="129" y="234"/>
                  </a:cubicBezTo>
                  <a:cubicBezTo>
                    <a:pt x="129" y="234"/>
                    <a:pt x="129" y="234"/>
                    <a:pt x="128" y="234"/>
                  </a:cubicBezTo>
                  <a:cubicBezTo>
                    <a:pt x="128" y="234"/>
                    <a:pt x="128" y="234"/>
                    <a:pt x="128" y="234"/>
                  </a:cubicBezTo>
                  <a:cubicBezTo>
                    <a:pt x="128" y="235"/>
                    <a:pt x="128" y="235"/>
                    <a:pt x="127" y="235"/>
                  </a:cubicBezTo>
                  <a:cubicBezTo>
                    <a:pt x="126" y="236"/>
                    <a:pt x="125" y="238"/>
                    <a:pt x="124" y="240"/>
                  </a:cubicBezTo>
                  <a:cubicBezTo>
                    <a:pt x="124" y="240"/>
                    <a:pt x="124" y="240"/>
                    <a:pt x="124" y="240"/>
                  </a:cubicBezTo>
                  <a:cubicBezTo>
                    <a:pt x="124" y="240"/>
                    <a:pt x="124" y="240"/>
                    <a:pt x="124" y="240"/>
                  </a:cubicBezTo>
                  <a:cubicBezTo>
                    <a:pt x="124" y="240"/>
                    <a:pt x="123" y="240"/>
                    <a:pt x="123" y="240"/>
                  </a:cubicBezTo>
                  <a:cubicBezTo>
                    <a:pt x="123" y="240"/>
                    <a:pt x="123" y="240"/>
                    <a:pt x="123" y="240"/>
                  </a:cubicBezTo>
                  <a:cubicBezTo>
                    <a:pt x="123" y="241"/>
                    <a:pt x="123" y="242"/>
                    <a:pt x="122" y="242"/>
                  </a:cubicBezTo>
                  <a:cubicBezTo>
                    <a:pt x="121" y="243"/>
                    <a:pt x="121" y="242"/>
                    <a:pt x="120" y="241"/>
                  </a:cubicBezTo>
                  <a:cubicBezTo>
                    <a:pt x="120" y="241"/>
                    <a:pt x="120" y="241"/>
                    <a:pt x="120" y="241"/>
                  </a:cubicBezTo>
                  <a:cubicBezTo>
                    <a:pt x="120" y="242"/>
                    <a:pt x="120" y="242"/>
                    <a:pt x="120" y="242"/>
                  </a:cubicBezTo>
                  <a:cubicBezTo>
                    <a:pt x="120" y="242"/>
                    <a:pt x="120" y="242"/>
                    <a:pt x="120" y="242"/>
                  </a:cubicBezTo>
                  <a:cubicBezTo>
                    <a:pt x="120" y="242"/>
                    <a:pt x="120" y="242"/>
                    <a:pt x="120" y="243"/>
                  </a:cubicBezTo>
                  <a:cubicBezTo>
                    <a:pt x="120" y="243"/>
                    <a:pt x="120" y="243"/>
                    <a:pt x="120" y="243"/>
                  </a:cubicBezTo>
                  <a:cubicBezTo>
                    <a:pt x="119" y="243"/>
                    <a:pt x="118" y="243"/>
                    <a:pt x="118" y="242"/>
                  </a:cubicBezTo>
                  <a:cubicBezTo>
                    <a:pt x="116" y="242"/>
                    <a:pt x="114" y="241"/>
                    <a:pt x="112" y="241"/>
                  </a:cubicBezTo>
                  <a:cubicBezTo>
                    <a:pt x="112" y="241"/>
                    <a:pt x="112" y="241"/>
                    <a:pt x="111" y="241"/>
                  </a:cubicBezTo>
                  <a:cubicBezTo>
                    <a:pt x="111" y="241"/>
                    <a:pt x="111" y="241"/>
                    <a:pt x="111" y="241"/>
                  </a:cubicBezTo>
                  <a:cubicBezTo>
                    <a:pt x="110" y="241"/>
                    <a:pt x="110" y="241"/>
                    <a:pt x="110" y="241"/>
                  </a:cubicBezTo>
                  <a:cubicBezTo>
                    <a:pt x="110" y="241"/>
                    <a:pt x="110" y="242"/>
                    <a:pt x="110" y="242"/>
                  </a:cubicBezTo>
                  <a:cubicBezTo>
                    <a:pt x="110" y="243"/>
                    <a:pt x="112" y="243"/>
                    <a:pt x="111" y="245"/>
                  </a:cubicBezTo>
                  <a:cubicBezTo>
                    <a:pt x="111" y="246"/>
                    <a:pt x="109" y="245"/>
                    <a:pt x="108" y="246"/>
                  </a:cubicBezTo>
                  <a:cubicBezTo>
                    <a:pt x="108" y="246"/>
                    <a:pt x="108" y="246"/>
                    <a:pt x="108" y="246"/>
                  </a:cubicBezTo>
                  <a:cubicBezTo>
                    <a:pt x="108" y="247"/>
                    <a:pt x="108" y="247"/>
                    <a:pt x="108" y="247"/>
                  </a:cubicBezTo>
                  <a:cubicBezTo>
                    <a:pt x="109" y="249"/>
                    <a:pt x="111" y="250"/>
                    <a:pt x="114" y="251"/>
                  </a:cubicBezTo>
                  <a:cubicBezTo>
                    <a:pt x="114" y="252"/>
                    <a:pt x="115" y="252"/>
                    <a:pt x="116" y="252"/>
                  </a:cubicBezTo>
                  <a:cubicBezTo>
                    <a:pt x="116" y="252"/>
                    <a:pt x="116" y="252"/>
                    <a:pt x="115" y="252"/>
                  </a:cubicBezTo>
                  <a:cubicBezTo>
                    <a:pt x="115" y="253"/>
                    <a:pt x="115" y="253"/>
                    <a:pt x="115" y="253"/>
                  </a:cubicBezTo>
                  <a:cubicBezTo>
                    <a:pt x="115" y="253"/>
                    <a:pt x="115" y="253"/>
                    <a:pt x="115" y="253"/>
                  </a:cubicBezTo>
                  <a:cubicBezTo>
                    <a:pt x="115" y="253"/>
                    <a:pt x="115" y="253"/>
                    <a:pt x="115" y="253"/>
                  </a:cubicBezTo>
                  <a:cubicBezTo>
                    <a:pt x="115" y="253"/>
                    <a:pt x="115" y="254"/>
                    <a:pt x="115" y="254"/>
                  </a:cubicBezTo>
                  <a:cubicBezTo>
                    <a:pt x="116" y="254"/>
                    <a:pt x="116" y="253"/>
                    <a:pt x="117" y="254"/>
                  </a:cubicBezTo>
                  <a:cubicBezTo>
                    <a:pt x="117" y="255"/>
                    <a:pt x="116" y="256"/>
                    <a:pt x="116" y="256"/>
                  </a:cubicBezTo>
                  <a:cubicBezTo>
                    <a:pt x="116" y="256"/>
                    <a:pt x="116" y="257"/>
                    <a:pt x="116" y="257"/>
                  </a:cubicBezTo>
                  <a:cubicBezTo>
                    <a:pt x="116" y="257"/>
                    <a:pt x="116" y="257"/>
                    <a:pt x="116" y="257"/>
                  </a:cubicBezTo>
                  <a:cubicBezTo>
                    <a:pt x="117" y="257"/>
                    <a:pt x="117" y="257"/>
                    <a:pt x="117" y="257"/>
                  </a:cubicBezTo>
                  <a:cubicBezTo>
                    <a:pt x="117" y="257"/>
                    <a:pt x="117" y="258"/>
                    <a:pt x="116" y="258"/>
                  </a:cubicBezTo>
                  <a:cubicBezTo>
                    <a:pt x="115" y="260"/>
                    <a:pt x="115" y="262"/>
                    <a:pt x="115" y="264"/>
                  </a:cubicBezTo>
                  <a:cubicBezTo>
                    <a:pt x="115" y="264"/>
                    <a:pt x="115" y="264"/>
                    <a:pt x="115" y="264"/>
                  </a:cubicBezTo>
                  <a:cubicBezTo>
                    <a:pt x="115" y="265"/>
                    <a:pt x="115" y="265"/>
                    <a:pt x="115" y="265"/>
                  </a:cubicBezTo>
                  <a:cubicBezTo>
                    <a:pt x="115" y="265"/>
                    <a:pt x="115" y="265"/>
                    <a:pt x="115" y="265"/>
                  </a:cubicBezTo>
                  <a:cubicBezTo>
                    <a:pt x="115" y="266"/>
                    <a:pt x="116" y="266"/>
                    <a:pt x="116" y="266"/>
                  </a:cubicBezTo>
                  <a:cubicBezTo>
                    <a:pt x="117" y="265"/>
                    <a:pt x="117" y="264"/>
                    <a:pt x="119" y="264"/>
                  </a:cubicBezTo>
                  <a:cubicBezTo>
                    <a:pt x="120" y="265"/>
                    <a:pt x="119" y="266"/>
                    <a:pt x="120" y="268"/>
                  </a:cubicBezTo>
                  <a:cubicBezTo>
                    <a:pt x="120" y="268"/>
                    <a:pt x="120" y="268"/>
                    <a:pt x="120" y="268"/>
                  </a:cubicBezTo>
                  <a:cubicBezTo>
                    <a:pt x="120" y="268"/>
                    <a:pt x="121" y="268"/>
                    <a:pt x="121" y="268"/>
                  </a:cubicBezTo>
                  <a:cubicBezTo>
                    <a:pt x="123" y="266"/>
                    <a:pt x="124" y="264"/>
                    <a:pt x="125" y="262"/>
                  </a:cubicBezTo>
                  <a:cubicBezTo>
                    <a:pt x="126" y="261"/>
                    <a:pt x="126" y="261"/>
                    <a:pt x="126" y="260"/>
                  </a:cubicBezTo>
                  <a:cubicBezTo>
                    <a:pt x="126" y="260"/>
                    <a:pt x="127" y="261"/>
                    <a:pt x="127" y="261"/>
                  </a:cubicBezTo>
                  <a:cubicBezTo>
                    <a:pt x="127" y="261"/>
                    <a:pt x="127" y="262"/>
                    <a:pt x="127" y="262"/>
                  </a:cubicBezTo>
                  <a:cubicBezTo>
                    <a:pt x="127" y="262"/>
                    <a:pt x="128" y="262"/>
                    <a:pt x="128" y="262"/>
                  </a:cubicBezTo>
                  <a:cubicBezTo>
                    <a:pt x="128" y="262"/>
                    <a:pt x="128" y="262"/>
                    <a:pt x="128" y="262"/>
                  </a:cubicBezTo>
                  <a:cubicBezTo>
                    <a:pt x="128" y="262"/>
                    <a:pt x="128" y="262"/>
                    <a:pt x="128" y="262"/>
                  </a:cubicBezTo>
                  <a:cubicBezTo>
                    <a:pt x="129" y="261"/>
                    <a:pt x="128" y="260"/>
                    <a:pt x="129" y="260"/>
                  </a:cubicBezTo>
                  <a:cubicBezTo>
                    <a:pt x="130" y="259"/>
                    <a:pt x="130" y="261"/>
                    <a:pt x="131" y="261"/>
                  </a:cubicBezTo>
                  <a:cubicBezTo>
                    <a:pt x="131" y="261"/>
                    <a:pt x="131" y="261"/>
                    <a:pt x="131" y="261"/>
                  </a:cubicBezTo>
                  <a:cubicBezTo>
                    <a:pt x="131" y="261"/>
                    <a:pt x="132" y="260"/>
                    <a:pt x="132" y="260"/>
                  </a:cubicBezTo>
                  <a:cubicBezTo>
                    <a:pt x="132" y="260"/>
                    <a:pt x="132" y="260"/>
                    <a:pt x="132" y="259"/>
                  </a:cubicBezTo>
                  <a:cubicBezTo>
                    <a:pt x="132" y="259"/>
                    <a:pt x="132" y="259"/>
                    <a:pt x="132" y="259"/>
                  </a:cubicBezTo>
                  <a:cubicBezTo>
                    <a:pt x="134" y="260"/>
                    <a:pt x="137" y="261"/>
                    <a:pt x="139" y="261"/>
                  </a:cubicBezTo>
                  <a:cubicBezTo>
                    <a:pt x="139" y="261"/>
                    <a:pt x="140" y="260"/>
                    <a:pt x="140" y="260"/>
                  </a:cubicBezTo>
                  <a:cubicBezTo>
                    <a:pt x="140" y="260"/>
                    <a:pt x="140" y="260"/>
                    <a:pt x="140" y="260"/>
                  </a:cubicBezTo>
                  <a:cubicBezTo>
                    <a:pt x="139" y="259"/>
                    <a:pt x="138" y="258"/>
                    <a:pt x="138" y="256"/>
                  </a:cubicBezTo>
                  <a:cubicBezTo>
                    <a:pt x="139" y="255"/>
                    <a:pt x="140" y="256"/>
                    <a:pt x="141" y="256"/>
                  </a:cubicBezTo>
                  <a:cubicBezTo>
                    <a:pt x="142" y="255"/>
                    <a:pt x="142" y="255"/>
                    <a:pt x="142" y="255"/>
                  </a:cubicBezTo>
                  <a:cubicBezTo>
                    <a:pt x="142" y="255"/>
                    <a:pt x="142" y="255"/>
                    <a:pt x="142" y="255"/>
                  </a:cubicBezTo>
                  <a:cubicBezTo>
                    <a:pt x="142" y="254"/>
                    <a:pt x="141" y="254"/>
                    <a:pt x="141" y="254"/>
                  </a:cubicBezTo>
                  <a:cubicBezTo>
                    <a:pt x="141" y="254"/>
                    <a:pt x="141" y="254"/>
                    <a:pt x="141" y="254"/>
                  </a:cubicBezTo>
                  <a:cubicBezTo>
                    <a:pt x="139" y="252"/>
                    <a:pt x="138" y="251"/>
                    <a:pt x="136" y="250"/>
                  </a:cubicBezTo>
                  <a:cubicBezTo>
                    <a:pt x="136" y="250"/>
                    <a:pt x="135" y="250"/>
                    <a:pt x="135" y="250"/>
                  </a:cubicBezTo>
                  <a:cubicBezTo>
                    <a:pt x="136" y="250"/>
                    <a:pt x="136" y="249"/>
                    <a:pt x="137" y="249"/>
                  </a:cubicBezTo>
                  <a:cubicBezTo>
                    <a:pt x="137" y="249"/>
                    <a:pt x="137" y="249"/>
                    <a:pt x="137" y="248"/>
                  </a:cubicBezTo>
                  <a:cubicBezTo>
                    <a:pt x="137" y="248"/>
                    <a:pt x="137" y="248"/>
                    <a:pt x="136" y="248"/>
                  </a:cubicBezTo>
                  <a:cubicBezTo>
                    <a:pt x="136" y="248"/>
                    <a:pt x="136" y="248"/>
                    <a:pt x="135" y="248"/>
                  </a:cubicBezTo>
                  <a:cubicBezTo>
                    <a:pt x="138" y="248"/>
                    <a:pt x="142" y="247"/>
                    <a:pt x="147" y="246"/>
                  </a:cubicBezTo>
                  <a:cubicBezTo>
                    <a:pt x="152" y="245"/>
                    <a:pt x="159" y="241"/>
                    <a:pt x="163" y="234"/>
                  </a:cubicBezTo>
                  <a:cubicBezTo>
                    <a:pt x="167" y="228"/>
                    <a:pt x="168" y="220"/>
                    <a:pt x="167" y="213"/>
                  </a:cubicBezTo>
                  <a:cubicBezTo>
                    <a:pt x="169" y="216"/>
                    <a:pt x="171" y="220"/>
                    <a:pt x="173" y="223"/>
                  </a:cubicBezTo>
                  <a:cubicBezTo>
                    <a:pt x="177" y="233"/>
                    <a:pt x="181" y="244"/>
                    <a:pt x="185" y="257"/>
                  </a:cubicBezTo>
                  <a:cubicBezTo>
                    <a:pt x="186" y="263"/>
                    <a:pt x="187" y="270"/>
                    <a:pt x="188" y="276"/>
                  </a:cubicBezTo>
                  <a:cubicBezTo>
                    <a:pt x="189" y="294"/>
                    <a:pt x="185" y="308"/>
                    <a:pt x="182" y="319"/>
                  </a:cubicBezTo>
                  <a:cubicBezTo>
                    <a:pt x="181" y="317"/>
                    <a:pt x="180" y="318"/>
                    <a:pt x="179" y="319"/>
                  </a:cubicBezTo>
                  <a:cubicBezTo>
                    <a:pt x="178" y="320"/>
                    <a:pt x="177" y="322"/>
                    <a:pt x="173" y="322"/>
                  </a:cubicBezTo>
                  <a:cubicBezTo>
                    <a:pt x="173" y="323"/>
                    <a:pt x="173" y="323"/>
                    <a:pt x="173" y="323"/>
                  </a:cubicBezTo>
                  <a:cubicBezTo>
                    <a:pt x="173" y="323"/>
                    <a:pt x="174" y="323"/>
                    <a:pt x="174" y="323"/>
                  </a:cubicBezTo>
                  <a:cubicBezTo>
                    <a:pt x="174" y="323"/>
                    <a:pt x="174" y="323"/>
                    <a:pt x="174" y="323"/>
                  </a:cubicBezTo>
                  <a:cubicBezTo>
                    <a:pt x="174" y="323"/>
                    <a:pt x="174" y="323"/>
                    <a:pt x="173" y="323"/>
                  </a:cubicBezTo>
                  <a:cubicBezTo>
                    <a:pt x="173" y="323"/>
                    <a:pt x="173" y="323"/>
                    <a:pt x="173" y="324"/>
                  </a:cubicBezTo>
                  <a:cubicBezTo>
                    <a:pt x="173" y="324"/>
                    <a:pt x="173" y="324"/>
                    <a:pt x="172" y="324"/>
                  </a:cubicBezTo>
                  <a:cubicBezTo>
                    <a:pt x="171" y="325"/>
                    <a:pt x="170" y="327"/>
                    <a:pt x="169" y="329"/>
                  </a:cubicBezTo>
                  <a:cubicBezTo>
                    <a:pt x="169" y="329"/>
                    <a:pt x="169" y="330"/>
                    <a:pt x="169" y="330"/>
                  </a:cubicBezTo>
                  <a:cubicBezTo>
                    <a:pt x="169" y="330"/>
                    <a:pt x="169" y="330"/>
                    <a:pt x="169" y="330"/>
                  </a:cubicBezTo>
                  <a:cubicBezTo>
                    <a:pt x="169" y="329"/>
                    <a:pt x="168" y="329"/>
                    <a:pt x="168" y="329"/>
                  </a:cubicBezTo>
                  <a:cubicBezTo>
                    <a:pt x="168" y="329"/>
                    <a:pt x="168" y="329"/>
                    <a:pt x="168" y="330"/>
                  </a:cubicBezTo>
                  <a:cubicBezTo>
                    <a:pt x="168" y="330"/>
                    <a:pt x="168" y="331"/>
                    <a:pt x="167" y="332"/>
                  </a:cubicBezTo>
                  <a:cubicBezTo>
                    <a:pt x="166" y="332"/>
                    <a:pt x="166" y="331"/>
                    <a:pt x="165" y="331"/>
                  </a:cubicBezTo>
                  <a:cubicBezTo>
                    <a:pt x="165" y="331"/>
                    <a:pt x="165" y="331"/>
                    <a:pt x="165" y="331"/>
                  </a:cubicBezTo>
                  <a:cubicBezTo>
                    <a:pt x="165" y="331"/>
                    <a:pt x="165" y="331"/>
                    <a:pt x="165" y="331"/>
                  </a:cubicBezTo>
                  <a:cubicBezTo>
                    <a:pt x="165" y="331"/>
                    <a:pt x="165" y="331"/>
                    <a:pt x="165" y="332"/>
                  </a:cubicBezTo>
                  <a:cubicBezTo>
                    <a:pt x="165" y="332"/>
                    <a:pt x="165" y="332"/>
                    <a:pt x="165" y="332"/>
                  </a:cubicBezTo>
                  <a:cubicBezTo>
                    <a:pt x="165" y="332"/>
                    <a:pt x="165" y="332"/>
                    <a:pt x="165" y="333"/>
                  </a:cubicBezTo>
                  <a:cubicBezTo>
                    <a:pt x="164" y="332"/>
                    <a:pt x="163" y="332"/>
                    <a:pt x="163" y="332"/>
                  </a:cubicBezTo>
                  <a:cubicBezTo>
                    <a:pt x="161" y="331"/>
                    <a:pt x="159" y="330"/>
                    <a:pt x="157" y="330"/>
                  </a:cubicBezTo>
                  <a:cubicBezTo>
                    <a:pt x="157" y="330"/>
                    <a:pt x="156" y="330"/>
                    <a:pt x="156" y="330"/>
                  </a:cubicBezTo>
                  <a:cubicBezTo>
                    <a:pt x="156" y="330"/>
                    <a:pt x="156" y="330"/>
                    <a:pt x="156" y="330"/>
                  </a:cubicBezTo>
                  <a:cubicBezTo>
                    <a:pt x="155" y="330"/>
                    <a:pt x="155" y="330"/>
                    <a:pt x="155" y="330"/>
                  </a:cubicBezTo>
                  <a:cubicBezTo>
                    <a:pt x="155" y="331"/>
                    <a:pt x="155" y="331"/>
                    <a:pt x="155" y="331"/>
                  </a:cubicBezTo>
                  <a:cubicBezTo>
                    <a:pt x="155" y="332"/>
                    <a:pt x="157" y="332"/>
                    <a:pt x="156" y="334"/>
                  </a:cubicBezTo>
                  <a:cubicBezTo>
                    <a:pt x="156" y="335"/>
                    <a:pt x="154" y="335"/>
                    <a:pt x="153" y="335"/>
                  </a:cubicBezTo>
                  <a:cubicBezTo>
                    <a:pt x="153" y="335"/>
                    <a:pt x="153" y="335"/>
                    <a:pt x="153" y="335"/>
                  </a:cubicBezTo>
                  <a:cubicBezTo>
                    <a:pt x="153" y="336"/>
                    <a:pt x="153" y="336"/>
                    <a:pt x="153" y="336"/>
                  </a:cubicBezTo>
                  <a:cubicBezTo>
                    <a:pt x="154" y="338"/>
                    <a:pt x="156" y="340"/>
                    <a:pt x="159" y="341"/>
                  </a:cubicBezTo>
                  <a:cubicBezTo>
                    <a:pt x="159" y="341"/>
                    <a:pt x="160" y="341"/>
                    <a:pt x="161" y="341"/>
                  </a:cubicBezTo>
                  <a:cubicBezTo>
                    <a:pt x="161" y="341"/>
                    <a:pt x="160" y="342"/>
                    <a:pt x="160" y="342"/>
                  </a:cubicBezTo>
                  <a:cubicBezTo>
                    <a:pt x="160" y="342"/>
                    <a:pt x="160" y="342"/>
                    <a:pt x="160" y="342"/>
                  </a:cubicBezTo>
                  <a:cubicBezTo>
                    <a:pt x="160" y="342"/>
                    <a:pt x="160" y="342"/>
                    <a:pt x="160" y="342"/>
                  </a:cubicBezTo>
                  <a:cubicBezTo>
                    <a:pt x="160" y="342"/>
                    <a:pt x="160" y="343"/>
                    <a:pt x="160" y="343"/>
                  </a:cubicBezTo>
                  <a:cubicBezTo>
                    <a:pt x="160" y="343"/>
                    <a:pt x="160" y="343"/>
                    <a:pt x="160" y="343"/>
                  </a:cubicBezTo>
                  <a:cubicBezTo>
                    <a:pt x="161" y="343"/>
                    <a:pt x="161" y="343"/>
                    <a:pt x="162" y="344"/>
                  </a:cubicBezTo>
                  <a:cubicBezTo>
                    <a:pt x="162" y="344"/>
                    <a:pt x="161" y="345"/>
                    <a:pt x="161" y="346"/>
                  </a:cubicBezTo>
                  <a:cubicBezTo>
                    <a:pt x="161" y="346"/>
                    <a:pt x="161" y="346"/>
                    <a:pt x="161" y="346"/>
                  </a:cubicBezTo>
                  <a:cubicBezTo>
                    <a:pt x="161" y="346"/>
                    <a:pt x="161" y="346"/>
                    <a:pt x="161" y="346"/>
                  </a:cubicBezTo>
                  <a:cubicBezTo>
                    <a:pt x="161" y="346"/>
                    <a:pt x="162" y="346"/>
                    <a:pt x="162" y="346"/>
                  </a:cubicBezTo>
                  <a:cubicBezTo>
                    <a:pt x="162" y="347"/>
                    <a:pt x="161" y="347"/>
                    <a:pt x="161" y="347"/>
                  </a:cubicBezTo>
                  <a:cubicBezTo>
                    <a:pt x="160" y="349"/>
                    <a:pt x="160" y="351"/>
                    <a:pt x="160" y="353"/>
                  </a:cubicBezTo>
                  <a:cubicBezTo>
                    <a:pt x="160" y="353"/>
                    <a:pt x="160" y="353"/>
                    <a:pt x="160" y="354"/>
                  </a:cubicBezTo>
                  <a:cubicBezTo>
                    <a:pt x="160" y="354"/>
                    <a:pt x="160" y="354"/>
                    <a:pt x="160" y="354"/>
                  </a:cubicBezTo>
                  <a:cubicBezTo>
                    <a:pt x="160" y="355"/>
                    <a:pt x="160" y="355"/>
                    <a:pt x="160" y="355"/>
                  </a:cubicBezTo>
                  <a:cubicBezTo>
                    <a:pt x="160" y="355"/>
                    <a:pt x="161" y="355"/>
                    <a:pt x="161" y="355"/>
                  </a:cubicBezTo>
                  <a:cubicBezTo>
                    <a:pt x="162" y="354"/>
                    <a:pt x="162" y="353"/>
                    <a:pt x="164" y="353"/>
                  </a:cubicBezTo>
                  <a:cubicBezTo>
                    <a:pt x="165" y="354"/>
                    <a:pt x="164" y="356"/>
                    <a:pt x="165" y="357"/>
                  </a:cubicBezTo>
                  <a:cubicBezTo>
                    <a:pt x="165" y="357"/>
                    <a:pt x="165" y="357"/>
                    <a:pt x="165" y="357"/>
                  </a:cubicBezTo>
                  <a:cubicBezTo>
                    <a:pt x="165" y="357"/>
                    <a:pt x="166" y="357"/>
                    <a:pt x="166" y="357"/>
                  </a:cubicBezTo>
                  <a:cubicBezTo>
                    <a:pt x="168" y="356"/>
                    <a:pt x="169" y="354"/>
                    <a:pt x="170" y="351"/>
                  </a:cubicBezTo>
                  <a:cubicBezTo>
                    <a:pt x="171" y="350"/>
                    <a:pt x="171" y="350"/>
                    <a:pt x="171" y="349"/>
                  </a:cubicBezTo>
                  <a:cubicBezTo>
                    <a:pt x="171" y="350"/>
                    <a:pt x="172" y="350"/>
                    <a:pt x="172" y="351"/>
                  </a:cubicBezTo>
                  <a:cubicBezTo>
                    <a:pt x="172" y="351"/>
                    <a:pt x="172" y="351"/>
                    <a:pt x="172" y="351"/>
                  </a:cubicBezTo>
                  <a:cubicBezTo>
                    <a:pt x="172" y="351"/>
                    <a:pt x="173" y="351"/>
                    <a:pt x="173" y="351"/>
                  </a:cubicBezTo>
                  <a:cubicBezTo>
                    <a:pt x="173" y="351"/>
                    <a:pt x="173" y="351"/>
                    <a:pt x="173" y="351"/>
                  </a:cubicBezTo>
                  <a:cubicBezTo>
                    <a:pt x="173" y="351"/>
                    <a:pt x="173" y="351"/>
                    <a:pt x="173" y="351"/>
                  </a:cubicBezTo>
                  <a:cubicBezTo>
                    <a:pt x="174" y="350"/>
                    <a:pt x="173" y="350"/>
                    <a:pt x="174" y="349"/>
                  </a:cubicBezTo>
                  <a:cubicBezTo>
                    <a:pt x="175" y="349"/>
                    <a:pt x="175" y="350"/>
                    <a:pt x="176" y="350"/>
                  </a:cubicBezTo>
                  <a:cubicBezTo>
                    <a:pt x="176" y="350"/>
                    <a:pt x="176" y="350"/>
                    <a:pt x="176" y="350"/>
                  </a:cubicBezTo>
                  <a:cubicBezTo>
                    <a:pt x="176" y="350"/>
                    <a:pt x="177" y="350"/>
                    <a:pt x="177" y="350"/>
                  </a:cubicBezTo>
                  <a:cubicBezTo>
                    <a:pt x="177" y="349"/>
                    <a:pt x="177" y="349"/>
                    <a:pt x="177" y="348"/>
                  </a:cubicBezTo>
                  <a:cubicBezTo>
                    <a:pt x="177" y="348"/>
                    <a:pt x="177" y="348"/>
                    <a:pt x="177" y="349"/>
                  </a:cubicBezTo>
                  <a:cubicBezTo>
                    <a:pt x="179" y="350"/>
                    <a:pt x="182" y="350"/>
                    <a:pt x="184" y="350"/>
                  </a:cubicBezTo>
                  <a:cubicBezTo>
                    <a:pt x="184" y="350"/>
                    <a:pt x="185" y="350"/>
                    <a:pt x="185" y="349"/>
                  </a:cubicBezTo>
                  <a:cubicBezTo>
                    <a:pt x="185" y="349"/>
                    <a:pt x="185" y="349"/>
                    <a:pt x="185" y="349"/>
                  </a:cubicBezTo>
                  <a:cubicBezTo>
                    <a:pt x="184" y="348"/>
                    <a:pt x="183" y="347"/>
                    <a:pt x="183" y="346"/>
                  </a:cubicBezTo>
                  <a:cubicBezTo>
                    <a:pt x="184" y="344"/>
                    <a:pt x="185" y="345"/>
                    <a:pt x="186" y="345"/>
                  </a:cubicBezTo>
                  <a:cubicBezTo>
                    <a:pt x="187" y="345"/>
                    <a:pt x="187" y="344"/>
                    <a:pt x="187" y="344"/>
                  </a:cubicBezTo>
                  <a:cubicBezTo>
                    <a:pt x="187" y="344"/>
                    <a:pt x="187" y="344"/>
                    <a:pt x="187" y="344"/>
                  </a:cubicBezTo>
                  <a:cubicBezTo>
                    <a:pt x="187" y="344"/>
                    <a:pt x="186" y="343"/>
                    <a:pt x="186" y="343"/>
                  </a:cubicBezTo>
                  <a:cubicBezTo>
                    <a:pt x="186" y="343"/>
                    <a:pt x="186" y="343"/>
                    <a:pt x="186" y="343"/>
                  </a:cubicBezTo>
                  <a:cubicBezTo>
                    <a:pt x="184" y="342"/>
                    <a:pt x="183" y="340"/>
                    <a:pt x="181" y="340"/>
                  </a:cubicBezTo>
                  <a:cubicBezTo>
                    <a:pt x="181" y="340"/>
                    <a:pt x="180" y="339"/>
                    <a:pt x="180" y="339"/>
                  </a:cubicBezTo>
                  <a:cubicBezTo>
                    <a:pt x="181" y="339"/>
                    <a:pt x="181" y="339"/>
                    <a:pt x="181" y="338"/>
                  </a:cubicBezTo>
                  <a:cubicBezTo>
                    <a:pt x="182" y="338"/>
                    <a:pt x="182" y="338"/>
                    <a:pt x="182" y="338"/>
                  </a:cubicBezTo>
                  <a:cubicBezTo>
                    <a:pt x="182" y="338"/>
                    <a:pt x="182" y="338"/>
                    <a:pt x="181" y="338"/>
                  </a:cubicBezTo>
                  <a:cubicBezTo>
                    <a:pt x="181" y="337"/>
                    <a:pt x="180" y="338"/>
                    <a:pt x="179" y="337"/>
                  </a:cubicBezTo>
                  <a:cubicBezTo>
                    <a:pt x="179" y="336"/>
                    <a:pt x="180" y="336"/>
                    <a:pt x="180" y="335"/>
                  </a:cubicBezTo>
                  <a:cubicBezTo>
                    <a:pt x="180" y="335"/>
                    <a:pt x="180" y="335"/>
                    <a:pt x="180" y="335"/>
                  </a:cubicBezTo>
                  <a:cubicBezTo>
                    <a:pt x="180" y="334"/>
                    <a:pt x="180" y="334"/>
                    <a:pt x="180" y="334"/>
                  </a:cubicBezTo>
                  <a:cubicBezTo>
                    <a:pt x="180" y="334"/>
                    <a:pt x="180" y="334"/>
                    <a:pt x="179" y="334"/>
                  </a:cubicBezTo>
                  <a:cubicBezTo>
                    <a:pt x="179" y="334"/>
                    <a:pt x="179" y="334"/>
                    <a:pt x="179" y="334"/>
                  </a:cubicBezTo>
                  <a:cubicBezTo>
                    <a:pt x="179" y="334"/>
                    <a:pt x="178" y="334"/>
                    <a:pt x="177" y="335"/>
                  </a:cubicBezTo>
                  <a:cubicBezTo>
                    <a:pt x="178" y="334"/>
                    <a:pt x="178" y="334"/>
                    <a:pt x="178" y="333"/>
                  </a:cubicBezTo>
                  <a:cubicBezTo>
                    <a:pt x="179" y="332"/>
                    <a:pt x="179" y="330"/>
                    <a:pt x="179" y="329"/>
                  </a:cubicBezTo>
                  <a:cubicBezTo>
                    <a:pt x="180" y="327"/>
                    <a:pt x="181" y="325"/>
                    <a:pt x="182" y="322"/>
                  </a:cubicBezTo>
                  <a:cubicBezTo>
                    <a:pt x="183" y="320"/>
                    <a:pt x="184" y="318"/>
                    <a:pt x="185" y="315"/>
                  </a:cubicBezTo>
                  <a:cubicBezTo>
                    <a:pt x="186" y="317"/>
                    <a:pt x="188" y="319"/>
                    <a:pt x="190" y="318"/>
                  </a:cubicBezTo>
                  <a:cubicBezTo>
                    <a:pt x="190" y="318"/>
                    <a:pt x="190" y="318"/>
                    <a:pt x="190" y="318"/>
                  </a:cubicBezTo>
                  <a:cubicBezTo>
                    <a:pt x="189" y="317"/>
                    <a:pt x="189" y="314"/>
                    <a:pt x="188" y="313"/>
                  </a:cubicBezTo>
                  <a:cubicBezTo>
                    <a:pt x="188" y="312"/>
                    <a:pt x="187" y="312"/>
                    <a:pt x="187" y="312"/>
                  </a:cubicBezTo>
                  <a:cubicBezTo>
                    <a:pt x="188" y="307"/>
                    <a:pt x="190" y="301"/>
                    <a:pt x="191" y="295"/>
                  </a:cubicBezTo>
                  <a:cubicBezTo>
                    <a:pt x="193" y="304"/>
                    <a:pt x="198" y="312"/>
                    <a:pt x="206" y="314"/>
                  </a:cubicBezTo>
                  <a:cubicBezTo>
                    <a:pt x="215" y="315"/>
                    <a:pt x="221" y="312"/>
                    <a:pt x="225" y="310"/>
                  </a:cubicBezTo>
                  <a:cubicBezTo>
                    <a:pt x="228" y="307"/>
                    <a:pt x="230" y="306"/>
                    <a:pt x="230" y="306"/>
                  </a:cubicBezTo>
                  <a:cubicBezTo>
                    <a:pt x="230" y="306"/>
                    <a:pt x="228" y="307"/>
                    <a:pt x="224" y="309"/>
                  </a:cubicBezTo>
                  <a:cubicBezTo>
                    <a:pt x="221" y="310"/>
                    <a:pt x="216" y="312"/>
                    <a:pt x="211" y="312"/>
                  </a:cubicBezTo>
                  <a:cubicBezTo>
                    <a:pt x="213" y="311"/>
                    <a:pt x="216" y="309"/>
                    <a:pt x="216" y="306"/>
                  </a:cubicBezTo>
                  <a:cubicBezTo>
                    <a:pt x="216" y="306"/>
                    <a:pt x="216" y="306"/>
                    <a:pt x="216" y="306"/>
                  </a:cubicBezTo>
                  <a:cubicBezTo>
                    <a:pt x="216" y="307"/>
                    <a:pt x="211" y="309"/>
                    <a:pt x="207" y="308"/>
                  </a:cubicBezTo>
                  <a:cubicBezTo>
                    <a:pt x="205" y="309"/>
                    <a:pt x="205" y="310"/>
                    <a:pt x="208" y="311"/>
                  </a:cubicBezTo>
                  <a:cubicBezTo>
                    <a:pt x="207" y="311"/>
                    <a:pt x="207" y="311"/>
                    <a:pt x="207" y="311"/>
                  </a:cubicBezTo>
                  <a:cubicBezTo>
                    <a:pt x="199" y="309"/>
                    <a:pt x="195" y="300"/>
                    <a:pt x="194" y="290"/>
                  </a:cubicBezTo>
                  <a:cubicBezTo>
                    <a:pt x="194" y="285"/>
                    <a:pt x="193" y="281"/>
                    <a:pt x="193" y="276"/>
                  </a:cubicBezTo>
                  <a:cubicBezTo>
                    <a:pt x="193" y="274"/>
                    <a:pt x="193" y="273"/>
                    <a:pt x="193" y="271"/>
                  </a:cubicBezTo>
                  <a:cubicBezTo>
                    <a:pt x="193" y="248"/>
                    <a:pt x="183" y="222"/>
                    <a:pt x="167" y="198"/>
                  </a:cubicBezTo>
                  <a:cubicBezTo>
                    <a:pt x="157" y="183"/>
                    <a:pt x="146" y="169"/>
                    <a:pt x="134" y="155"/>
                  </a:cubicBezTo>
                  <a:cubicBezTo>
                    <a:pt x="135" y="155"/>
                    <a:pt x="135" y="155"/>
                    <a:pt x="135" y="155"/>
                  </a:cubicBezTo>
                  <a:cubicBezTo>
                    <a:pt x="160" y="177"/>
                    <a:pt x="185" y="189"/>
                    <a:pt x="185" y="189"/>
                  </a:cubicBezTo>
                  <a:cubicBezTo>
                    <a:pt x="185" y="189"/>
                    <a:pt x="163" y="173"/>
                    <a:pt x="138" y="152"/>
                  </a:cubicBezTo>
                  <a:cubicBezTo>
                    <a:pt x="135" y="150"/>
                    <a:pt x="133" y="147"/>
                    <a:pt x="131" y="145"/>
                  </a:cubicBezTo>
                  <a:cubicBezTo>
                    <a:pt x="139" y="149"/>
                    <a:pt x="149" y="152"/>
                    <a:pt x="161" y="152"/>
                  </a:cubicBezTo>
                  <a:cubicBezTo>
                    <a:pt x="177" y="151"/>
                    <a:pt x="190" y="142"/>
                    <a:pt x="197" y="134"/>
                  </a:cubicBezTo>
                  <a:cubicBezTo>
                    <a:pt x="204" y="127"/>
                    <a:pt x="206" y="121"/>
                    <a:pt x="206" y="121"/>
                  </a:cubicBezTo>
                  <a:cubicBezTo>
                    <a:pt x="207" y="120"/>
                    <a:pt x="191" y="145"/>
                    <a:pt x="160" y="147"/>
                  </a:cubicBezTo>
                  <a:cubicBezTo>
                    <a:pt x="146" y="147"/>
                    <a:pt x="133" y="143"/>
                    <a:pt x="124" y="139"/>
                  </a:cubicBezTo>
                  <a:cubicBezTo>
                    <a:pt x="121" y="136"/>
                    <a:pt x="118" y="133"/>
                    <a:pt x="116" y="131"/>
                  </a:cubicBezTo>
                  <a:cubicBezTo>
                    <a:pt x="114" y="128"/>
                    <a:pt x="112" y="125"/>
                    <a:pt x="110" y="123"/>
                  </a:cubicBezTo>
                  <a:cubicBezTo>
                    <a:pt x="101" y="109"/>
                    <a:pt x="94" y="95"/>
                    <a:pt x="92" y="80"/>
                  </a:cubicBezTo>
                  <a:cubicBezTo>
                    <a:pt x="92" y="69"/>
                    <a:pt x="94" y="58"/>
                    <a:pt x="97" y="49"/>
                  </a:cubicBezTo>
                  <a:cubicBezTo>
                    <a:pt x="96" y="52"/>
                    <a:pt x="96" y="57"/>
                    <a:pt x="97" y="61"/>
                  </a:cubicBezTo>
                  <a:cubicBezTo>
                    <a:pt x="97" y="60"/>
                    <a:pt x="97" y="60"/>
                    <a:pt x="97" y="60"/>
                  </a:cubicBezTo>
                  <a:cubicBezTo>
                    <a:pt x="97" y="60"/>
                    <a:pt x="101" y="50"/>
                    <a:pt x="103" y="45"/>
                  </a:cubicBezTo>
                  <a:cubicBezTo>
                    <a:pt x="104" y="42"/>
                    <a:pt x="102" y="41"/>
                    <a:pt x="99" y="45"/>
                  </a:cubicBezTo>
                  <a:cubicBezTo>
                    <a:pt x="99" y="45"/>
                    <a:pt x="98" y="46"/>
                    <a:pt x="98" y="47"/>
                  </a:cubicBezTo>
                  <a:cubicBezTo>
                    <a:pt x="99" y="44"/>
                    <a:pt x="100" y="41"/>
                    <a:pt x="102" y="39"/>
                  </a:cubicBezTo>
                  <a:cubicBezTo>
                    <a:pt x="103" y="37"/>
                    <a:pt x="104" y="35"/>
                    <a:pt x="105" y="33"/>
                  </a:cubicBezTo>
                  <a:cubicBezTo>
                    <a:pt x="105" y="35"/>
                    <a:pt x="105" y="37"/>
                    <a:pt x="105" y="40"/>
                  </a:cubicBezTo>
                  <a:cubicBezTo>
                    <a:pt x="105" y="47"/>
                    <a:pt x="111" y="53"/>
                    <a:pt x="117" y="55"/>
                  </a:cubicBezTo>
                  <a:cubicBezTo>
                    <a:pt x="123" y="57"/>
                    <a:pt x="129" y="58"/>
                    <a:pt x="133" y="56"/>
                  </a:cubicBezTo>
                  <a:cubicBezTo>
                    <a:pt x="140" y="51"/>
                    <a:pt x="140" y="44"/>
                    <a:pt x="140" y="43"/>
                  </a:cubicBezTo>
                  <a:cubicBezTo>
                    <a:pt x="139" y="44"/>
                    <a:pt x="138" y="50"/>
                    <a:pt x="132" y="53"/>
                  </a:cubicBezTo>
                  <a:cubicBezTo>
                    <a:pt x="129" y="54"/>
                    <a:pt x="123" y="54"/>
                    <a:pt x="119" y="51"/>
                  </a:cubicBezTo>
                  <a:cubicBezTo>
                    <a:pt x="122" y="52"/>
                    <a:pt x="127" y="50"/>
                    <a:pt x="129" y="46"/>
                  </a:cubicBezTo>
                  <a:cubicBezTo>
                    <a:pt x="128" y="46"/>
                    <a:pt x="128" y="46"/>
                    <a:pt x="128" y="46"/>
                  </a:cubicBezTo>
                  <a:cubicBezTo>
                    <a:pt x="128" y="47"/>
                    <a:pt x="120" y="49"/>
                    <a:pt x="116" y="48"/>
                  </a:cubicBezTo>
                  <a:cubicBezTo>
                    <a:pt x="115" y="48"/>
                    <a:pt x="114" y="48"/>
                    <a:pt x="114" y="48"/>
                  </a:cubicBezTo>
                  <a:cubicBezTo>
                    <a:pt x="112" y="46"/>
                    <a:pt x="110" y="43"/>
                    <a:pt x="110" y="39"/>
                  </a:cubicBezTo>
                  <a:cubicBezTo>
                    <a:pt x="109" y="33"/>
                    <a:pt x="112" y="27"/>
                    <a:pt x="115" y="22"/>
                  </a:cubicBezTo>
                  <a:cubicBezTo>
                    <a:pt x="130" y="10"/>
                    <a:pt x="148" y="6"/>
                    <a:pt x="164" y="5"/>
                  </a:cubicBezTo>
                  <a:cubicBezTo>
                    <a:pt x="207" y="4"/>
                    <a:pt x="235" y="5"/>
                    <a:pt x="234" y="5"/>
                  </a:cubicBezTo>
                  <a:cubicBezTo>
                    <a:pt x="234" y="5"/>
                    <a:pt x="208" y="2"/>
                    <a:pt x="163" y="0"/>
                  </a:cubicBezTo>
                  <a:cubicBezTo>
                    <a:pt x="142" y="0"/>
                    <a:pt x="111" y="7"/>
                    <a:pt x="95" y="35"/>
                  </a:cubicBezTo>
                  <a:close/>
                  <a:moveTo>
                    <a:pt x="18" y="107"/>
                  </a:moveTo>
                  <a:cubicBezTo>
                    <a:pt x="18" y="107"/>
                    <a:pt x="18" y="107"/>
                    <a:pt x="18" y="107"/>
                  </a:cubicBezTo>
                  <a:cubicBezTo>
                    <a:pt x="17" y="106"/>
                    <a:pt x="16" y="105"/>
                    <a:pt x="15" y="104"/>
                  </a:cubicBezTo>
                  <a:cubicBezTo>
                    <a:pt x="15" y="103"/>
                    <a:pt x="15" y="103"/>
                    <a:pt x="15" y="103"/>
                  </a:cubicBezTo>
                  <a:cubicBezTo>
                    <a:pt x="15" y="101"/>
                    <a:pt x="15" y="99"/>
                    <a:pt x="16" y="98"/>
                  </a:cubicBezTo>
                  <a:cubicBezTo>
                    <a:pt x="16" y="98"/>
                    <a:pt x="17" y="98"/>
                    <a:pt x="17" y="98"/>
                  </a:cubicBezTo>
                  <a:cubicBezTo>
                    <a:pt x="17" y="97"/>
                    <a:pt x="18" y="97"/>
                    <a:pt x="19" y="96"/>
                  </a:cubicBezTo>
                  <a:cubicBezTo>
                    <a:pt x="19" y="96"/>
                    <a:pt x="20" y="96"/>
                    <a:pt x="20" y="96"/>
                  </a:cubicBezTo>
                  <a:cubicBezTo>
                    <a:pt x="22" y="96"/>
                    <a:pt x="23" y="96"/>
                    <a:pt x="24" y="97"/>
                  </a:cubicBezTo>
                  <a:cubicBezTo>
                    <a:pt x="25" y="98"/>
                    <a:pt x="25" y="98"/>
                    <a:pt x="25" y="99"/>
                  </a:cubicBezTo>
                  <a:cubicBezTo>
                    <a:pt x="25" y="99"/>
                    <a:pt x="26" y="100"/>
                    <a:pt x="26" y="100"/>
                  </a:cubicBezTo>
                  <a:cubicBezTo>
                    <a:pt x="26" y="101"/>
                    <a:pt x="26" y="102"/>
                    <a:pt x="25" y="103"/>
                  </a:cubicBezTo>
                  <a:cubicBezTo>
                    <a:pt x="25" y="104"/>
                    <a:pt x="24" y="104"/>
                    <a:pt x="24" y="105"/>
                  </a:cubicBezTo>
                  <a:cubicBezTo>
                    <a:pt x="23" y="105"/>
                    <a:pt x="23" y="105"/>
                    <a:pt x="22" y="105"/>
                  </a:cubicBezTo>
                  <a:cubicBezTo>
                    <a:pt x="22" y="105"/>
                    <a:pt x="21" y="105"/>
                    <a:pt x="21" y="105"/>
                  </a:cubicBezTo>
                  <a:cubicBezTo>
                    <a:pt x="20" y="105"/>
                    <a:pt x="20" y="105"/>
                    <a:pt x="20" y="105"/>
                  </a:cubicBezTo>
                  <a:cubicBezTo>
                    <a:pt x="19" y="105"/>
                    <a:pt x="19" y="104"/>
                    <a:pt x="19" y="104"/>
                  </a:cubicBezTo>
                  <a:cubicBezTo>
                    <a:pt x="18" y="103"/>
                    <a:pt x="18" y="103"/>
                    <a:pt x="18" y="102"/>
                  </a:cubicBezTo>
                  <a:cubicBezTo>
                    <a:pt x="18" y="101"/>
                    <a:pt x="18" y="101"/>
                    <a:pt x="18" y="100"/>
                  </a:cubicBezTo>
                  <a:cubicBezTo>
                    <a:pt x="18" y="100"/>
                    <a:pt x="19" y="99"/>
                    <a:pt x="19" y="99"/>
                  </a:cubicBezTo>
                  <a:cubicBezTo>
                    <a:pt x="19" y="98"/>
                    <a:pt x="20" y="98"/>
                    <a:pt x="20" y="98"/>
                  </a:cubicBezTo>
                  <a:cubicBezTo>
                    <a:pt x="21" y="98"/>
                    <a:pt x="21" y="98"/>
                    <a:pt x="21" y="98"/>
                  </a:cubicBezTo>
                  <a:cubicBezTo>
                    <a:pt x="22" y="98"/>
                    <a:pt x="22" y="98"/>
                    <a:pt x="23" y="99"/>
                  </a:cubicBezTo>
                  <a:cubicBezTo>
                    <a:pt x="23" y="99"/>
                    <a:pt x="24" y="100"/>
                    <a:pt x="24" y="100"/>
                  </a:cubicBezTo>
                  <a:cubicBezTo>
                    <a:pt x="24" y="101"/>
                    <a:pt x="24" y="101"/>
                    <a:pt x="24" y="101"/>
                  </a:cubicBezTo>
                  <a:cubicBezTo>
                    <a:pt x="24" y="101"/>
                    <a:pt x="24" y="102"/>
                    <a:pt x="23" y="102"/>
                  </a:cubicBezTo>
                  <a:cubicBezTo>
                    <a:pt x="23" y="103"/>
                    <a:pt x="23" y="103"/>
                    <a:pt x="22" y="103"/>
                  </a:cubicBezTo>
                  <a:cubicBezTo>
                    <a:pt x="22" y="103"/>
                    <a:pt x="22" y="103"/>
                    <a:pt x="22" y="103"/>
                  </a:cubicBezTo>
                  <a:cubicBezTo>
                    <a:pt x="22" y="103"/>
                    <a:pt x="22" y="103"/>
                    <a:pt x="22" y="103"/>
                  </a:cubicBezTo>
                  <a:cubicBezTo>
                    <a:pt x="21" y="103"/>
                    <a:pt x="21" y="103"/>
                    <a:pt x="20" y="103"/>
                  </a:cubicBezTo>
                  <a:cubicBezTo>
                    <a:pt x="20" y="103"/>
                    <a:pt x="20" y="103"/>
                    <a:pt x="20" y="103"/>
                  </a:cubicBezTo>
                  <a:cubicBezTo>
                    <a:pt x="19" y="102"/>
                    <a:pt x="19" y="102"/>
                    <a:pt x="19" y="102"/>
                  </a:cubicBezTo>
                  <a:cubicBezTo>
                    <a:pt x="19" y="101"/>
                    <a:pt x="19" y="101"/>
                    <a:pt x="19" y="101"/>
                  </a:cubicBezTo>
                  <a:cubicBezTo>
                    <a:pt x="19" y="101"/>
                    <a:pt x="20" y="100"/>
                    <a:pt x="20" y="100"/>
                  </a:cubicBezTo>
                  <a:cubicBezTo>
                    <a:pt x="20" y="100"/>
                    <a:pt x="20" y="100"/>
                    <a:pt x="20" y="100"/>
                  </a:cubicBezTo>
                  <a:cubicBezTo>
                    <a:pt x="21" y="99"/>
                    <a:pt x="21" y="99"/>
                    <a:pt x="21" y="99"/>
                  </a:cubicBezTo>
                  <a:cubicBezTo>
                    <a:pt x="21" y="99"/>
                    <a:pt x="22" y="100"/>
                    <a:pt x="22" y="100"/>
                  </a:cubicBezTo>
                  <a:cubicBezTo>
                    <a:pt x="22" y="100"/>
                    <a:pt x="23" y="101"/>
                    <a:pt x="23" y="101"/>
                  </a:cubicBezTo>
                  <a:cubicBezTo>
                    <a:pt x="23" y="101"/>
                    <a:pt x="23" y="101"/>
                    <a:pt x="23" y="102"/>
                  </a:cubicBezTo>
                  <a:cubicBezTo>
                    <a:pt x="22" y="102"/>
                    <a:pt x="22" y="102"/>
                    <a:pt x="22" y="102"/>
                  </a:cubicBezTo>
                  <a:cubicBezTo>
                    <a:pt x="22" y="102"/>
                    <a:pt x="22" y="102"/>
                    <a:pt x="22" y="102"/>
                  </a:cubicBezTo>
                  <a:cubicBezTo>
                    <a:pt x="22" y="102"/>
                    <a:pt x="22" y="102"/>
                    <a:pt x="22" y="102"/>
                  </a:cubicBezTo>
                  <a:cubicBezTo>
                    <a:pt x="22" y="102"/>
                    <a:pt x="22" y="103"/>
                    <a:pt x="21" y="103"/>
                  </a:cubicBezTo>
                  <a:cubicBezTo>
                    <a:pt x="21" y="103"/>
                    <a:pt x="21" y="102"/>
                    <a:pt x="21" y="102"/>
                  </a:cubicBezTo>
                  <a:cubicBezTo>
                    <a:pt x="20" y="102"/>
                    <a:pt x="20" y="102"/>
                    <a:pt x="20" y="102"/>
                  </a:cubicBezTo>
                  <a:cubicBezTo>
                    <a:pt x="20" y="102"/>
                    <a:pt x="20" y="102"/>
                    <a:pt x="20" y="101"/>
                  </a:cubicBezTo>
                  <a:cubicBezTo>
                    <a:pt x="20" y="101"/>
                    <a:pt x="20" y="100"/>
                    <a:pt x="21" y="100"/>
                  </a:cubicBezTo>
                  <a:cubicBezTo>
                    <a:pt x="21" y="100"/>
                    <a:pt x="21" y="100"/>
                    <a:pt x="21" y="100"/>
                  </a:cubicBezTo>
                  <a:cubicBezTo>
                    <a:pt x="21" y="100"/>
                    <a:pt x="21" y="100"/>
                    <a:pt x="21" y="100"/>
                  </a:cubicBezTo>
                  <a:cubicBezTo>
                    <a:pt x="22" y="100"/>
                    <a:pt x="22" y="100"/>
                    <a:pt x="22" y="100"/>
                  </a:cubicBezTo>
                  <a:cubicBezTo>
                    <a:pt x="22" y="101"/>
                    <a:pt x="22" y="101"/>
                    <a:pt x="22" y="101"/>
                  </a:cubicBezTo>
                  <a:cubicBezTo>
                    <a:pt x="22" y="101"/>
                    <a:pt x="22" y="101"/>
                    <a:pt x="22" y="102"/>
                  </a:cubicBezTo>
                  <a:cubicBezTo>
                    <a:pt x="22" y="102"/>
                    <a:pt x="22" y="102"/>
                    <a:pt x="22" y="102"/>
                  </a:cubicBezTo>
                  <a:cubicBezTo>
                    <a:pt x="22" y="102"/>
                    <a:pt x="22" y="102"/>
                    <a:pt x="22" y="102"/>
                  </a:cubicBezTo>
                  <a:cubicBezTo>
                    <a:pt x="22" y="102"/>
                    <a:pt x="22" y="102"/>
                    <a:pt x="22" y="102"/>
                  </a:cubicBezTo>
                  <a:cubicBezTo>
                    <a:pt x="22" y="102"/>
                    <a:pt x="21" y="102"/>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2"/>
                    <a:pt x="22" y="102"/>
                    <a:pt x="22" y="102"/>
                  </a:cubicBezTo>
                  <a:cubicBezTo>
                    <a:pt x="22" y="102"/>
                    <a:pt x="22" y="102"/>
                    <a:pt x="22" y="102"/>
                  </a:cubicBezTo>
                  <a:cubicBezTo>
                    <a:pt x="22" y="102"/>
                    <a:pt x="22" y="102"/>
                    <a:pt x="22" y="102"/>
                  </a:cubicBezTo>
                  <a:cubicBezTo>
                    <a:pt x="22" y="102"/>
                    <a:pt x="22" y="102"/>
                    <a:pt x="22" y="102"/>
                  </a:cubicBezTo>
                  <a:cubicBezTo>
                    <a:pt x="22" y="102"/>
                    <a:pt x="22" y="102"/>
                    <a:pt x="22" y="102"/>
                  </a:cubicBezTo>
                  <a:cubicBezTo>
                    <a:pt x="22" y="101"/>
                    <a:pt x="22" y="101"/>
                    <a:pt x="22" y="101"/>
                  </a:cubicBezTo>
                  <a:cubicBezTo>
                    <a:pt x="22" y="101"/>
                    <a:pt x="22" y="100"/>
                    <a:pt x="22" y="100"/>
                  </a:cubicBezTo>
                  <a:cubicBezTo>
                    <a:pt x="22" y="100"/>
                    <a:pt x="21" y="100"/>
                    <a:pt x="21" y="100"/>
                  </a:cubicBezTo>
                  <a:cubicBezTo>
                    <a:pt x="21" y="100"/>
                    <a:pt x="21" y="100"/>
                    <a:pt x="21" y="100"/>
                  </a:cubicBezTo>
                  <a:cubicBezTo>
                    <a:pt x="21" y="100"/>
                    <a:pt x="21" y="100"/>
                    <a:pt x="21" y="100"/>
                  </a:cubicBezTo>
                  <a:cubicBezTo>
                    <a:pt x="20" y="100"/>
                    <a:pt x="20" y="101"/>
                    <a:pt x="20" y="101"/>
                  </a:cubicBezTo>
                  <a:cubicBezTo>
                    <a:pt x="20" y="101"/>
                    <a:pt x="20" y="101"/>
                    <a:pt x="20" y="101"/>
                  </a:cubicBezTo>
                  <a:cubicBezTo>
                    <a:pt x="20" y="102"/>
                    <a:pt x="20" y="102"/>
                    <a:pt x="20" y="103"/>
                  </a:cubicBezTo>
                  <a:cubicBezTo>
                    <a:pt x="20" y="103"/>
                    <a:pt x="20" y="103"/>
                    <a:pt x="20" y="103"/>
                  </a:cubicBezTo>
                  <a:cubicBezTo>
                    <a:pt x="21" y="103"/>
                    <a:pt x="21" y="103"/>
                    <a:pt x="22" y="103"/>
                  </a:cubicBezTo>
                  <a:cubicBezTo>
                    <a:pt x="22" y="103"/>
                    <a:pt x="22" y="103"/>
                    <a:pt x="22" y="103"/>
                  </a:cubicBezTo>
                  <a:cubicBezTo>
                    <a:pt x="22" y="103"/>
                    <a:pt x="22" y="103"/>
                    <a:pt x="22" y="103"/>
                  </a:cubicBezTo>
                  <a:cubicBezTo>
                    <a:pt x="22" y="103"/>
                    <a:pt x="23" y="103"/>
                    <a:pt x="23" y="102"/>
                  </a:cubicBezTo>
                  <a:cubicBezTo>
                    <a:pt x="23" y="102"/>
                    <a:pt x="23" y="102"/>
                    <a:pt x="23" y="102"/>
                  </a:cubicBezTo>
                  <a:cubicBezTo>
                    <a:pt x="23" y="102"/>
                    <a:pt x="23" y="102"/>
                    <a:pt x="23" y="101"/>
                  </a:cubicBezTo>
                  <a:cubicBezTo>
                    <a:pt x="23" y="101"/>
                    <a:pt x="23" y="101"/>
                    <a:pt x="23" y="100"/>
                  </a:cubicBezTo>
                  <a:cubicBezTo>
                    <a:pt x="23" y="100"/>
                    <a:pt x="23" y="99"/>
                    <a:pt x="23" y="99"/>
                  </a:cubicBezTo>
                  <a:cubicBezTo>
                    <a:pt x="22" y="99"/>
                    <a:pt x="22" y="99"/>
                    <a:pt x="21" y="99"/>
                  </a:cubicBezTo>
                  <a:cubicBezTo>
                    <a:pt x="21" y="99"/>
                    <a:pt x="21" y="99"/>
                    <a:pt x="20" y="99"/>
                  </a:cubicBezTo>
                  <a:cubicBezTo>
                    <a:pt x="20" y="99"/>
                    <a:pt x="20" y="99"/>
                    <a:pt x="19" y="99"/>
                  </a:cubicBezTo>
                  <a:cubicBezTo>
                    <a:pt x="19" y="99"/>
                    <a:pt x="18" y="100"/>
                    <a:pt x="18" y="100"/>
                  </a:cubicBezTo>
                  <a:cubicBezTo>
                    <a:pt x="18" y="101"/>
                    <a:pt x="18" y="101"/>
                    <a:pt x="18" y="102"/>
                  </a:cubicBezTo>
                  <a:cubicBezTo>
                    <a:pt x="18" y="102"/>
                    <a:pt x="19" y="103"/>
                    <a:pt x="19" y="104"/>
                  </a:cubicBezTo>
                  <a:cubicBezTo>
                    <a:pt x="19" y="104"/>
                    <a:pt x="20" y="104"/>
                    <a:pt x="20" y="104"/>
                  </a:cubicBezTo>
                  <a:cubicBezTo>
                    <a:pt x="20" y="105"/>
                    <a:pt x="21" y="105"/>
                    <a:pt x="21" y="105"/>
                  </a:cubicBezTo>
                  <a:cubicBezTo>
                    <a:pt x="21" y="105"/>
                    <a:pt x="22" y="105"/>
                    <a:pt x="22" y="105"/>
                  </a:cubicBezTo>
                  <a:cubicBezTo>
                    <a:pt x="22" y="105"/>
                    <a:pt x="23" y="105"/>
                    <a:pt x="23" y="104"/>
                  </a:cubicBezTo>
                  <a:cubicBezTo>
                    <a:pt x="24" y="104"/>
                    <a:pt x="24" y="103"/>
                    <a:pt x="25" y="103"/>
                  </a:cubicBezTo>
                  <a:cubicBezTo>
                    <a:pt x="25" y="102"/>
                    <a:pt x="25" y="101"/>
                    <a:pt x="25" y="100"/>
                  </a:cubicBezTo>
                  <a:cubicBezTo>
                    <a:pt x="25" y="100"/>
                    <a:pt x="25" y="99"/>
                    <a:pt x="25" y="99"/>
                  </a:cubicBezTo>
                  <a:cubicBezTo>
                    <a:pt x="25" y="98"/>
                    <a:pt x="24" y="98"/>
                    <a:pt x="24" y="98"/>
                  </a:cubicBezTo>
                  <a:cubicBezTo>
                    <a:pt x="23" y="97"/>
                    <a:pt x="21" y="96"/>
                    <a:pt x="20" y="96"/>
                  </a:cubicBezTo>
                  <a:cubicBezTo>
                    <a:pt x="20" y="96"/>
                    <a:pt x="19" y="96"/>
                    <a:pt x="19" y="97"/>
                  </a:cubicBezTo>
                  <a:cubicBezTo>
                    <a:pt x="18" y="97"/>
                    <a:pt x="17" y="97"/>
                    <a:pt x="17" y="98"/>
                  </a:cubicBezTo>
                  <a:cubicBezTo>
                    <a:pt x="17" y="98"/>
                    <a:pt x="17" y="98"/>
                    <a:pt x="17" y="98"/>
                  </a:cubicBezTo>
                  <a:cubicBezTo>
                    <a:pt x="16" y="99"/>
                    <a:pt x="15" y="101"/>
                    <a:pt x="16" y="103"/>
                  </a:cubicBezTo>
                  <a:cubicBezTo>
                    <a:pt x="16" y="103"/>
                    <a:pt x="16" y="103"/>
                    <a:pt x="16" y="104"/>
                  </a:cubicBezTo>
                  <a:cubicBezTo>
                    <a:pt x="16" y="105"/>
                    <a:pt x="17" y="106"/>
                    <a:pt x="18" y="106"/>
                  </a:cubicBezTo>
                  <a:cubicBezTo>
                    <a:pt x="18" y="107"/>
                    <a:pt x="18" y="107"/>
                    <a:pt x="18" y="107"/>
                  </a:cubicBezTo>
                  <a:cubicBezTo>
                    <a:pt x="20" y="108"/>
                    <a:pt x="21" y="108"/>
                    <a:pt x="22" y="108"/>
                  </a:cubicBezTo>
                  <a:cubicBezTo>
                    <a:pt x="23" y="108"/>
                    <a:pt x="23" y="108"/>
                    <a:pt x="23" y="108"/>
                  </a:cubicBezTo>
                  <a:cubicBezTo>
                    <a:pt x="24" y="108"/>
                    <a:pt x="26" y="107"/>
                    <a:pt x="27" y="106"/>
                  </a:cubicBezTo>
                  <a:cubicBezTo>
                    <a:pt x="27" y="106"/>
                    <a:pt x="27" y="106"/>
                    <a:pt x="27" y="106"/>
                  </a:cubicBezTo>
                  <a:cubicBezTo>
                    <a:pt x="28" y="104"/>
                    <a:pt x="29" y="101"/>
                    <a:pt x="29" y="99"/>
                  </a:cubicBezTo>
                  <a:cubicBezTo>
                    <a:pt x="29" y="98"/>
                    <a:pt x="28" y="97"/>
                    <a:pt x="28" y="96"/>
                  </a:cubicBezTo>
                  <a:cubicBezTo>
                    <a:pt x="28" y="96"/>
                    <a:pt x="28" y="96"/>
                    <a:pt x="28" y="96"/>
                  </a:cubicBezTo>
                  <a:cubicBezTo>
                    <a:pt x="29" y="97"/>
                    <a:pt x="29" y="98"/>
                    <a:pt x="29" y="99"/>
                  </a:cubicBezTo>
                  <a:cubicBezTo>
                    <a:pt x="29" y="102"/>
                    <a:pt x="29" y="104"/>
                    <a:pt x="27" y="106"/>
                  </a:cubicBezTo>
                  <a:cubicBezTo>
                    <a:pt x="27" y="106"/>
                    <a:pt x="27" y="106"/>
                    <a:pt x="27" y="106"/>
                  </a:cubicBezTo>
                  <a:cubicBezTo>
                    <a:pt x="26" y="107"/>
                    <a:pt x="25" y="108"/>
                    <a:pt x="23" y="108"/>
                  </a:cubicBezTo>
                  <a:cubicBezTo>
                    <a:pt x="23" y="108"/>
                    <a:pt x="23" y="108"/>
                    <a:pt x="22" y="108"/>
                  </a:cubicBezTo>
                  <a:cubicBezTo>
                    <a:pt x="21" y="108"/>
                    <a:pt x="19" y="108"/>
                    <a:pt x="18" y="107"/>
                  </a:cubicBezTo>
                  <a:close/>
                  <a:moveTo>
                    <a:pt x="27" y="96"/>
                  </a:moveTo>
                  <a:cubicBezTo>
                    <a:pt x="27" y="96"/>
                    <a:pt x="26" y="96"/>
                    <a:pt x="26" y="96"/>
                  </a:cubicBezTo>
                  <a:cubicBezTo>
                    <a:pt x="26" y="96"/>
                    <a:pt x="26" y="96"/>
                    <a:pt x="26" y="96"/>
                  </a:cubicBezTo>
                  <a:cubicBezTo>
                    <a:pt x="26" y="96"/>
                    <a:pt x="27" y="96"/>
                    <a:pt x="27" y="96"/>
                  </a:cubicBezTo>
                  <a:close/>
                  <a:moveTo>
                    <a:pt x="89" y="219"/>
                  </a:moveTo>
                  <a:cubicBezTo>
                    <a:pt x="88" y="219"/>
                    <a:pt x="88" y="219"/>
                    <a:pt x="87" y="219"/>
                  </a:cubicBezTo>
                  <a:cubicBezTo>
                    <a:pt x="87" y="219"/>
                    <a:pt x="87" y="219"/>
                    <a:pt x="87" y="219"/>
                  </a:cubicBezTo>
                  <a:cubicBezTo>
                    <a:pt x="88" y="219"/>
                    <a:pt x="88" y="219"/>
                    <a:pt x="89" y="219"/>
                  </a:cubicBezTo>
                  <a:close/>
                  <a:moveTo>
                    <a:pt x="81" y="215"/>
                  </a:moveTo>
                  <a:cubicBezTo>
                    <a:pt x="81" y="215"/>
                    <a:pt x="82" y="215"/>
                    <a:pt x="82" y="215"/>
                  </a:cubicBezTo>
                  <a:cubicBezTo>
                    <a:pt x="84" y="216"/>
                    <a:pt x="85" y="217"/>
                    <a:pt x="85" y="219"/>
                  </a:cubicBezTo>
                  <a:cubicBezTo>
                    <a:pt x="85" y="219"/>
                    <a:pt x="85" y="220"/>
                    <a:pt x="85" y="220"/>
                  </a:cubicBezTo>
                  <a:cubicBezTo>
                    <a:pt x="85" y="221"/>
                    <a:pt x="85" y="221"/>
                    <a:pt x="85" y="222"/>
                  </a:cubicBezTo>
                  <a:cubicBezTo>
                    <a:pt x="85" y="223"/>
                    <a:pt x="84" y="224"/>
                    <a:pt x="83" y="224"/>
                  </a:cubicBezTo>
                  <a:cubicBezTo>
                    <a:pt x="82" y="225"/>
                    <a:pt x="82" y="225"/>
                    <a:pt x="81" y="225"/>
                  </a:cubicBezTo>
                  <a:cubicBezTo>
                    <a:pt x="80" y="225"/>
                    <a:pt x="80" y="225"/>
                    <a:pt x="79" y="224"/>
                  </a:cubicBezTo>
                  <a:cubicBezTo>
                    <a:pt x="79" y="224"/>
                    <a:pt x="78" y="224"/>
                    <a:pt x="78" y="224"/>
                  </a:cubicBezTo>
                  <a:cubicBezTo>
                    <a:pt x="78" y="223"/>
                    <a:pt x="78" y="223"/>
                    <a:pt x="78" y="223"/>
                  </a:cubicBezTo>
                  <a:cubicBezTo>
                    <a:pt x="77" y="223"/>
                    <a:pt x="77" y="222"/>
                    <a:pt x="77" y="222"/>
                  </a:cubicBezTo>
                  <a:cubicBezTo>
                    <a:pt x="77" y="221"/>
                    <a:pt x="77" y="220"/>
                    <a:pt x="77" y="219"/>
                  </a:cubicBezTo>
                  <a:cubicBezTo>
                    <a:pt x="78" y="219"/>
                    <a:pt x="78" y="218"/>
                    <a:pt x="78" y="218"/>
                  </a:cubicBezTo>
                  <a:cubicBezTo>
                    <a:pt x="79" y="218"/>
                    <a:pt x="79" y="217"/>
                    <a:pt x="80" y="217"/>
                  </a:cubicBezTo>
                  <a:cubicBezTo>
                    <a:pt x="81" y="217"/>
                    <a:pt x="81" y="217"/>
                    <a:pt x="81" y="218"/>
                  </a:cubicBezTo>
                  <a:cubicBezTo>
                    <a:pt x="82" y="218"/>
                    <a:pt x="82" y="218"/>
                    <a:pt x="82" y="218"/>
                  </a:cubicBezTo>
                  <a:cubicBezTo>
                    <a:pt x="83" y="218"/>
                    <a:pt x="83" y="219"/>
                    <a:pt x="83" y="219"/>
                  </a:cubicBezTo>
                  <a:cubicBezTo>
                    <a:pt x="83" y="220"/>
                    <a:pt x="83" y="221"/>
                    <a:pt x="83" y="221"/>
                  </a:cubicBezTo>
                  <a:cubicBezTo>
                    <a:pt x="83" y="221"/>
                    <a:pt x="83" y="222"/>
                    <a:pt x="83" y="222"/>
                  </a:cubicBezTo>
                  <a:cubicBezTo>
                    <a:pt x="83" y="222"/>
                    <a:pt x="82" y="222"/>
                    <a:pt x="82" y="222"/>
                  </a:cubicBezTo>
                  <a:cubicBezTo>
                    <a:pt x="82" y="223"/>
                    <a:pt x="81" y="223"/>
                    <a:pt x="80" y="223"/>
                  </a:cubicBezTo>
                  <a:cubicBezTo>
                    <a:pt x="80" y="223"/>
                    <a:pt x="80" y="223"/>
                    <a:pt x="80" y="223"/>
                  </a:cubicBezTo>
                  <a:cubicBezTo>
                    <a:pt x="80" y="223"/>
                    <a:pt x="80" y="223"/>
                    <a:pt x="80" y="223"/>
                  </a:cubicBezTo>
                  <a:cubicBezTo>
                    <a:pt x="79" y="223"/>
                    <a:pt x="79" y="222"/>
                    <a:pt x="79" y="222"/>
                  </a:cubicBezTo>
                  <a:cubicBezTo>
                    <a:pt x="79" y="222"/>
                    <a:pt x="79" y="221"/>
                    <a:pt x="79" y="221"/>
                  </a:cubicBezTo>
                  <a:cubicBezTo>
                    <a:pt x="78" y="221"/>
                    <a:pt x="79" y="220"/>
                    <a:pt x="79" y="220"/>
                  </a:cubicBezTo>
                  <a:cubicBezTo>
                    <a:pt x="79" y="220"/>
                    <a:pt x="79" y="220"/>
                    <a:pt x="79" y="220"/>
                  </a:cubicBezTo>
                  <a:cubicBezTo>
                    <a:pt x="79" y="219"/>
                    <a:pt x="80" y="219"/>
                    <a:pt x="81" y="219"/>
                  </a:cubicBezTo>
                  <a:cubicBezTo>
                    <a:pt x="81" y="219"/>
                    <a:pt x="81" y="219"/>
                    <a:pt x="81" y="219"/>
                  </a:cubicBezTo>
                  <a:cubicBezTo>
                    <a:pt x="81" y="219"/>
                    <a:pt x="81" y="219"/>
                    <a:pt x="81" y="219"/>
                  </a:cubicBezTo>
                  <a:cubicBezTo>
                    <a:pt x="82" y="219"/>
                    <a:pt x="82" y="219"/>
                    <a:pt x="82" y="220"/>
                  </a:cubicBezTo>
                  <a:cubicBezTo>
                    <a:pt x="82" y="220"/>
                    <a:pt x="82" y="221"/>
                    <a:pt x="82" y="221"/>
                  </a:cubicBezTo>
                  <a:cubicBezTo>
                    <a:pt x="82" y="221"/>
                    <a:pt x="82" y="222"/>
                    <a:pt x="81" y="222"/>
                  </a:cubicBezTo>
                  <a:cubicBezTo>
                    <a:pt x="81" y="222"/>
                    <a:pt x="81" y="222"/>
                    <a:pt x="81" y="222"/>
                  </a:cubicBezTo>
                  <a:cubicBezTo>
                    <a:pt x="81" y="222"/>
                    <a:pt x="81" y="222"/>
                    <a:pt x="81" y="222"/>
                  </a:cubicBezTo>
                  <a:cubicBezTo>
                    <a:pt x="81" y="222"/>
                    <a:pt x="81" y="222"/>
                    <a:pt x="81" y="222"/>
                  </a:cubicBezTo>
                  <a:cubicBezTo>
                    <a:pt x="81" y="222"/>
                    <a:pt x="80" y="222"/>
                    <a:pt x="80" y="222"/>
                  </a:cubicBezTo>
                  <a:cubicBezTo>
                    <a:pt x="80" y="222"/>
                    <a:pt x="80" y="222"/>
                    <a:pt x="80" y="222"/>
                  </a:cubicBezTo>
                  <a:cubicBezTo>
                    <a:pt x="80" y="222"/>
                    <a:pt x="80" y="221"/>
                    <a:pt x="79" y="221"/>
                  </a:cubicBezTo>
                  <a:cubicBezTo>
                    <a:pt x="79" y="221"/>
                    <a:pt x="79" y="221"/>
                    <a:pt x="79" y="221"/>
                  </a:cubicBezTo>
                  <a:cubicBezTo>
                    <a:pt x="79" y="220"/>
                    <a:pt x="79" y="220"/>
                    <a:pt x="80" y="220"/>
                  </a:cubicBezTo>
                  <a:cubicBezTo>
                    <a:pt x="80" y="220"/>
                    <a:pt x="80" y="219"/>
                    <a:pt x="81" y="220"/>
                  </a:cubicBezTo>
                  <a:cubicBezTo>
                    <a:pt x="81" y="220"/>
                    <a:pt x="81" y="220"/>
                    <a:pt x="81" y="220"/>
                  </a:cubicBezTo>
                  <a:cubicBezTo>
                    <a:pt x="81" y="220"/>
                    <a:pt x="81" y="220"/>
                    <a:pt x="81" y="220"/>
                  </a:cubicBezTo>
                  <a:cubicBezTo>
                    <a:pt x="81" y="220"/>
                    <a:pt x="81" y="220"/>
                    <a:pt x="81" y="220"/>
                  </a:cubicBezTo>
                  <a:cubicBezTo>
                    <a:pt x="82" y="220"/>
                    <a:pt x="81" y="221"/>
                    <a:pt x="81" y="221"/>
                  </a:cubicBezTo>
                  <a:cubicBezTo>
                    <a:pt x="81" y="221"/>
                    <a:pt x="81" y="221"/>
                    <a:pt x="81" y="221"/>
                  </a:cubicBezTo>
                  <a:cubicBezTo>
                    <a:pt x="81" y="221"/>
                    <a:pt x="81" y="221"/>
                    <a:pt x="81" y="221"/>
                  </a:cubicBezTo>
                  <a:cubicBezTo>
                    <a:pt x="81" y="221"/>
                    <a:pt x="81" y="221"/>
                    <a:pt x="81" y="221"/>
                  </a:cubicBezTo>
                  <a:cubicBezTo>
                    <a:pt x="81" y="221"/>
                    <a:pt x="81" y="221"/>
                    <a:pt x="81" y="221"/>
                  </a:cubicBezTo>
                  <a:cubicBezTo>
                    <a:pt x="81" y="221"/>
                    <a:pt x="80" y="221"/>
                    <a:pt x="80" y="221"/>
                  </a:cubicBezTo>
                  <a:cubicBezTo>
                    <a:pt x="80" y="221"/>
                    <a:pt x="80" y="221"/>
                    <a:pt x="80" y="221"/>
                  </a:cubicBezTo>
                  <a:cubicBezTo>
                    <a:pt x="80" y="221"/>
                    <a:pt x="80" y="221"/>
                    <a:pt x="80" y="221"/>
                  </a:cubicBezTo>
                  <a:cubicBezTo>
                    <a:pt x="80" y="221"/>
                    <a:pt x="80" y="221"/>
                    <a:pt x="80" y="221"/>
                  </a:cubicBezTo>
                  <a:cubicBezTo>
                    <a:pt x="80" y="221"/>
                    <a:pt x="80" y="221"/>
                    <a:pt x="80" y="221"/>
                  </a:cubicBezTo>
                  <a:cubicBezTo>
                    <a:pt x="80" y="221"/>
                    <a:pt x="80" y="221"/>
                    <a:pt x="80" y="221"/>
                  </a:cubicBezTo>
                  <a:cubicBezTo>
                    <a:pt x="80" y="221"/>
                    <a:pt x="80" y="221"/>
                    <a:pt x="80" y="221"/>
                  </a:cubicBezTo>
                  <a:cubicBezTo>
                    <a:pt x="80" y="221"/>
                    <a:pt x="80" y="221"/>
                    <a:pt x="80" y="222"/>
                  </a:cubicBezTo>
                  <a:cubicBezTo>
                    <a:pt x="80" y="222"/>
                    <a:pt x="80" y="222"/>
                    <a:pt x="81" y="222"/>
                  </a:cubicBezTo>
                  <a:cubicBezTo>
                    <a:pt x="81" y="222"/>
                    <a:pt x="81" y="222"/>
                    <a:pt x="81" y="222"/>
                  </a:cubicBezTo>
                  <a:cubicBezTo>
                    <a:pt x="81" y="222"/>
                    <a:pt x="81" y="222"/>
                    <a:pt x="81" y="222"/>
                  </a:cubicBezTo>
                  <a:cubicBezTo>
                    <a:pt x="81" y="222"/>
                    <a:pt x="81" y="222"/>
                    <a:pt x="81" y="222"/>
                  </a:cubicBezTo>
                  <a:cubicBezTo>
                    <a:pt x="81" y="222"/>
                    <a:pt x="81" y="222"/>
                    <a:pt x="81" y="222"/>
                  </a:cubicBezTo>
                  <a:cubicBezTo>
                    <a:pt x="81" y="221"/>
                    <a:pt x="82" y="221"/>
                    <a:pt x="82" y="221"/>
                  </a:cubicBezTo>
                  <a:cubicBezTo>
                    <a:pt x="82" y="221"/>
                    <a:pt x="82" y="220"/>
                    <a:pt x="82" y="220"/>
                  </a:cubicBezTo>
                  <a:cubicBezTo>
                    <a:pt x="82" y="220"/>
                    <a:pt x="81" y="219"/>
                    <a:pt x="81" y="219"/>
                  </a:cubicBezTo>
                  <a:cubicBezTo>
                    <a:pt x="81" y="219"/>
                    <a:pt x="81" y="219"/>
                    <a:pt x="81" y="219"/>
                  </a:cubicBezTo>
                  <a:cubicBezTo>
                    <a:pt x="81" y="219"/>
                    <a:pt x="81" y="219"/>
                    <a:pt x="81" y="219"/>
                  </a:cubicBezTo>
                  <a:cubicBezTo>
                    <a:pt x="80" y="219"/>
                    <a:pt x="79" y="219"/>
                    <a:pt x="79" y="220"/>
                  </a:cubicBezTo>
                  <a:cubicBezTo>
                    <a:pt x="79" y="220"/>
                    <a:pt x="79" y="220"/>
                    <a:pt x="79" y="220"/>
                  </a:cubicBezTo>
                  <a:cubicBezTo>
                    <a:pt x="79" y="220"/>
                    <a:pt x="79" y="221"/>
                    <a:pt x="79" y="221"/>
                  </a:cubicBezTo>
                  <a:cubicBezTo>
                    <a:pt x="79" y="221"/>
                    <a:pt x="79" y="221"/>
                    <a:pt x="79" y="222"/>
                  </a:cubicBezTo>
                  <a:cubicBezTo>
                    <a:pt x="79" y="222"/>
                    <a:pt x="80" y="222"/>
                    <a:pt x="80" y="222"/>
                  </a:cubicBezTo>
                  <a:cubicBezTo>
                    <a:pt x="80" y="222"/>
                    <a:pt x="80" y="222"/>
                    <a:pt x="80" y="223"/>
                  </a:cubicBezTo>
                  <a:cubicBezTo>
                    <a:pt x="80" y="223"/>
                    <a:pt x="80" y="223"/>
                    <a:pt x="80" y="223"/>
                  </a:cubicBezTo>
                  <a:cubicBezTo>
                    <a:pt x="81" y="223"/>
                    <a:pt x="81" y="223"/>
                    <a:pt x="82" y="222"/>
                  </a:cubicBezTo>
                  <a:cubicBezTo>
                    <a:pt x="82" y="222"/>
                    <a:pt x="82" y="222"/>
                    <a:pt x="82" y="222"/>
                  </a:cubicBezTo>
                  <a:cubicBezTo>
                    <a:pt x="82" y="222"/>
                    <a:pt x="82" y="222"/>
                    <a:pt x="82" y="222"/>
                  </a:cubicBezTo>
                  <a:cubicBezTo>
                    <a:pt x="82" y="222"/>
                    <a:pt x="83" y="221"/>
                    <a:pt x="83" y="221"/>
                  </a:cubicBezTo>
                  <a:cubicBezTo>
                    <a:pt x="83" y="221"/>
                    <a:pt x="83" y="220"/>
                    <a:pt x="83" y="219"/>
                  </a:cubicBezTo>
                  <a:cubicBezTo>
                    <a:pt x="83" y="219"/>
                    <a:pt x="82" y="219"/>
                    <a:pt x="82" y="218"/>
                  </a:cubicBezTo>
                  <a:cubicBezTo>
                    <a:pt x="82" y="218"/>
                    <a:pt x="81" y="218"/>
                    <a:pt x="81" y="218"/>
                  </a:cubicBezTo>
                  <a:cubicBezTo>
                    <a:pt x="81" y="218"/>
                    <a:pt x="81" y="218"/>
                    <a:pt x="80" y="218"/>
                  </a:cubicBezTo>
                  <a:cubicBezTo>
                    <a:pt x="80" y="218"/>
                    <a:pt x="79" y="218"/>
                    <a:pt x="78" y="218"/>
                  </a:cubicBezTo>
                  <a:cubicBezTo>
                    <a:pt x="78" y="219"/>
                    <a:pt x="78" y="219"/>
                    <a:pt x="78" y="220"/>
                  </a:cubicBezTo>
                  <a:cubicBezTo>
                    <a:pt x="77" y="220"/>
                    <a:pt x="77" y="221"/>
                    <a:pt x="77" y="222"/>
                  </a:cubicBezTo>
                  <a:cubicBezTo>
                    <a:pt x="78" y="222"/>
                    <a:pt x="78" y="222"/>
                    <a:pt x="78" y="223"/>
                  </a:cubicBezTo>
                  <a:cubicBezTo>
                    <a:pt x="78" y="223"/>
                    <a:pt x="78" y="223"/>
                    <a:pt x="79" y="223"/>
                  </a:cubicBezTo>
                  <a:cubicBezTo>
                    <a:pt x="79" y="224"/>
                    <a:pt x="79" y="224"/>
                    <a:pt x="79" y="224"/>
                  </a:cubicBezTo>
                  <a:cubicBezTo>
                    <a:pt x="80" y="224"/>
                    <a:pt x="80" y="224"/>
                    <a:pt x="81" y="224"/>
                  </a:cubicBezTo>
                  <a:cubicBezTo>
                    <a:pt x="81" y="224"/>
                    <a:pt x="82" y="224"/>
                    <a:pt x="83" y="224"/>
                  </a:cubicBezTo>
                  <a:cubicBezTo>
                    <a:pt x="84" y="223"/>
                    <a:pt x="84" y="223"/>
                    <a:pt x="85" y="222"/>
                  </a:cubicBezTo>
                  <a:cubicBezTo>
                    <a:pt x="85" y="221"/>
                    <a:pt x="85" y="221"/>
                    <a:pt x="85" y="221"/>
                  </a:cubicBezTo>
                  <a:cubicBezTo>
                    <a:pt x="85" y="220"/>
                    <a:pt x="85" y="220"/>
                    <a:pt x="85" y="219"/>
                  </a:cubicBezTo>
                  <a:cubicBezTo>
                    <a:pt x="84" y="218"/>
                    <a:pt x="83" y="216"/>
                    <a:pt x="82" y="216"/>
                  </a:cubicBezTo>
                  <a:cubicBezTo>
                    <a:pt x="82" y="216"/>
                    <a:pt x="81" y="216"/>
                    <a:pt x="81" y="215"/>
                  </a:cubicBezTo>
                  <a:cubicBezTo>
                    <a:pt x="80" y="215"/>
                    <a:pt x="79" y="215"/>
                    <a:pt x="79" y="216"/>
                  </a:cubicBezTo>
                  <a:cubicBezTo>
                    <a:pt x="78" y="216"/>
                    <a:pt x="78" y="216"/>
                    <a:pt x="78" y="216"/>
                  </a:cubicBezTo>
                  <a:cubicBezTo>
                    <a:pt x="77" y="216"/>
                    <a:pt x="76" y="217"/>
                    <a:pt x="75" y="219"/>
                  </a:cubicBezTo>
                  <a:cubicBezTo>
                    <a:pt x="75" y="219"/>
                    <a:pt x="75" y="219"/>
                    <a:pt x="75" y="220"/>
                  </a:cubicBezTo>
                  <a:cubicBezTo>
                    <a:pt x="74" y="221"/>
                    <a:pt x="75" y="222"/>
                    <a:pt x="75" y="223"/>
                  </a:cubicBezTo>
                  <a:cubicBezTo>
                    <a:pt x="75" y="224"/>
                    <a:pt x="75" y="224"/>
                    <a:pt x="75" y="224"/>
                  </a:cubicBezTo>
                  <a:cubicBezTo>
                    <a:pt x="76" y="225"/>
                    <a:pt x="77" y="226"/>
                    <a:pt x="78" y="227"/>
                  </a:cubicBezTo>
                  <a:cubicBezTo>
                    <a:pt x="78" y="227"/>
                    <a:pt x="78" y="227"/>
                    <a:pt x="79" y="227"/>
                  </a:cubicBezTo>
                  <a:cubicBezTo>
                    <a:pt x="80" y="228"/>
                    <a:pt x="81" y="228"/>
                    <a:pt x="83" y="227"/>
                  </a:cubicBezTo>
                  <a:cubicBezTo>
                    <a:pt x="83" y="227"/>
                    <a:pt x="83" y="227"/>
                    <a:pt x="83" y="227"/>
                  </a:cubicBezTo>
                  <a:cubicBezTo>
                    <a:pt x="85" y="227"/>
                    <a:pt x="87" y="225"/>
                    <a:pt x="88" y="223"/>
                  </a:cubicBezTo>
                  <a:cubicBezTo>
                    <a:pt x="89" y="222"/>
                    <a:pt x="89" y="220"/>
                    <a:pt x="89" y="219"/>
                  </a:cubicBezTo>
                  <a:cubicBezTo>
                    <a:pt x="89" y="219"/>
                    <a:pt x="89" y="219"/>
                    <a:pt x="89" y="219"/>
                  </a:cubicBezTo>
                  <a:cubicBezTo>
                    <a:pt x="89" y="221"/>
                    <a:pt x="89" y="222"/>
                    <a:pt x="88" y="223"/>
                  </a:cubicBezTo>
                  <a:cubicBezTo>
                    <a:pt x="87" y="225"/>
                    <a:pt x="86" y="227"/>
                    <a:pt x="83" y="228"/>
                  </a:cubicBezTo>
                  <a:cubicBezTo>
                    <a:pt x="83" y="228"/>
                    <a:pt x="83" y="228"/>
                    <a:pt x="83" y="228"/>
                  </a:cubicBezTo>
                  <a:cubicBezTo>
                    <a:pt x="82" y="228"/>
                    <a:pt x="80" y="228"/>
                    <a:pt x="78" y="227"/>
                  </a:cubicBezTo>
                  <a:cubicBezTo>
                    <a:pt x="78" y="227"/>
                    <a:pt x="78" y="227"/>
                    <a:pt x="78" y="227"/>
                  </a:cubicBezTo>
                  <a:cubicBezTo>
                    <a:pt x="77" y="226"/>
                    <a:pt x="76" y="225"/>
                    <a:pt x="75" y="224"/>
                  </a:cubicBezTo>
                  <a:cubicBezTo>
                    <a:pt x="75" y="224"/>
                    <a:pt x="75" y="224"/>
                    <a:pt x="75" y="224"/>
                  </a:cubicBezTo>
                  <a:cubicBezTo>
                    <a:pt x="74" y="222"/>
                    <a:pt x="74" y="221"/>
                    <a:pt x="74" y="220"/>
                  </a:cubicBezTo>
                  <a:cubicBezTo>
                    <a:pt x="74" y="219"/>
                    <a:pt x="75" y="219"/>
                    <a:pt x="75" y="219"/>
                  </a:cubicBezTo>
                  <a:cubicBezTo>
                    <a:pt x="75" y="217"/>
                    <a:pt x="77" y="216"/>
                    <a:pt x="78" y="215"/>
                  </a:cubicBezTo>
                  <a:cubicBezTo>
                    <a:pt x="78" y="215"/>
                    <a:pt x="78" y="215"/>
                    <a:pt x="78" y="215"/>
                  </a:cubicBezTo>
                  <a:cubicBezTo>
                    <a:pt x="79" y="215"/>
                    <a:pt x="80" y="215"/>
                    <a:pt x="81" y="215"/>
                  </a:cubicBezTo>
                  <a:close/>
                  <a:moveTo>
                    <a:pt x="131" y="249"/>
                  </a:moveTo>
                  <a:cubicBezTo>
                    <a:pt x="131" y="249"/>
                    <a:pt x="130" y="249"/>
                    <a:pt x="130" y="249"/>
                  </a:cubicBezTo>
                  <a:cubicBezTo>
                    <a:pt x="130" y="249"/>
                    <a:pt x="130" y="249"/>
                    <a:pt x="130" y="249"/>
                  </a:cubicBezTo>
                  <a:cubicBezTo>
                    <a:pt x="130" y="249"/>
                    <a:pt x="131" y="249"/>
                    <a:pt x="131" y="249"/>
                  </a:cubicBezTo>
                  <a:close/>
                  <a:moveTo>
                    <a:pt x="128" y="249"/>
                  </a:moveTo>
                  <a:cubicBezTo>
                    <a:pt x="129" y="249"/>
                    <a:pt x="129" y="250"/>
                    <a:pt x="129" y="250"/>
                  </a:cubicBezTo>
                  <a:cubicBezTo>
                    <a:pt x="129" y="250"/>
                    <a:pt x="128" y="251"/>
                    <a:pt x="128" y="251"/>
                  </a:cubicBezTo>
                  <a:cubicBezTo>
                    <a:pt x="128" y="252"/>
                    <a:pt x="127" y="253"/>
                    <a:pt x="127" y="253"/>
                  </a:cubicBezTo>
                  <a:cubicBezTo>
                    <a:pt x="126" y="253"/>
                    <a:pt x="125" y="253"/>
                    <a:pt x="125" y="253"/>
                  </a:cubicBezTo>
                  <a:cubicBezTo>
                    <a:pt x="124" y="253"/>
                    <a:pt x="124" y="253"/>
                    <a:pt x="124" y="253"/>
                  </a:cubicBezTo>
                  <a:cubicBezTo>
                    <a:pt x="123" y="253"/>
                    <a:pt x="123" y="253"/>
                    <a:pt x="123" y="253"/>
                  </a:cubicBezTo>
                  <a:cubicBezTo>
                    <a:pt x="123" y="252"/>
                    <a:pt x="122" y="252"/>
                    <a:pt x="122" y="252"/>
                  </a:cubicBezTo>
                  <a:cubicBezTo>
                    <a:pt x="122" y="252"/>
                    <a:pt x="122" y="251"/>
                    <a:pt x="122" y="251"/>
                  </a:cubicBezTo>
                  <a:cubicBezTo>
                    <a:pt x="122" y="250"/>
                    <a:pt x="122" y="250"/>
                    <a:pt x="122" y="249"/>
                  </a:cubicBezTo>
                  <a:cubicBezTo>
                    <a:pt x="122" y="249"/>
                    <a:pt x="123" y="248"/>
                    <a:pt x="123" y="248"/>
                  </a:cubicBezTo>
                  <a:cubicBezTo>
                    <a:pt x="123" y="248"/>
                    <a:pt x="124" y="248"/>
                    <a:pt x="124" y="247"/>
                  </a:cubicBezTo>
                  <a:cubicBezTo>
                    <a:pt x="125" y="247"/>
                    <a:pt x="125" y="248"/>
                    <a:pt x="125" y="248"/>
                  </a:cubicBezTo>
                  <a:cubicBezTo>
                    <a:pt x="125" y="248"/>
                    <a:pt x="126" y="248"/>
                    <a:pt x="126" y="248"/>
                  </a:cubicBezTo>
                  <a:cubicBezTo>
                    <a:pt x="126" y="248"/>
                    <a:pt x="127" y="249"/>
                    <a:pt x="127" y="249"/>
                  </a:cubicBezTo>
                  <a:cubicBezTo>
                    <a:pt x="127" y="250"/>
                    <a:pt x="127" y="250"/>
                    <a:pt x="127" y="251"/>
                  </a:cubicBezTo>
                  <a:cubicBezTo>
                    <a:pt x="127" y="251"/>
                    <a:pt x="127" y="251"/>
                    <a:pt x="126" y="251"/>
                  </a:cubicBezTo>
                  <a:cubicBezTo>
                    <a:pt x="126" y="251"/>
                    <a:pt x="126" y="251"/>
                    <a:pt x="126" y="252"/>
                  </a:cubicBezTo>
                  <a:cubicBezTo>
                    <a:pt x="125" y="252"/>
                    <a:pt x="125" y="252"/>
                    <a:pt x="124" y="252"/>
                  </a:cubicBezTo>
                  <a:cubicBezTo>
                    <a:pt x="124" y="252"/>
                    <a:pt x="124" y="252"/>
                    <a:pt x="124" y="252"/>
                  </a:cubicBezTo>
                  <a:cubicBezTo>
                    <a:pt x="124" y="252"/>
                    <a:pt x="124" y="252"/>
                    <a:pt x="124" y="252"/>
                  </a:cubicBezTo>
                  <a:cubicBezTo>
                    <a:pt x="124" y="252"/>
                    <a:pt x="123" y="251"/>
                    <a:pt x="123" y="251"/>
                  </a:cubicBezTo>
                  <a:cubicBezTo>
                    <a:pt x="123" y="251"/>
                    <a:pt x="123" y="251"/>
                    <a:pt x="123" y="251"/>
                  </a:cubicBezTo>
                  <a:cubicBezTo>
                    <a:pt x="123" y="250"/>
                    <a:pt x="123" y="250"/>
                    <a:pt x="123" y="250"/>
                  </a:cubicBezTo>
                  <a:cubicBezTo>
                    <a:pt x="123" y="249"/>
                    <a:pt x="123" y="249"/>
                    <a:pt x="123" y="249"/>
                  </a:cubicBezTo>
                  <a:cubicBezTo>
                    <a:pt x="124" y="249"/>
                    <a:pt x="124" y="248"/>
                    <a:pt x="125" y="249"/>
                  </a:cubicBezTo>
                  <a:cubicBezTo>
                    <a:pt x="125" y="249"/>
                    <a:pt x="125" y="249"/>
                    <a:pt x="125" y="249"/>
                  </a:cubicBezTo>
                  <a:cubicBezTo>
                    <a:pt x="125" y="249"/>
                    <a:pt x="125" y="249"/>
                    <a:pt x="125" y="249"/>
                  </a:cubicBezTo>
                  <a:cubicBezTo>
                    <a:pt x="125" y="249"/>
                    <a:pt x="126" y="249"/>
                    <a:pt x="126" y="250"/>
                  </a:cubicBezTo>
                  <a:cubicBezTo>
                    <a:pt x="126" y="250"/>
                    <a:pt x="126" y="250"/>
                    <a:pt x="126" y="251"/>
                  </a:cubicBezTo>
                  <a:cubicBezTo>
                    <a:pt x="126" y="251"/>
                    <a:pt x="126" y="251"/>
                    <a:pt x="125" y="251"/>
                  </a:cubicBezTo>
                  <a:cubicBezTo>
                    <a:pt x="125" y="251"/>
                    <a:pt x="125" y="251"/>
                    <a:pt x="125" y="251"/>
                  </a:cubicBezTo>
                  <a:cubicBezTo>
                    <a:pt x="125" y="251"/>
                    <a:pt x="125" y="251"/>
                    <a:pt x="125" y="251"/>
                  </a:cubicBezTo>
                  <a:cubicBezTo>
                    <a:pt x="125" y="251"/>
                    <a:pt x="125" y="251"/>
                    <a:pt x="125" y="251"/>
                  </a:cubicBezTo>
                  <a:cubicBezTo>
                    <a:pt x="125" y="251"/>
                    <a:pt x="125" y="251"/>
                    <a:pt x="125" y="251"/>
                  </a:cubicBezTo>
                  <a:cubicBezTo>
                    <a:pt x="124" y="251"/>
                    <a:pt x="124" y="251"/>
                    <a:pt x="124" y="251"/>
                  </a:cubicBezTo>
                  <a:cubicBezTo>
                    <a:pt x="124" y="251"/>
                    <a:pt x="124" y="251"/>
                    <a:pt x="124" y="251"/>
                  </a:cubicBezTo>
                  <a:cubicBezTo>
                    <a:pt x="124" y="250"/>
                    <a:pt x="124" y="250"/>
                    <a:pt x="124" y="250"/>
                  </a:cubicBezTo>
                  <a:cubicBezTo>
                    <a:pt x="124" y="250"/>
                    <a:pt x="124" y="250"/>
                    <a:pt x="124" y="250"/>
                  </a:cubicBezTo>
                  <a:cubicBezTo>
                    <a:pt x="124" y="249"/>
                    <a:pt x="124" y="249"/>
                    <a:pt x="125" y="249"/>
                  </a:cubicBezTo>
                  <a:cubicBezTo>
                    <a:pt x="125" y="249"/>
                    <a:pt x="125" y="249"/>
                    <a:pt x="125" y="249"/>
                  </a:cubicBezTo>
                  <a:cubicBezTo>
                    <a:pt x="125" y="249"/>
                    <a:pt x="125" y="249"/>
                    <a:pt x="125" y="249"/>
                  </a:cubicBezTo>
                  <a:cubicBezTo>
                    <a:pt x="125" y="250"/>
                    <a:pt x="125" y="250"/>
                    <a:pt x="125" y="250"/>
                  </a:cubicBezTo>
                  <a:cubicBezTo>
                    <a:pt x="125" y="250"/>
                    <a:pt x="125" y="250"/>
                    <a:pt x="125" y="250"/>
                  </a:cubicBezTo>
                  <a:cubicBezTo>
                    <a:pt x="125" y="251"/>
                    <a:pt x="125" y="251"/>
                    <a:pt x="125" y="251"/>
                  </a:cubicBezTo>
                  <a:cubicBezTo>
                    <a:pt x="125" y="251"/>
                    <a:pt x="125" y="251"/>
                    <a:pt x="125" y="251"/>
                  </a:cubicBezTo>
                  <a:cubicBezTo>
                    <a:pt x="125" y="251"/>
                    <a:pt x="125" y="251"/>
                    <a:pt x="125" y="251"/>
                  </a:cubicBezTo>
                  <a:cubicBezTo>
                    <a:pt x="125" y="251"/>
                    <a:pt x="125" y="251"/>
                    <a:pt x="125" y="251"/>
                  </a:cubicBezTo>
                  <a:cubicBezTo>
                    <a:pt x="125" y="251"/>
                    <a:pt x="125" y="251"/>
                    <a:pt x="124" y="251"/>
                  </a:cubicBezTo>
                  <a:cubicBezTo>
                    <a:pt x="124" y="251"/>
                    <a:pt x="124" y="251"/>
                    <a:pt x="124" y="251"/>
                  </a:cubicBezTo>
                  <a:cubicBezTo>
                    <a:pt x="124" y="251"/>
                    <a:pt x="124" y="251"/>
                    <a:pt x="124" y="251"/>
                  </a:cubicBezTo>
                  <a:cubicBezTo>
                    <a:pt x="124" y="251"/>
                    <a:pt x="124" y="250"/>
                    <a:pt x="124" y="250"/>
                  </a:cubicBezTo>
                  <a:cubicBezTo>
                    <a:pt x="124" y="250"/>
                    <a:pt x="124" y="250"/>
                    <a:pt x="124" y="250"/>
                  </a:cubicBezTo>
                  <a:cubicBezTo>
                    <a:pt x="124" y="250"/>
                    <a:pt x="124" y="250"/>
                    <a:pt x="124" y="250"/>
                  </a:cubicBezTo>
                  <a:cubicBezTo>
                    <a:pt x="124" y="250"/>
                    <a:pt x="124" y="251"/>
                    <a:pt x="124" y="251"/>
                  </a:cubicBezTo>
                  <a:cubicBezTo>
                    <a:pt x="124" y="251"/>
                    <a:pt x="124" y="251"/>
                    <a:pt x="124" y="251"/>
                  </a:cubicBezTo>
                  <a:cubicBezTo>
                    <a:pt x="124" y="251"/>
                    <a:pt x="125" y="251"/>
                    <a:pt x="125" y="251"/>
                  </a:cubicBezTo>
                  <a:cubicBezTo>
                    <a:pt x="125" y="251"/>
                    <a:pt x="125" y="251"/>
                    <a:pt x="125" y="251"/>
                  </a:cubicBezTo>
                  <a:cubicBezTo>
                    <a:pt x="125" y="251"/>
                    <a:pt x="125" y="251"/>
                    <a:pt x="125" y="251"/>
                  </a:cubicBezTo>
                  <a:cubicBezTo>
                    <a:pt x="125" y="251"/>
                    <a:pt x="125" y="251"/>
                    <a:pt x="125" y="251"/>
                  </a:cubicBezTo>
                  <a:cubicBezTo>
                    <a:pt x="125" y="251"/>
                    <a:pt x="125" y="251"/>
                    <a:pt x="125" y="251"/>
                  </a:cubicBezTo>
                  <a:cubicBezTo>
                    <a:pt x="125" y="251"/>
                    <a:pt x="125" y="251"/>
                    <a:pt x="126" y="250"/>
                  </a:cubicBezTo>
                  <a:cubicBezTo>
                    <a:pt x="126" y="250"/>
                    <a:pt x="126" y="250"/>
                    <a:pt x="126" y="250"/>
                  </a:cubicBezTo>
                  <a:cubicBezTo>
                    <a:pt x="125" y="249"/>
                    <a:pt x="125" y="249"/>
                    <a:pt x="125" y="249"/>
                  </a:cubicBezTo>
                  <a:cubicBezTo>
                    <a:pt x="125" y="249"/>
                    <a:pt x="125" y="249"/>
                    <a:pt x="125" y="249"/>
                  </a:cubicBezTo>
                  <a:cubicBezTo>
                    <a:pt x="125" y="249"/>
                    <a:pt x="125" y="249"/>
                    <a:pt x="125" y="249"/>
                  </a:cubicBezTo>
                  <a:cubicBezTo>
                    <a:pt x="124" y="249"/>
                    <a:pt x="124" y="249"/>
                    <a:pt x="123" y="250"/>
                  </a:cubicBezTo>
                  <a:cubicBezTo>
                    <a:pt x="123" y="250"/>
                    <a:pt x="123" y="250"/>
                    <a:pt x="123" y="250"/>
                  </a:cubicBezTo>
                  <a:cubicBezTo>
                    <a:pt x="123" y="250"/>
                    <a:pt x="123" y="250"/>
                    <a:pt x="123" y="251"/>
                  </a:cubicBezTo>
                  <a:cubicBezTo>
                    <a:pt x="123" y="251"/>
                    <a:pt x="123" y="251"/>
                    <a:pt x="123" y="251"/>
                  </a:cubicBezTo>
                  <a:cubicBezTo>
                    <a:pt x="124" y="251"/>
                    <a:pt x="124" y="252"/>
                    <a:pt x="124" y="252"/>
                  </a:cubicBezTo>
                  <a:cubicBezTo>
                    <a:pt x="124" y="252"/>
                    <a:pt x="124" y="252"/>
                    <a:pt x="124" y="252"/>
                  </a:cubicBezTo>
                  <a:cubicBezTo>
                    <a:pt x="124" y="252"/>
                    <a:pt x="124" y="252"/>
                    <a:pt x="124" y="252"/>
                  </a:cubicBezTo>
                  <a:cubicBezTo>
                    <a:pt x="125" y="252"/>
                    <a:pt x="125" y="252"/>
                    <a:pt x="125" y="252"/>
                  </a:cubicBezTo>
                  <a:cubicBezTo>
                    <a:pt x="126" y="251"/>
                    <a:pt x="126" y="251"/>
                    <a:pt x="126" y="251"/>
                  </a:cubicBezTo>
                  <a:cubicBezTo>
                    <a:pt x="126" y="251"/>
                    <a:pt x="126" y="251"/>
                    <a:pt x="126" y="251"/>
                  </a:cubicBezTo>
                  <a:cubicBezTo>
                    <a:pt x="126" y="251"/>
                    <a:pt x="126" y="251"/>
                    <a:pt x="126" y="250"/>
                  </a:cubicBezTo>
                  <a:cubicBezTo>
                    <a:pt x="127" y="250"/>
                    <a:pt x="127" y="250"/>
                    <a:pt x="127" y="249"/>
                  </a:cubicBezTo>
                  <a:cubicBezTo>
                    <a:pt x="126" y="249"/>
                    <a:pt x="126" y="248"/>
                    <a:pt x="126" y="248"/>
                  </a:cubicBezTo>
                  <a:cubicBezTo>
                    <a:pt x="125" y="248"/>
                    <a:pt x="125" y="248"/>
                    <a:pt x="125" y="248"/>
                  </a:cubicBezTo>
                  <a:cubicBezTo>
                    <a:pt x="125" y="248"/>
                    <a:pt x="125" y="248"/>
                    <a:pt x="124" y="248"/>
                  </a:cubicBezTo>
                  <a:cubicBezTo>
                    <a:pt x="124" y="248"/>
                    <a:pt x="123" y="248"/>
                    <a:pt x="123" y="248"/>
                  </a:cubicBezTo>
                  <a:cubicBezTo>
                    <a:pt x="123" y="249"/>
                    <a:pt x="122" y="249"/>
                    <a:pt x="122" y="249"/>
                  </a:cubicBezTo>
                  <a:cubicBezTo>
                    <a:pt x="122" y="250"/>
                    <a:pt x="122" y="250"/>
                    <a:pt x="122" y="251"/>
                  </a:cubicBezTo>
                  <a:cubicBezTo>
                    <a:pt x="122" y="251"/>
                    <a:pt x="122" y="252"/>
                    <a:pt x="123" y="252"/>
                  </a:cubicBezTo>
                  <a:cubicBezTo>
                    <a:pt x="123" y="252"/>
                    <a:pt x="123" y="252"/>
                    <a:pt x="123" y="252"/>
                  </a:cubicBezTo>
                  <a:cubicBezTo>
                    <a:pt x="123" y="253"/>
                    <a:pt x="123" y="253"/>
                    <a:pt x="124" y="253"/>
                  </a:cubicBezTo>
                  <a:cubicBezTo>
                    <a:pt x="124" y="253"/>
                    <a:pt x="124" y="253"/>
                    <a:pt x="125" y="253"/>
                  </a:cubicBezTo>
                  <a:cubicBezTo>
                    <a:pt x="125" y="253"/>
                    <a:pt x="126" y="253"/>
                    <a:pt x="126" y="253"/>
                  </a:cubicBezTo>
                  <a:cubicBezTo>
                    <a:pt x="127" y="252"/>
                    <a:pt x="128" y="252"/>
                    <a:pt x="128" y="251"/>
                  </a:cubicBezTo>
                  <a:cubicBezTo>
                    <a:pt x="128" y="251"/>
                    <a:pt x="128" y="251"/>
                    <a:pt x="128" y="250"/>
                  </a:cubicBezTo>
                  <a:cubicBezTo>
                    <a:pt x="128" y="250"/>
                    <a:pt x="128" y="249"/>
                    <a:pt x="128" y="249"/>
                  </a:cubicBezTo>
                  <a:cubicBezTo>
                    <a:pt x="128" y="248"/>
                    <a:pt x="127" y="247"/>
                    <a:pt x="126" y="246"/>
                  </a:cubicBezTo>
                  <a:cubicBezTo>
                    <a:pt x="126" y="246"/>
                    <a:pt x="125" y="246"/>
                    <a:pt x="125" y="246"/>
                  </a:cubicBezTo>
                  <a:cubicBezTo>
                    <a:pt x="124" y="246"/>
                    <a:pt x="124" y="246"/>
                    <a:pt x="123" y="246"/>
                  </a:cubicBezTo>
                  <a:cubicBezTo>
                    <a:pt x="123" y="246"/>
                    <a:pt x="123" y="246"/>
                    <a:pt x="123" y="246"/>
                  </a:cubicBezTo>
                  <a:cubicBezTo>
                    <a:pt x="122" y="247"/>
                    <a:pt x="121" y="248"/>
                    <a:pt x="120" y="249"/>
                  </a:cubicBezTo>
                  <a:cubicBezTo>
                    <a:pt x="120" y="249"/>
                    <a:pt x="120" y="249"/>
                    <a:pt x="120" y="249"/>
                  </a:cubicBezTo>
                  <a:cubicBezTo>
                    <a:pt x="120" y="250"/>
                    <a:pt x="120" y="251"/>
                    <a:pt x="120" y="252"/>
                  </a:cubicBezTo>
                  <a:cubicBezTo>
                    <a:pt x="120" y="253"/>
                    <a:pt x="120" y="253"/>
                    <a:pt x="120" y="253"/>
                  </a:cubicBezTo>
                  <a:cubicBezTo>
                    <a:pt x="121" y="254"/>
                    <a:pt x="122" y="255"/>
                    <a:pt x="123" y="255"/>
                  </a:cubicBezTo>
                  <a:cubicBezTo>
                    <a:pt x="123" y="255"/>
                    <a:pt x="123" y="255"/>
                    <a:pt x="123" y="255"/>
                  </a:cubicBezTo>
                  <a:cubicBezTo>
                    <a:pt x="124" y="256"/>
                    <a:pt x="125" y="256"/>
                    <a:pt x="127" y="256"/>
                  </a:cubicBezTo>
                  <a:cubicBezTo>
                    <a:pt x="127" y="256"/>
                    <a:pt x="127" y="256"/>
                    <a:pt x="127" y="256"/>
                  </a:cubicBezTo>
                  <a:cubicBezTo>
                    <a:pt x="129" y="255"/>
                    <a:pt x="130" y="254"/>
                    <a:pt x="131" y="252"/>
                  </a:cubicBezTo>
                  <a:cubicBezTo>
                    <a:pt x="131" y="251"/>
                    <a:pt x="131" y="250"/>
                    <a:pt x="131" y="249"/>
                  </a:cubicBezTo>
                  <a:cubicBezTo>
                    <a:pt x="131" y="249"/>
                    <a:pt x="132" y="249"/>
                    <a:pt x="132" y="249"/>
                  </a:cubicBezTo>
                  <a:cubicBezTo>
                    <a:pt x="132" y="250"/>
                    <a:pt x="131" y="251"/>
                    <a:pt x="131" y="252"/>
                  </a:cubicBezTo>
                  <a:cubicBezTo>
                    <a:pt x="130" y="254"/>
                    <a:pt x="129" y="255"/>
                    <a:pt x="127" y="256"/>
                  </a:cubicBezTo>
                  <a:cubicBezTo>
                    <a:pt x="127" y="256"/>
                    <a:pt x="127" y="256"/>
                    <a:pt x="127" y="256"/>
                  </a:cubicBezTo>
                  <a:cubicBezTo>
                    <a:pt x="126" y="256"/>
                    <a:pt x="124" y="256"/>
                    <a:pt x="123" y="256"/>
                  </a:cubicBezTo>
                  <a:cubicBezTo>
                    <a:pt x="123" y="256"/>
                    <a:pt x="123" y="256"/>
                    <a:pt x="123" y="255"/>
                  </a:cubicBezTo>
                  <a:cubicBezTo>
                    <a:pt x="121" y="255"/>
                    <a:pt x="121" y="254"/>
                    <a:pt x="120" y="253"/>
                  </a:cubicBezTo>
                  <a:cubicBezTo>
                    <a:pt x="120" y="253"/>
                    <a:pt x="120" y="253"/>
                    <a:pt x="120" y="253"/>
                  </a:cubicBezTo>
                  <a:cubicBezTo>
                    <a:pt x="119" y="252"/>
                    <a:pt x="119" y="250"/>
                    <a:pt x="120" y="249"/>
                  </a:cubicBezTo>
                  <a:cubicBezTo>
                    <a:pt x="120" y="249"/>
                    <a:pt x="120" y="249"/>
                    <a:pt x="120" y="249"/>
                  </a:cubicBezTo>
                  <a:cubicBezTo>
                    <a:pt x="120" y="247"/>
                    <a:pt x="121" y="246"/>
                    <a:pt x="123" y="246"/>
                  </a:cubicBezTo>
                  <a:cubicBezTo>
                    <a:pt x="123" y="246"/>
                    <a:pt x="123" y="246"/>
                    <a:pt x="123" y="246"/>
                  </a:cubicBezTo>
                  <a:cubicBezTo>
                    <a:pt x="124" y="246"/>
                    <a:pt x="124" y="245"/>
                    <a:pt x="125" y="246"/>
                  </a:cubicBezTo>
                  <a:cubicBezTo>
                    <a:pt x="125" y="246"/>
                    <a:pt x="126" y="246"/>
                    <a:pt x="126" y="246"/>
                  </a:cubicBezTo>
                  <a:cubicBezTo>
                    <a:pt x="127" y="246"/>
                    <a:pt x="128" y="248"/>
                    <a:pt x="128" y="249"/>
                  </a:cubicBezTo>
                  <a:close/>
                  <a:moveTo>
                    <a:pt x="176" y="338"/>
                  </a:moveTo>
                  <a:cubicBezTo>
                    <a:pt x="176" y="338"/>
                    <a:pt x="175" y="338"/>
                    <a:pt x="175" y="338"/>
                  </a:cubicBezTo>
                  <a:cubicBezTo>
                    <a:pt x="175" y="338"/>
                    <a:pt x="175" y="338"/>
                    <a:pt x="175" y="338"/>
                  </a:cubicBezTo>
                  <a:cubicBezTo>
                    <a:pt x="175" y="338"/>
                    <a:pt x="176" y="338"/>
                    <a:pt x="176" y="338"/>
                  </a:cubicBezTo>
                  <a:close/>
                  <a:moveTo>
                    <a:pt x="170" y="335"/>
                  </a:moveTo>
                  <a:cubicBezTo>
                    <a:pt x="170" y="335"/>
                    <a:pt x="171" y="335"/>
                    <a:pt x="171" y="335"/>
                  </a:cubicBezTo>
                  <a:cubicBezTo>
                    <a:pt x="172" y="336"/>
                    <a:pt x="173" y="337"/>
                    <a:pt x="173" y="338"/>
                  </a:cubicBezTo>
                  <a:cubicBezTo>
                    <a:pt x="174" y="338"/>
                    <a:pt x="174" y="339"/>
                    <a:pt x="174" y="339"/>
                  </a:cubicBezTo>
                  <a:cubicBezTo>
                    <a:pt x="174" y="340"/>
                    <a:pt x="173" y="340"/>
                    <a:pt x="173" y="341"/>
                  </a:cubicBezTo>
                  <a:cubicBezTo>
                    <a:pt x="173" y="341"/>
                    <a:pt x="172" y="342"/>
                    <a:pt x="172" y="342"/>
                  </a:cubicBezTo>
                  <a:cubicBezTo>
                    <a:pt x="171" y="343"/>
                    <a:pt x="170" y="343"/>
                    <a:pt x="170" y="343"/>
                  </a:cubicBezTo>
                  <a:cubicBezTo>
                    <a:pt x="169" y="343"/>
                    <a:pt x="169" y="343"/>
                    <a:pt x="169" y="342"/>
                  </a:cubicBezTo>
                  <a:cubicBezTo>
                    <a:pt x="168" y="342"/>
                    <a:pt x="168" y="342"/>
                    <a:pt x="168" y="342"/>
                  </a:cubicBezTo>
                  <a:cubicBezTo>
                    <a:pt x="168" y="342"/>
                    <a:pt x="167" y="342"/>
                    <a:pt x="167" y="341"/>
                  </a:cubicBezTo>
                  <a:cubicBezTo>
                    <a:pt x="167" y="341"/>
                    <a:pt x="167" y="341"/>
                    <a:pt x="167" y="340"/>
                  </a:cubicBezTo>
                  <a:cubicBezTo>
                    <a:pt x="167" y="340"/>
                    <a:pt x="167" y="339"/>
                    <a:pt x="167" y="338"/>
                  </a:cubicBezTo>
                  <a:cubicBezTo>
                    <a:pt x="167" y="338"/>
                    <a:pt x="168" y="338"/>
                    <a:pt x="168" y="337"/>
                  </a:cubicBezTo>
                  <a:cubicBezTo>
                    <a:pt x="168" y="337"/>
                    <a:pt x="169" y="337"/>
                    <a:pt x="169" y="337"/>
                  </a:cubicBezTo>
                  <a:cubicBezTo>
                    <a:pt x="170" y="337"/>
                    <a:pt x="170" y="337"/>
                    <a:pt x="170" y="337"/>
                  </a:cubicBezTo>
                  <a:cubicBezTo>
                    <a:pt x="170" y="337"/>
                    <a:pt x="171" y="337"/>
                    <a:pt x="171" y="337"/>
                  </a:cubicBezTo>
                  <a:cubicBezTo>
                    <a:pt x="171" y="338"/>
                    <a:pt x="172" y="338"/>
                    <a:pt x="172" y="338"/>
                  </a:cubicBezTo>
                  <a:cubicBezTo>
                    <a:pt x="172" y="339"/>
                    <a:pt x="172" y="339"/>
                    <a:pt x="172" y="340"/>
                  </a:cubicBezTo>
                  <a:cubicBezTo>
                    <a:pt x="172" y="340"/>
                    <a:pt x="171" y="340"/>
                    <a:pt x="171" y="340"/>
                  </a:cubicBezTo>
                  <a:cubicBezTo>
                    <a:pt x="171" y="341"/>
                    <a:pt x="171" y="341"/>
                    <a:pt x="171" y="341"/>
                  </a:cubicBezTo>
                  <a:cubicBezTo>
                    <a:pt x="170" y="341"/>
                    <a:pt x="170" y="341"/>
                    <a:pt x="169" y="341"/>
                  </a:cubicBezTo>
                  <a:cubicBezTo>
                    <a:pt x="169" y="341"/>
                    <a:pt x="169" y="341"/>
                    <a:pt x="169" y="341"/>
                  </a:cubicBezTo>
                  <a:cubicBezTo>
                    <a:pt x="169" y="341"/>
                    <a:pt x="169" y="341"/>
                    <a:pt x="169" y="341"/>
                  </a:cubicBezTo>
                  <a:cubicBezTo>
                    <a:pt x="169" y="341"/>
                    <a:pt x="168" y="341"/>
                    <a:pt x="168" y="340"/>
                  </a:cubicBezTo>
                  <a:cubicBezTo>
                    <a:pt x="168" y="340"/>
                    <a:pt x="168" y="340"/>
                    <a:pt x="168" y="340"/>
                  </a:cubicBezTo>
                  <a:cubicBezTo>
                    <a:pt x="168" y="340"/>
                    <a:pt x="168" y="339"/>
                    <a:pt x="168" y="339"/>
                  </a:cubicBezTo>
                  <a:cubicBezTo>
                    <a:pt x="168" y="339"/>
                    <a:pt x="168" y="339"/>
                    <a:pt x="168" y="339"/>
                  </a:cubicBezTo>
                  <a:cubicBezTo>
                    <a:pt x="169" y="338"/>
                    <a:pt x="169" y="338"/>
                    <a:pt x="170" y="338"/>
                  </a:cubicBezTo>
                  <a:cubicBezTo>
                    <a:pt x="170" y="338"/>
                    <a:pt x="170" y="338"/>
                    <a:pt x="170" y="338"/>
                  </a:cubicBezTo>
                  <a:cubicBezTo>
                    <a:pt x="170" y="338"/>
                    <a:pt x="170" y="338"/>
                    <a:pt x="170" y="338"/>
                  </a:cubicBezTo>
                  <a:cubicBezTo>
                    <a:pt x="170" y="338"/>
                    <a:pt x="171" y="338"/>
                    <a:pt x="171" y="339"/>
                  </a:cubicBezTo>
                  <a:cubicBezTo>
                    <a:pt x="171" y="339"/>
                    <a:pt x="171" y="340"/>
                    <a:pt x="171" y="340"/>
                  </a:cubicBezTo>
                  <a:cubicBezTo>
                    <a:pt x="171" y="340"/>
                    <a:pt x="171" y="340"/>
                    <a:pt x="170" y="340"/>
                  </a:cubicBezTo>
                  <a:cubicBezTo>
                    <a:pt x="170" y="340"/>
                    <a:pt x="170" y="340"/>
                    <a:pt x="170" y="340"/>
                  </a:cubicBezTo>
                  <a:cubicBezTo>
                    <a:pt x="170" y="340"/>
                    <a:pt x="170" y="340"/>
                    <a:pt x="170" y="341"/>
                  </a:cubicBezTo>
                  <a:cubicBezTo>
                    <a:pt x="170" y="341"/>
                    <a:pt x="170" y="341"/>
                    <a:pt x="170" y="341"/>
                  </a:cubicBezTo>
                  <a:cubicBezTo>
                    <a:pt x="170" y="341"/>
                    <a:pt x="170" y="341"/>
                    <a:pt x="170" y="341"/>
                  </a:cubicBezTo>
                  <a:cubicBezTo>
                    <a:pt x="169" y="340"/>
                    <a:pt x="169" y="340"/>
                    <a:pt x="169" y="340"/>
                  </a:cubicBezTo>
                  <a:cubicBezTo>
                    <a:pt x="169" y="340"/>
                    <a:pt x="169" y="340"/>
                    <a:pt x="169" y="340"/>
                  </a:cubicBezTo>
                  <a:cubicBezTo>
                    <a:pt x="169" y="340"/>
                    <a:pt x="169" y="340"/>
                    <a:pt x="169" y="339"/>
                  </a:cubicBezTo>
                  <a:cubicBezTo>
                    <a:pt x="169" y="339"/>
                    <a:pt x="169" y="339"/>
                    <a:pt x="169" y="339"/>
                  </a:cubicBezTo>
                  <a:cubicBezTo>
                    <a:pt x="169" y="339"/>
                    <a:pt x="169" y="338"/>
                    <a:pt x="170" y="339"/>
                  </a:cubicBezTo>
                  <a:cubicBezTo>
                    <a:pt x="170" y="339"/>
                    <a:pt x="170" y="339"/>
                    <a:pt x="170" y="339"/>
                  </a:cubicBezTo>
                  <a:cubicBezTo>
                    <a:pt x="170" y="339"/>
                    <a:pt x="170" y="339"/>
                    <a:pt x="170" y="339"/>
                  </a:cubicBezTo>
                  <a:cubicBezTo>
                    <a:pt x="170" y="339"/>
                    <a:pt x="170" y="339"/>
                    <a:pt x="170" y="339"/>
                  </a:cubicBezTo>
                  <a:cubicBezTo>
                    <a:pt x="170" y="339"/>
                    <a:pt x="170" y="339"/>
                    <a:pt x="170" y="340"/>
                  </a:cubicBezTo>
                  <a:cubicBezTo>
                    <a:pt x="170" y="340"/>
                    <a:pt x="170" y="340"/>
                    <a:pt x="170" y="340"/>
                  </a:cubicBezTo>
                  <a:cubicBezTo>
                    <a:pt x="170" y="340"/>
                    <a:pt x="170" y="340"/>
                    <a:pt x="170" y="340"/>
                  </a:cubicBezTo>
                  <a:cubicBezTo>
                    <a:pt x="170" y="340"/>
                    <a:pt x="170" y="340"/>
                    <a:pt x="170" y="340"/>
                  </a:cubicBezTo>
                  <a:cubicBezTo>
                    <a:pt x="170" y="340"/>
                    <a:pt x="170" y="340"/>
                    <a:pt x="170" y="340"/>
                  </a:cubicBezTo>
                  <a:cubicBezTo>
                    <a:pt x="170" y="340"/>
                    <a:pt x="170" y="340"/>
                    <a:pt x="169" y="340"/>
                  </a:cubicBezTo>
                  <a:cubicBezTo>
                    <a:pt x="169" y="340"/>
                    <a:pt x="169" y="340"/>
                    <a:pt x="169" y="340"/>
                  </a:cubicBezTo>
                  <a:cubicBezTo>
                    <a:pt x="169" y="340"/>
                    <a:pt x="169" y="340"/>
                    <a:pt x="169" y="340"/>
                  </a:cubicBezTo>
                  <a:cubicBezTo>
                    <a:pt x="169" y="340"/>
                    <a:pt x="169" y="340"/>
                    <a:pt x="169" y="340"/>
                  </a:cubicBezTo>
                  <a:cubicBezTo>
                    <a:pt x="169" y="340"/>
                    <a:pt x="169" y="340"/>
                    <a:pt x="169" y="339"/>
                  </a:cubicBezTo>
                  <a:cubicBezTo>
                    <a:pt x="169" y="340"/>
                    <a:pt x="169" y="340"/>
                    <a:pt x="169" y="340"/>
                  </a:cubicBezTo>
                  <a:cubicBezTo>
                    <a:pt x="169" y="340"/>
                    <a:pt x="169" y="340"/>
                    <a:pt x="169" y="340"/>
                  </a:cubicBezTo>
                  <a:cubicBezTo>
                    <a:pt x="169" y="340"/>
                    <a:pt x="169" y="340"/>
                    <a:pt x="169" y="340"/>
                  </a:cubicBezTo>
                  <a:cubicBezTo>
                    <a:pt x="169" y="340"/>
                    <a:pt x="170" y="340"/>
                    <a:pt x="170" y="340"/>
                  </a:cubicBezTo>
                  <a:cubicBezTo>
                    <a:pt x="170" y="340"/>
                    <a:pt x="170" y="340"/>
                    <a:pt x="170" y="340"/>
                  </a:cubicBezTo>
                  <a:cubicBezTo>
                    <a:pt x="170" y="340"/>
                    <a:pt x="170" y="340"/>
                    <a:pt x="170" y="340"/>
                  </a:cubicBezTo>
                  <a:cubicBezTo>
                    <a:pt x="170" y="340"/>
                    <a:pt x="170" y="340"/>
                    <a:pt x="170" y="340"/>
                  </a:cubicBezTo>
                  <a:cubicBezTo>
                    <a:pt x="170" y="340"/>
                    <a:pt x="170" y="340"/>
                    <a:pt x="170" y="340"/>
                  </a:cubicBezTo>
                  <a:cubicBezTo>
                    <a:pt x="170" y="340"/>
                    <a:pt x="170" y="340"/>
                    <a:pt x="171" y="340"/>
                  </a:cubicBezTo>
                  <a:cubicBezTo>
                    <a:pt x="171" y="340"/>
                    <a:pt x="171" y="339"/>
                    <a:pt x="171" y="339"/>
                  </a:cubicBezTo>
                  <a:cubicBezTo>
                    <a:pt x="170" y="339"/>
                    <a:pt x="170" y="338"/>
                    <a:pt x="170" y="338"/>
                  </a:cubicBezTo>
                  <a:cubicBezTo>
                    <a:pt x="170" y="338"/>
                    <a:pt x="170" y="338"/>
                    <a:pt x="170" y="338"/>
                  </a:cubicBezTo>
                  <a:cubicBezTo>
                    <a:pt x="170" y="338"/>
                    <a:pt x="170" y="338"/>
                    <a:pt x="170" y="338"/>
                  </a:cubicBezTo>
                  <a:cubicBezTo>
                    <a:pt x="169" y="338"/>
                    <a:pt x="169" y="338"/>
                    <a:pt x="168" y="339"/>
                  </a:cubicBezTo>
                  <a:cubicBezTo>
                    <a:pt x="168" y="339"/>
                    <a:pt x="168" y="339"/>
                    <a:pt x="168" y="339"/>
                  </a:cubicBezTo>
                  <a:cubicBezTo>
                    <a:pt x="168" y="339"/>
                    <a:pt x="168" y="340"/>
                    <a:pt x="168" y="340"/>
                  </a:cubicBezTo>
                  <a:cubicBezTo>
                    <a:pt x="168" y="340"/>
                    <a:pt x="168" y="340"/>
                    <a:pt x="168" y="340"/>
                  </a:cubicBezTo>
                  <a:cubicBezTo>
                    <a:pt x="169" y="341"/>
                    <a:pt x="169" y="341"/>
                    <a:pt x="169" y="341"/>
                  </a:cubicBezTo>
                  <a:cubicBezTo>
                    <a:pt x="169" y="341"/>
                    <a:pt x="169" y="341"/>
                    <a:pt x="169" y="341"/>
                  </a:cubicBezTo>
                  <a:cubicBezTo>
                    <a:pt x="169" y="341"/>
                    <a:pt x="169" y="341"/>
                    <a:pt x="169" y="341"/>
                  </a:cubicBezTo>
                  <a:cubicBezTo>
                    <a:pt x="170" y="341"/>
                    <a:pt x="170" y="341"/>
                    <a:pt x="170" y="341"/>
                  </a:cubicBezTo>
                  <a:cubicBezTo>
                    <a:pt x="171" y="341"/>
                    <a:pt x="171" y="341"/>
                    <a:pt x="171" y="341"/>
                  </a:cubicBezTo>
                  <a:cubicBezTo>
                    <a:pt x="171" y="341"/>
                    <a:pt x="171" y="340"/>
                    <a:pt x="171" y="340"/>
                  </a:cubicBezTo>
                  <a:cubicBezTo>
                    <a:pt x="171" y="340"/>
                    <a:pt x="171" y="340"/>
                    <a:pt x="171" y="340"/>
                  </a:cubicBezTo>
                  <a:cubicBezTo>
                    <a:pt x="172" y="339"/>
                    <a:pt x="172" y="339"/>
                    <a:pt x="171" y="339"/>
                  </a:cubicBezTo>
                  <a:cubicBezTo>
                    <a:pt x="171" y="338"/>
                    <a:pt x="171" y="338"/>
                    <a:pt x="171" y="337"/>
                  </a:cubicBezTo>
                  <a:cubicBezTo>
                    <a:pt x="170" y="337"/>
                    <a:pt x="170" y="337"/>
                    <a:pt x="170" y="337"/>
                  </a:cubicBezTo>
                  <a:cubicBezTo>
                    <a:pt x="170" y="337"/>
                    <a:pt x="170" y="337"/>
                    <a:pt x="169" y="337"/>
                  </a:cubicBezTo>
                  <a:cubicBezTo>
                    <a:pt x="169" y="337"/>
                    <a:pt x="168" y="337"/>
                    <a:pt x="168" y="338"/>
                  </a:cubicBezTo>
                  <a:cubicBezTo>
                    <a:pt x="168" y="338"/>
                    <a:pt x="167" y="338"/>
                    <a:pt x="167" y="339"/>
                  </a:cubicBezTo>
                  <a:cubicBezTo>
                    <a:pt x="167" y="339"/>
                    <a:pt x="167" y="340"/>
                    <a:pt x="167" y="340"/>
                  </a:cubicBezTo>
                  <a:cubicBezTo>
                    <a:pt x="167" y="341"/>
                    <a:pt x="167" y="341"/>
                    <a:pt x="167" y="341"/>
                  </a:cubicBezTo>
                  <a:cubicBezTo>
                    <a:pt x="168" y="341"/>
                    <a:pt x="168" y="342"/>
                    <a:pt x="168" y="342"/>
                  </a:cubicBezTo>
                  <a:cubicBezTo>
                    <a:pt x="168" y="342"/>
                    <a:pt x="168" y="342"/>
                    <a:pt x="169" y="342"/>
                  </a:cubicBezTo>
                  <a:cubicBezTo>
                    <a:pt x="169" y="342"/>
                    <a:pt x="169" y="342"/>
                    <a:pt x="170" y="342"/>
                  </a:cubicBezTo>
                  <a:cubicBezTo>
                    <a:pt x="170" y="342"/>
                    <a:pt x="171" y="342"/>
                    <a:pt x="171" y="342"/>
                  </a:cubicBezTo>
                  <a:cubicBezTo>
                    <a:pt x="172" y="342"/>
                    <a:pt x="173" y="341"/>
                    <a:pt x="173" y="340"/>
                  </a:cubicBezTo>
                  <a:cubicBezTo>
                    <a:pt x="173" y="340"/>
                    <a:pt x="173" y="340"/>
                    <a:pt x="173" y="340"/>
                  </a:cubicBezTo>
                  <a:cubicBezTo>
                    <a:pt x="173" y="339"/>
                    <a:pt x="173" y="339"/>
                    <a:pt x="173" y="338"/>
                  </a:cubicBezTo>
                  <a:cubicBezTo>
                    <a:pt x="173" y="337"/>
                    <a:pt x="172" y="336"/>
                    <a:pt x="171" y="335"/>
                  </a:cubicBezTo>
                  <a:cubicBezTo>
                    <a:pt x="171" y="335"/>
                    <a:pt x="170" y="335"/>
                    <a:pt x="170" y="335"/>
                  </a:cubicBezTo>
                  <a:cubicBezTo>
                    <a:pt x="169" y="335"/>
                    <a:pt x="169" y="335"/>
                    <a:pt x="168" y="335"/>
                  </a:cubicBezTo>
                  <a:cubicBezTo>
                    <a:pt x="168" y="335"/>
                    <a:pt x="168" y="335"/>
                    <a:pt x="168" y="335"/>
                  </a:cubicBezTo>
                  <a:cubicBezTo>
                    <a:pt x="167" y="336"/>
                    <a:pt x="166" y="337"/>
                    <a:pt x="165" y="338"/>
                  </a:cubicBezTo>
                  <a:cubicBezTo>
                    <a:pt x="165" y="338"/>
                    <a:pt x="165" y="338"/>
                    <a:pt x="165" y="339"/>
                  </a:cubicBezTo>
                  <a:cubicBezTo>
                    <a:pt x="165" y="340"/>
                    <a:pt x="165" y="341"/>
                    <a:pt x="165" y="342"/>
                  </a:cubicBezTo>
                  <a:cubicBezTo>
                    <a:pt x="165" y="342"/>
                    <a:pt x="165" y="342"/>
                    <a:pt x="165" y="342"/>
                  </a:cubicBezTo>
                  <a:cubicBezTo>
                    <a:pt x="166" y="343"/>
                    <a:pt x="167" y="344"/>
                    <a:pt x="168" y="345"/>
                  </a:cubicBezTo>
                  <a:cubicBezTo>
                    <a:pt x="168" y="345"/>
                    <a:pt x="168" y="345"/>
                    <a:pt x="168" y="345"/>
                  </a:cubicBezTo>
                  <a:cubicBezTo>
                    <a:pt x="169" y="345"/>
                    <a:pt x="170" y="345"/>
                    <a:pt x="171" y="345"/>
                  </a:cubicBezTo>
                  <a:cubicBezTo>
                    <a:pt x="172" y="345"/>
                    <a:pt x="172" y="345"/>
                    <a:pt x="172" y="345"/>
                  </a:cubicBezTo>
                  <a:cubicBezTo>
                    <a:pt x="174" y="344"/>
                    <a:pt x="175" y="343"/>
                    <a:pt x="176" y="341"/>
                  </a:cubicBezTo>
                  <a:cubicBezTo>
                    <a:pt x="176" y="340"/>
                    <a:pt x="176" y="339"/>
                    <a:pt x="176" y="338"/>
                  </a:cubicBezTo>
                  <a:cubicBezTo>
                    <a:pt x="176" y="338"/>
                    <a:pt x="177" y="338"/>
                    <a:pt x="177" y="338"/>
                  </a:cubicBezTo>
                  <a:cubicBezTo>
                    <a:pt x="177" y="339"/>
                    <a:pt x="176" y="340"/>
                    <a:pt x="176" y="341"/>
                  </a:cubicBezTo>
                  <a:cubicBezTo>
                    <a:pt x="175" y="343"/>
                    <a:pt x="174" y="345"/>
                    <a:pt x="172" y="345"/>
                  </a:cubicBezTo>
                  <a:cubicBezTo>
                    <a:pt x="172" y="345"/>
                    <a:pt x="172" y="345"/>
                    <a:pt x="172" y="345"/>
                  </a:cubicBezTo>
                  <a:cubicBezTo>
                    <a:pt x="171" y="346"/>
                    <a:pt x="169" y="346"/>
                    <a:pt x="168" y="345"/>
                  </a:cubicBezTo>
                  <a:cubicBezTo>
                    <a:pt x="168" y="345"/>
                    <a:pt x="168" y="345"/>
                    <a:pt x="168" y="345"/>
                  </a:cubicBezTo>
                  <a:cubicBezTo>
                    <a:pt x="166" y="344"/>
                    <a:pt x="166" y="343"/>
                    <a:pt x="165" y="342"/>
                  </a:cubicBezTo>
                  <a:cubicBezTo>
                    <a:pt x="165" y="342"/>
                    <a:pt x="165" y="342"/>
                    <a:pt x="165" y="342"/>
                  </a:cubicBezTo>
                  <a:cubicBezTo>
                    <a:pt x="164" y="341"/>
                    <a:pt x="164" y="340"/>
                    <a:pt x="165" y="339"/>
                  </a:cubicBezTo>
                  <a:cubicBezTo>
                    <a:pt x="165" y="338"/>
                    <a:pt x="165" y="338"/>
                    <a:pt x="165" y="338"/>
                  </a:cubicBezTo>
                  <a:cubicBezTo>
                    <a:pt x="165" y="337"/>
                    <a:pt x="166" y="336"/>
                    <a:pt x="168" y="335"/>
                  </a:cubicBezTo>
                  <a:cubicBezTo>
                    <a:pt x="168" y="335"/>
                    <a:pt x="168" y="335"/>
                    <a:pt x="168" y="335"/>
                  </a:cubicBezTo>
                  <a:cubicBezTo>
                    <a:pt x="169" y="335"/>
                    <a:pt x="169" y="335"/>
                    <a:pt x="170" y="335"/>
                  </a:cubicBezTo>
                  <a:close/>
                  <a:moveTo>
                    <a:pt x="180" y="326"/>
                  </a:moveTo>
                  <a:cubicBezTo>
                    <a:pt x="179" y="325"/>
                    <a:pt x="179" y="325"/>
                    <a:pt x="179" y="325"/>
                  </a:cubicBezTo>
                  <a:cubicBezTo>
                    <a:pt x="179" y="325"/>
                    <a:pt x="179" y="325"/>
                    <a:pt x="179" y="325"/>
                  </a:cubicBezTo>
                  <a:cubicBezTo>
                    <a:pt x="178" y="325"/>
                    <a:pt x="176" y="327"/>
                    <a:pt x="175" y="326"/>
                  </a:cubicBezTo>
                  <a:cubicBezTo>
                    <a:pt x="174" y="326"/>
                    <a:pt x="175" y="324"/>
                    <a:pt x="175" y="324"/>
                  </a:cubicBezTo>
                  <a:cubicBezTo>
                    <a:pt x="175" y="323"/>
                    <a:pt x="174" y="323"/>
                    <a:pt x="174" y="323"/>
                  </a:cubicBezTo>
                  <a:cubicBezTo>
                    <a:pt x="175" y="324"/>
                    <a:pt x="176" y="324"/>
                    <a:pt x="177" y="324"/>
                  </a:cubicBezTo>
                  <a:cubicBezTo>
                    <a:pt x="178" y="324"/>
                    <a:pt x="179" y="324"/>
                    <a:pt x="180" y="323"/>
                  </a:cubicBezTo>
                  <a:cubicBezTo>
                    <a:pt x="180" y="324"/>
                    <a:pt x="180" y="325"/>
                    <a:pt x="180" y="326"/>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2"/>
            <p:cNvSpPr>
              <a:spLocks/>
            </p:cNvSpPr>
            <p:nvPr/>
          </p:nvSpPr>
          <p:spPr bwMode="auto">
            <a:xfrm>
              <a:off x="334963" y="-79149"/>
              <a:ext cx="188913" cy="179388"/>
            </a:xfrm>
            <a:custGeom>
              <a:avLst/>
              <a:gdLst>
                <a:gd name="T0" fmla="*/ 41 w 44"/>
                <a:gd name="T1" fmla="*/ 34 h 42"/>
                <a:gd name="T2" fmla="*/ 39 w 44"/>
                <a:gd name="T3" fmla="*/ 20 h 42"/>
                <a:gd name="T4" fmla="*/ 41 w 44"/>
                <a:gd name="T5" fmla="*/ 23 h 42"/>
                <a:gd name="T6" fmla="*/ 43 w 44"/>
                <a:gd name="T7" fmla="*/ 23 h 42"/>
                <a:gd name="T8" fmla="*/ 25 w 44"/>
                <a:gd name="T9" fmla="*/ 6 h 42"/>
                <a:gd name="T10" fmla="*/ 22 w 44"/>
                <a:gd name="T11" fmla="*/ 2 h 42"/>
                <a:gd name="T12" fmla="*/ 21 w 44"/>
                <a:gd name="T13" fmla="*/ 3 h 42"/>
                <a:gd name="T14" fmla="*/ 13 w 44"/>
                <a:gd name="T15" fmla="*/ 3 h 42"/>
                <a:gd name="T16" fmla="*/ 21 w 44"/>
                <a:gd name="T17" fmla="*/ 3 h 42"/>
                <a:gd name="T18" fmla="*/ 21 w 44"/>
                <a:gd name="T19" fmla="*/ 4 h 42"/>
                <a:gd name="T20" fmla="*/ 15 w 44"/>
                <a:gd name="T21" fmla="*/ 4 h 42"/>
                <a:gd name="T22" fmla="*/ 21 w 44"/>
                <a:gd name="T23" fmla="*/ 4 h 42"/>
                <a:gd name="T24" fmla="*/ 21 w 44"/>
                <a:gd name="T25" fmla="*/ 5 h 42"/>
                <a:gd name="T26" fmla="*/ 25 w 44"/>
                <a:gd name="T27" fmla="*/ 9 h 42"/>
                <a:gd name="T28" fmla="*/ 3 w 44"/>
                <a:gd name="T29" fmla="*/ 12 h 42"/>
                <a:gd name="T30" fmla="*/ 12 w 44"/>
                <a:gd name="T31" fmla="*/ 29 h 42"/>
                <a:gd name="T32" fmla="*/ 28 w 44"/>
                <a:gd name="T33" fmla="*/ 11 h 42"/>
                <a:gd name="T34" fmla="*/ 28 w 44"/>
                <a:gd name="T35" fmla="*/ 11 h 42"/>
                <a:gd name="T36" fmla="*/ 23 w 44"/>
                <a:gd name="T37" fmla="*/ 28 h 42"/>
                <a:gd name="T38" fmla="*/ 41 w 44"/>
                <a:gd name="T3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42">
                  <a:moveTo>
                    <a:pt x="41" y="34"/>
                  </a:moveTo>
                  <a:cubicBezTo>
                    <a:pt x="43" y="30"/>
                    <a:pt x="41" y="25"/>
                    <a:pt x="39" y="20"/>
                  </a:cubicBezTo>
                  <a:cubicBezTo>
                    <a:pt x="40" y="21"/>
                    <a:pt x="41" y="22"/>
                    <a:pt x="41" y="23"/>
                  </a:cubicBezTo>
                  <a:cubicBezTo>
                    <a:pt x="44" y="25"/>
                    <a:pt x="43" y="23"/>
                    <a:pt x="43" y="23"/>
                  </a:cubicBezTo>
                  <a:cubicBezTo>
                    <a:pt x="31" y="5"/>
                    <a:pt x="25" y="7"/>
                    <a:pt x="25" y="6"/>
                  </a:cubicBezTo>
                  <a:cubicBezTo>
                    <a:pt x="25" y="5"/>
                    <a:pt x="25" y="1"/>
                    <a:pt x="22" y="2"/>
                  </a:cubicBezTo>
                  <a:cubicBezTo>
                    <a:pt x="22" y="2"/>
                    <a:pt x="21" y="3"/>
                    <a:pt x="21" y="3"/>
                  </a:cubicBezTo>
                  <a:cubicBezTo>
                    <a:pt x="17" y="0"/>
                    <a:pt x="13" y="3"/>
                    <a:pt x="13" y="3"/>
                  </a:cubicBezTo>
                  <a:cubicBezTo>
                    <a:pt x="16" y="1"/>
                    <a:pt x="19" y="2"/>
                    <a:pt x="21" y="3"/>
                  </a:cubicBezTo>
                  <a:cubicBezTo>
                    <a:pt x="21" y="3"/>
                    <a:pt x="21" y="4"/>
                    <a:pt x="21" y="4"/>
                  </a:cubicBezTo>
                  <a:cubicBezTo>
                    <a:pt x="18" y="3"/>
                    <a:pt x="15" y="4"/>
                    <a:pt x="15" y="4"/>
                  </a:cubicBezTo>
                  <a:cubicBezTo>
                    <a:pt x="17" y="3"/>
                    <a:pt x="19" y="4"/>
                    <a:pt x="21" y="4"/>
                  </a:cubicBezTo>
                  <a:cubicBezTo>
                    <a:pt x="21" y="5"/>
                    <a:pt x="21" y="5"/>
                    <a:pt x="21" y="5"/>
                  </a:cubicBezTo>
                  <a:cubicBezTo>
                    <a:pt x="23" y="7"/>
                    <a:pt x="24" y="8"/>
                    <a:pt x="25" y="9"/>
                  </a:cubicBezTo>
                  <a:cubicBezTo>
                    <a:pt x="20" y="9"/>
                    <a:pt x="6" y="8"/>
                    <a:pt x="3" y="12"/>
                  </a:cubicBezTo>
                  <a:cubicBezTo>
                    <a:pt x="0" y="15"/>
                    <a:pt x="3" y="22"/>
                    <a:pt x="12" y="29"/>
                  </a:cubicBezTo>
                  <a:cubicBezTo>
                    <a:pt x="20" y="35"/>
                    <a:pt x="30" y="21"/>
                    <a:pt x="28" y="11"/>
                  </a:cubicBezTo>
                  <a:cubicBezTo>
                    <a:pt x="28" y="11"/>
                    <a:pt x="28" y="11"/>
                    <a:pt x="28" y="11"/>
                  </a:cubicBezTo>
                  <a:cubicBezTo>
                    <a:pt x="29" y="15"/>
                    <a:pt x="29" y="25"/>
                    <a:pt x="23" y="28"/>
                  </a:cubicBezTo>
                  <a:cubicBezTo>
                    <a:pt x="17" y="32"/>
                    <a:pt x="38" y="42"/>
                    <a:pt x="41" y="3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8"/>
            <p:cNvSpPr>
              <a:spLocks/>
            </p:cNvSpPr>
            <p:nvPr/>
          </p:nvSpPr>
          <p:spPr bwMode="auto">
            <a:xfrm>
              <a:off x="587375" y="87539"/>
              <a:ext cx="38100" cy="38100"/>
            </a:xfrm>
            <a:custGeom>
              <a:avLst/>
              <a:gdLst>
                <a:gd name="T0" fmla="*/ 2 w 9"/>
                <a:gd name="T1" fmla="*/ 4 h 9"/>
                <a:gd name="T2" fmla="*/ 2 w 9"/>
                <a:gd name="T3" fmla="*/ 9 h 9"/>
                <a:gd name="T4" fmla="*/ 2 w 9"/>
                <a:gd name="T5" fmla="*/ 9 h 9"/>
                <a:gd name="T6" fmla="*/ 8 w 9"/>
                <a:gd name="T7" fmla="*/ 3 h 9"/>
                <a:gd name="T8" fmla="*/ 5 w 9"/>
                <a:gd name="T9" fmla="*/ 1 h 9"/>
                <a:gd name="T10" fmla="*/ 2 w 9"/>
                <a:gd name="T11" fmla="*/ 4 h 9"/>
              </a:gdLst>
              <a:ahLst/>
              <a:cxnLst>
                <a:cxn ang="0">
                  <a:pos x="T0" y="T1"/>
                </a:cxn>
                <a:cxn ang="0">
                  <a:pos x="T2" y="T3"/>
                </a:cxn>
                <a:cxn ang="0">
                  <a:pos x="T4" y="T5"/>
                </a:cxn>
                <a:cxn ang="0">
                  <a:pos x="T6" y="T7"/>
                </a:cxn>
                <a:cxn ang="0">
                  <a:pos x="T8" y="T9"/>
                </a:cxn>
                <a:cxn ang="0">
                  <a:pos x="T10" y="T11"/>
                </a:cxn>
              </a:cxnLst>
              <a:rect l="0" t="0" r="r" b="b"/>
              <a:pathLst>
                <a:path w="9" h="9">
                  <a:moveTo>
                    <a:pt x="2" y="4"/>
                  </a:moveTo>
                  <a:cubicBezTo>
                    <a:pt x="0" y="5"/>
                    <a:pt x="0" y="9"/>
                    <a:pt x="2" y="9"/>
                  </a:cubicBezTo>
                  <a:cubicBezTo>
                    <a:pt x="2" y="9"/>
                    <a:pt x="2" y="9"/>
                    <a:pt x="2" y="9"/>
                  </a:cubicBezTo>
                  <a:cubicBezTo>
                    <a:pt x="1" y="8"/>
                    <a:pt x="5" y="6"/>
                    <a:pt x="8" y="3"/>
                  </a:cubicBezTo>
                  <a:cubicBezTo>
                    <a:pt x="9" y="1"/>
                    <a:pt x="7" y="0"/>
                    <a:pt x="5" y="1"/>
                  </a:cubicBezTo>
                  <a:cubicBezTo>
                    <a:pt x="4" y="1"/>
                    <a:pt x="3" y="2"/>
                    <a:pt x="2"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9"/>
            <p:cNvSpPr>
              <a:spLocks/>
            </p:cNvSpPr>
            <p:nvPr/>
          </p:nvSpPr>
          <p:spPr bwMode="auto">
            <a:xfrm>
              <a:off x="519113" y="116114"/>
              <a:ext cx="20638" cy="34925"/>
            </a:xfrm>
            <a:custGeom>
              <a:avLst/>
              <a:gdLst>
                <a:gd name="T0" fmla="*/ 2 w 5"/>
                <a:gd name="T1" fmla="*/ 1 h 8"/>
                <a:gd name="T2" fmla="*/ 0 w 5"/>
                <a:gd name="T3" fmla="*/ 5 h 8"/>
                <a:gd name="T4" fmla="*/ 5 w 5"/>
                <a:gd name="T5" fmla="*/ 7 h 8"/>
                <a:gd name="T6" fmla="*/ 4 w 5"/>
                <a:gd name="T7" fmla="*/ 7 h 8"/>
                <a:gd name="T8" fmla="*/ 3 w 5"/>
                <a:gd name="T9" fmla="*/ 5 h 8"/>
                <a:gd name="T10" fmla="*/ 5 w 5"/>
                <a:gd name="T11" fmla="*/ 2 h 8"/>
                <a:gd name="T12" fmla="*/ 2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2" y="1"/>
                  </a:moveTo>
                  <a:cubicBezTo>
                    <a:pt x="1" y="2"/>
                    <a:pt x="0" y="3"/>
                    <a:pt x="0" y="5"/>
                  </a:cubicBezTo>
                  <a:cubicBezTo>
                    <a:pt x="0" y="8"/>
                    <a:pt x="3" y="8"/>
                    <a:pt x="5" y="7"/>
                  </a:cubicBezTo>
                  <a:cubicBezTo>
                    <a:pt x="4" y="7"/>
                    <a:pt x="4" y="7"/>
                    <a:pt x="4" y="7"/>
                  </a:cubicBezTo>
                  <a:cubicBezTo>
                    <a:pt x="4" y="7"/>
                    <a:pt x="3" y="6"/>
                    <a:pt x="3" y="5"/>
                  </a:cubicBezTo>
                  <a:cubicBezTo>
                    <a:pt x="4" y="5"/>
                    <a:pt x="5" y="4"/>
                    <a:pt x="5" y="2"/>
                  </a:cubicBezTo>
                  <a:cubicBezTo>
                    <a:pt x="5" y="1"/>
                    <a:pt x="4" y="0"/>
                    <a:pt x="2"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0"/>
            <p:cNvSpPr>
              <a:spLocks/>
            </p:cNvSpPr>
            <p:nvPr/>
          </p:nvSpPr>
          <p:spPr bwMode="auto">
            <a:xfrm>
              <a:off x="436563" y="235176"/>
              <a:ext cx="30163" cy="65088"/>
            </a:xfrm>
            <a:custGeom>
              <a:avLst/>
              <a:gdLst>
                <a:gd name="T0" fmla="*/ 0 w 7"/>
                <a:gd name="T1" fmla="*/ 4 h 15"/>
                <a:gd name="T2" fmla="*/ 7 w 7"/>
                <a:gd name="T3" fmla="*/ 15 h 15"/>
                <a:gd name="T4" fmla="*/ 7 w 7"/>
                <a:gd name="T5" fmla="*/ 15 h 15"/>
                <a:gd name="T6" fmla="*/ 3 w 7"/>
                <a:gd name="T7" fmla="*/ 2 h 15"/>
                <a:gd name="T8" fmla="*/ 0 w 7"/>
                <a:gd name="T9" fmla="*/ 4 h 15"/>
              </a:gdLst>
              <a:ahLst/>
              <a:cxnLst>
                <a:cxn ang="0">
                  <a:pos x="T0" y="T1"/>
                </a:cxn>
                <a:cxn ang="0">
                  <a:pos x="T2" y="T3"/>
                </a:cxn>
                <a:cxn ang="0">
                  <a:pos x="T4" y="T5"/>
                </a:cxn>
                <a:cxn ang="0">
                  <a:pos x="T6" y="T7"/>
                </a:cxn>
                <a:cxn ang="0">
                  <a:pos x="T8" y="T9"/>
                </a:cxn>
              </a:cxnLst>
              <a:rect l="0" t="0" r="r" b="b"/>
              <a:pathLst>
                <a:path w="7" h="15">
                  <a:moveTo>
                    <a:pt x="0" y="4"/>
                  </a:moveTo>
                  <a:cubicBezTo>
                    <a:pt x="0" y="8"/>
                    <a:pt x="3" y="13"/>
                    <a:pt x="7" y="15"/>
                  </a:cubicBezTo>
                  <a:cubicBezTo>
                    <a:pt x="7" y="15"/>
                    <a:pt x="7" y="15"/>
                    <a:pt x="7" y="15"/>
                  </a:cubicBezTo>
                  <a:cubicBezTo>
                    <a:pt x="7" y="14"/>
                    <a:pt x="4" y="6"/>
                    <a:pt x="3" y="2"/>
                  </a:cubicBezTo>
                  <a:cubicBezTo>
                    <a:pt x="2" y="0"/>
                    <a:pt x="0" y="1"/>
                    <a:pt x="0"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1"/>
            <p:cNvSpPr>
              <a:spLocks/>
            </p:cNvSpPr>
            <p:nvPr/>
          </p:nvSpPr>
          <p:spPr bwMode="auto">
            <a:xfrm>
              <a:off x="604838" y="687614"/>
              <a:ext cx="119063" cy="42863"/>
            </a:xfrm>
            <a:custGeom>
              <a:avLst/>
              <a:gdLst>
                <a:gd name="T0" fmla="*/ 6 w 28"/>
                <a:gd name="T1" fmla="*/ 6 h 10"/>
                <a:gd name="T2" fmla="*/ 28 w 28"/>
                <a:gd name="T3" fmla="*/ 9 h 10"/>
                <a:gd name="T4" fmla="*/ 27 w 28"/>
                <a:gd name="T5" fmla="*/ 9 h 10"/>
                <a:gd name="T6" fmla="*/ 4 w 28"/>
                <a:gd name="T7" fmla="*/ 2 h 10"/>
                <a:gd name="T8" fmla="*/ 6 w 28"/>
                <a:gd name="T9" fmla="*/ 6 h 10"/>
              </a:gdLst>
              <a:ahLst/>
              <a:cxnLst>
                <a:cxn ang="0">
                  <a:pos x="T0" y="T1"/>
                </a:cxn>
                <a:cxn ang="0">
                  <a:pos x="T2" y="T3"/>
                </a:cxn>
                <a:cxn ang="0">
                  <a:pos x="T4" y="T5"/>
                </a:cxn>
                <a:cxn ang="0">
                  <a:pos x="T6" y="T7"/>
                </a:cxn>
                <a:cxn ang="0">
                  <a:pos x="T8" y="T9"/>
                </a:cxn>
              </a:cxnLst>
              <a:rect l="0" t="0" r="r" b="b"/>
              <a:pathLst>
                <a:path w="28" h="10">
                  <a:moveTo>
                    <a:pt x="6" y="6"/>
                  </a:moveTo>
                  <a:cubicBezTo>
                    <a:pt x="10" y="9"/>
                    <a:pt x="19" y="10"/>
                    <a:pt x="28" y="9"/>
                  </a:cubicBezTo>
                  <a:cubicBezTo>
                    <a:pt x="27" y="9"/>
                    <a:pt x="27" y="9"/>
                    <a:pt x="27" y="9"/>
                  </a:cubicBezTo>
                  <a:cubicBezTo>
                    <a:pt x="27" y="9"/>
                    <a:pt x="12" y="5"/>
                    <a:pt x="4" y="2"/>
                  </a:cubicBezTo>
                  <a:cubicBezTo>
                    <a:pt x="0" y="0"/>
                    <a:pt x="1" y="3"/>
                    <a:pt x="6" y="6"/>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2"/>
            <p:cNvSpPr>
              <a:spLocks/>
            </p:cNvSpPr>
            <p:nvPr/>
          </p:nvSpPr>
          <p:spPr bwMode="auto">
            <a:xfrm>
              <a:off x="673100" y="690789"/>
              <a:ext cx="73025" cy="25400"/>
            </a:xfrm>
            <a:custGeom>
              <a:avLst/>
              <a:gdLst>
                <a:gd name="T0" fmla="*/ 2 w 17"/>
                <a:gd name="T1" fmla="*/ 2 h 6"/>
                <a:gd name="T2" fmla="*/ 4 w 17"/>
                <a:gd name="T3" fmla="*/ 5 h 6"/>
                <a:gd name="T4" fmla="*/ 17 w 17"/>
                <a:gd name="T5" fmla="*/ 0 h 6"/>
                <a:gd name="T6" fmla="*/ 16 w 17"/>
                <a:gd name="T7" fmla="*/ 0 h 6"/>
                <a:gd name="T8" fmla="*/ 2 w 17"/>
                <a:gd name="T9" fmla="*/ 2 h 6"/>
              </a:gdLst>
              <a:ahLst/>
              <a:cxnLst>
                <a:cxn ang="0">
                  <a:pos x="T0" y="T1"/>
                </a:cxn>
                <a:cxn ang="0">
                  <a:pos x="T2" y="T3"/>
                </a:cxn>
                <a:cxn ang="0">
                  <a:pos x="T4" y="T5"/>
                </a:cxn>
                <a:cxn ang="0">
                  <a:pos x="T6" y="T7"/>
                </a:cxn>
                <a:cxn ang="0">
                  <a:pos x="T8" y="T9"/>
                </a:cxn>
              </a:cxnLst>
              <a:rect l="0" t="0" r="r" b="b"/>
              <a:pathLst>
                <a:path w="17" h="6">
                  <a:moveTo>
                    <a:pt x="2" y="2"/>
                  </a:moveTo>
                  <a:cubicBezTo>
                    <a:pt x="0" y="2"/>
                    <a:pt x="0" y="4"/>
                    <a:pt x="4" y="5"/>
                  </a:cubicBezTo>
                  <a:cubicBezTo>
                    <a:pt x="7" y="6"/>
                    <a:pt x="13" y="4"/>
                    <a:pt x="17" y="0"/>
                  </a:cubicBezTo>
                  <a:cubicBezTo>
                    <a:pt x="16" y="0"/>
                    <a:pt x="16" y="0"/>
                    <a:pt x="16" y="0"/>
                  </a:cubicBezTo>
                  <a:cubicBezTo>
                    <a:pt x="16" y="0"/>
                    <a:pt x="7" y="1"/>
                    <a:pt x="2" y="2"/>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3"/>
            <p:cNvSpPr>
              <a:spLocks/>
            </p:cNvSpPr>
            <p:nvPr/>
          </p:nvSpPr>
          <p:spPr bwMode="auto">
            <a:xfrm>
              <a:off x="652463" y="733651"/>
              <a:ext cx="55563" cy="34925"/>
            </a:xfrm>
            <a:custGeom>
              <a:avLst/>
              <a:gdLst>
                <a:gd name="T0" fmla="*/ 13 w 13"/>
                <a:gd name="T1" fmla="*/ 8 h 8"/>
                <a:gd name="T2" fmla="*/ 13 w 13"/>
                <a:gd name="T3" fmla="*/ 7 h 8"/>
                <a:gd name="T4" fmla="*/ 5 w 13"/>
                <a:gd name="T5" fmla="*/ 0 h 8"/>
                <a:gd name="T6" fmla="*/ 13 w 13"/>
                <a:gd name="T7" fmla="*/ 8 h 8"/>
              </a:gdLst>
              <a:ahLst/>
              <a:cxnLst>
                <a:cxn ang="0">
                  <a:pos x="T0" y="T1"/>
                </a:cxn>
                <a:cxn ang="0">
                  <a:pos x="T2" y="T3"/>
                </a:cxn>
                <a:cxn ang="0">
                  <a:pos x="T4" y="T5"/>
                </a:cxn>
                <a:cxn ang="0">
                  <a:pos x="T6" y="T7"/>
                </a:cxn>
              </a:cxnLst>
              <a:rect l="0" t="0" r="r" b="b"/>
              <a:pathLst>
                <a:path w="13" h="8">
                  <a:moveTo>
                    <a:pt x="13" y="8"/>
                  </a:moveTo>
                  <a:cubicBezTo>
                    <a:pt x="13" y="7"/>
                    <a:pt x="13" y="7"/>
                    <a:pt x="13" y="7"/>
                  </a:cubicBezTo>
                  <a:cubicBezTo>
                    <a:pt x="13" y="7"/>
                    <a:pt x="9" y="1"/>
                    <a:pt x="5" y="0"/>
                  </a:cubicBezTo>
                  <a:cubicBezTo>
                    <a:pt x="0" y="0"/>
                    <a:pt x="5" y="7"/>
                    <a:pt x="13" y="8"/>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4"/>
            <p:cNvSpPr>
              <a:spLocks/>
            </p:cNvSpPr>
            <p:nvPr/>
          </p:nvSpPr>
          <p:spPr bwMode="auto">
            <a:xfrm>
              <a:off x="652463" y="776514"/>
              <a:ext cx="55563" cy="63500"/>
            </a:xfrm>
            <a:custGeom>
              <a:avLst/>
              <a:gdLst>
                <a:gd name="T0" fmla="*/ 5 w 13"/>
                <a:gd name="T1" fmla="*/ 3 h 15"/>
                <a:gd name="T2" fmla="*/ 13 w 13"/>
                <a:gd name="T3" fmla="*/ 15 h 15"/>
                <a:gd name="T4" fmla="*/ 13 w 13"/>
                <a:gd name="T5" fmla="*/ 14 h 15"/>
                <a:gd name="T6" fmla="*/ 5 w 13"/>
                <a:gd name="T7" fmla="*/ 3 h 15"/>
              </a:gdLst>
              <a:ahLst/>
              <a:cxnLst>
                <a:cxn ang="0">
                  <a:pos x="T0" y="T1"/>
                </a:cxn>
                <a:cxn ang="0">
                  <a:pos x="T2" y="T3"/>
                </a:cxn>
                <a:cxn ang="0">
                  <a:pos x="T4" y="T5"/>
                </a:cxn>
                <a:cxn ang="0">
                  <a:pos x="T6" y="T7"/>
                </a:cxn>
              </a:cxnLst>
              <a:rect l="0" t="0" r="r" b="b"/>
              <a:pathLst>
                <a:path w="13" h="15">
                  <a:moveTo>
                    <a:pt x="5" y="3"/>
                  </a:moveTo>
                  <a:cubicBezTo>
                    <a:pt x="0" y="0"/>
                    <a:pt x="4" y="10"/>
                    <a:pt x="13" y="15"/>
                  </a:cubicBezTo>
                  <a:cubicBezTo>
                    <a:pt x="13" y="14"/>
                    <a:pt x="13" y="14"/>
                    <a:pt x="13" y="14"/>
                  </a:cubicBezTo>
                  <a:cubicBezTo>
                    <a:pt x="13" y="14"/>
                    <a:pt x="10" y="5"/>
                    <a:pt x="5"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5"/>
            <p:cNvSpPr>
              <a:spLocks/>
            </p:cNvSpPr>
            <p:nvPr/>
          </p:nvSpPr>
          <p:spPr bwMode="auto">
            <a:xfrm>
              <a:off x="150813" y="609826"/>
              <a:ext cx="93663" cy="39688"/>
            </a:xfrm>
            <a:custGeom>
              <a:avLst/>
              <a:gdLst>
                <a:gd name="T0" fmla="*/ 0 w 22"/>
                <a:gd name="T1" fmla="*/ 1 h 9"/>
                <a:gd name="T2" fmla="*/ 5 w 22"/>
                <a:gd name="T3" fmla="*/ 6 h 9"/>
                <a:gd name="T4" fmla="*/ 17 w 22"/>
                <a:gd name="T5" fmla="*/ 6 h 9"/>
                <a:gd name="T6" fmla="*/ 0 w 22"/>
                <a:gd name="T7" fmla="*/ 0 h 9"/>
                <a:gd name="T8" fmla="*/ 0 w 22"/>
                <a:gd name="T9" fmla="*/ 1 h 9"/>
              </a:gdLst>
              <a:ahLst/>
              <a:cxnLst>
                <a:cxn ang="0">
                  <a:pos x="T0" y="T1"/>
                </a:cxn>
                <a:cxn ang="0">
                  <a:pos x="T2" y="T3"/>
                </a:cxn>
                <a:cxn ang="0">
                  <a:pos x="T4" y="T5"/>
                </a:cxn>
                <a:cxn ang="0">
                  <a:pos x="T6" y="T7"/>
                </a:cxn>
                <a:cxn ang="0">
                  <a:pos x="T8" y="T9"/>
                </a:cxn>
              </a:cxnLst>
              <a:rect l="0" t="0" r="r" b="b"/>
              <a:pathLst>
                <a:path w="22" h="9">
                  <a:moveTo>
                    <a:pt x="0" y="1"/>
                  </a:moveTo>
                  <a:cubicBezTo>
                    <a:pt x="0" y="1"/>
                    <a:pt x="2" y="4"/>
                    <a:pt x="5" y="6"/>
                  </a:cubicBezTo>
                  <a:cubicBezTo>
                    <a:pt x="9" y="9"/>
                    <a:pt x="15" y="9"/>
                    <a:pt x="17" y="6"/>
                  </a:cubicBezTo>
                  <a:cubicBezTo>
                    <a:pt x="22" y="0"/>
                    <a:pt x="11" y="9"/>
                    <a:pt x="0" y="0"/>
                  </a:cubicBezTo>
                  <a:lnTo>
                    <a:pt x="0" y="1"/>
                  </a:ln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6"/>
            <p:cNvSpPr>
              <a:spLocks/>
            </p:cNvSpPr>
            <p:nvPr/>
          </p:nvSpPr>
          <p:spPr bwMode="auto">
            <a:xfrm>
              <a:off x="209550" y="593951"/>
              <a:ext cx="60325" cy="25400"/>
            </a:xfrm>
            <a:custGeom>
              <a:avLst/>
              <a:gdLst>
                <a:gd name="T0" fmla="*/ 13 w 14"/>
                <a:gd name="T1" fmla="*/ 2 h 6"/>
                <a:gd name="T2" fmla="*/ 10 w 14"/>
                <a:gd name="T3" fmla="*/ 1 h 6"/>
                <a:gd name="T4" fmla="*/ 0 w 14"/>
                <a:gd name="T5" fmla="*/ 3 h 6"/>
                <a:gd name="T6" fmla="*/ 0 w 14"/>
                <a:gd name="T7" fmla="*/ 4 h 6"/>
                <a:gd name="T8" fmla="*/ 5 w 14"/>
                <a:gd name="T9" fmla="*/ 6 h 6"/>
                <a:gd name="T10" fmla="*/ 13 w 14"/>
                <a:gd name="T11" fmla="*/ 2 h 6"/>
              </a:gdLst>
              <a:ahLst/>
              <a:cxnLst>
                <a:cxn ang="0">
                  <a:pos x="T0" y="T1"/>
                </a:cxn>
                <a:cxn ang="0">
                  <a:pos x="T2" y="T3"/>
                </a:cxn>
                <a:cxn ang="0">
                  <a:pos x="T4" y="T5"/>
                </a:cxn>
                <a:cxn ang="0">
                  <a:pos x="T6" y="T7"/>
                </a:cxn>
                <a:cxn ang="0">
                  <a:pos x="T8" y="T9"/>
                </a:cxn>
                <a:cxn ang="0">
                  <a:pos x="T10" y="T11"/>
                </a:cxn>
              </a:cxnLst>
              <a:rect l="0" t="0" r="r" b="b"/>
              <a:pathLst>
                <a:path w="14" h="6">
                  <a:moveTo>
                    <a:pt x="13" y="2"/>
                  </a:moveTo>
                  <a:cubicBezTo>
                    <a:pt x="14" y="0"/>
                    <a:pt x="12" y="0"/>
                    <a:pt x="10" y="1"/>
                  </a:cubicBezTo>
                  <a:cubicBezTo>
                    <a:pt x="8" y="2"/>
                    <a:pt x="5" y="3"/>
                    <a:pt x="0" y="3"/>
                  </a:cubicBezTo>
                  <a:cubicBezTo>
                    <a:pt x="0" y="4"/>
                    <a:pt x="0" y="4"/>
                    <a:pt x="0" y="4"/>
                  </a:cubicBezTo>
                  <a:cubicBezTo>
                    <a:pt x="0" y="4"/>
                    <a:pt x="2" y="5"/>
                    <a:pt x="5" y="6"/>
                  </a:cubicBezTo>
                  <a:cubicBezTo>
                    <a:pt x="7" y="6"/>
                    <a:pt x="12" y="5"/>
                    <a:pt x="13" y="2"/>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7"/>
            <p:cNvSpPr>
              <a:spLocks/>
            </p:cNvSpPr>
            <p:nvPr/>
          </p:nvSpPr>
          <p:spPr bwMode="auto">
            <a:xfrm>
              <a:off x="282575" y="568551"/>
              <a:ext cx="39688" cy="106363"/>
            </a:xfrm>
            <a:custGeom>
              <a:avLst/>
              <a:gdLst>
                <a:gd name="T0" fmla="*/ 0 w 9"/>
                <a:gd name="T1" fmla="*/ 24 h 25"/>
                <a:gd name="T2" fmla="*/ 8 w 9"/>
                <a:gd name="T3" fmla="*/ 7 h 25"/>
                <a:gd name="T4" fmla="*/ 0 w 9"/>
                <a:gd name="T5" fmla="*/ 25 h 25"/>
                <a:gd name="T6" fmla="*/ 0 w 9"/>
                <a:gd name="T7" fmla="*/ 24 h 25"/>
              </a:gdLst>
              <a:ahLst/>
              <a:cxnLst>
                <a:cxn ang="0">
                  <a:pos x="T0" y="T1"/>
                </a:cxn>
                <a:cxn ang="0">
                  <a:pos x="T2" y="T3"/>
                </a:cxn>
                <a:cxn ang="0">
                  <a:pos x="T4" y="T5"/>
                </a:cxn>
                <a:cxn ang="0">
                  <a:pos x="T6" y="T7"/>
                </a:cxn>
              </a:cxnLst>
              <a:rect l="0" t="0" r="r" b="b"/>
              <a:pathLst>
                <a:path w="9" h="25">
                  <a:moveTo>
                    <a:pt x="0" y="24"/>
                  </a:moveTo>
                  <a:cubicBezTo>
                    <a:pt x="0" y="25"/>
                    <a:pt x="9" y="15"/>
                    <a:pt x="8" y="7"/>
                  </a:cubicBezTo>
                  <a:cubicBezTo>
                    <a:pt x="7" y="0"/>
                    <a:pt x="4" y="12"/>
                    <a:pt x="0" y="25"/>
                  </a:cubicBezTo>
                  <a:lnTo>
                    <a:pt x="0" y="24"/>
                  </a:ln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8"/>
            <p:cNvSpPr>
              <a:spLocks/>
            </p:cNvSpPr>
            <p:nvPr/>
          </p:nvSpPr>
          <p:spPr bwMode="auto">
            <a:xfrm>
              <a:off x="227013" y="649514"/>
              <a:ext cx="42863" cy="38100"/>
            </a:xfrm>
            <a:custGeom>
              <a:avLst/>
              <a:gdLst>
                <a:gd name="T0" fmla="*/ 10 w 10"/>
                <a:gd name="T1" fmla="*/ 4 h 9"/>
                <a:gd name="T2" fmla="*/ 0 w 10"/>
                <a:gd name="T3" fmla="*/ 8 h 9"/>
                <a:gd name="T4" fmla="*/ 1 w 10"/>
                <a:gd name="T5" fmla="*/ 8 h 9"/>
                <a:gd name="T6" fmla="*/ 10 w 10"/>
                <a:gd name="T7" fmla="*/ 4 h 9"/>
              </a:gdLst>
              <a:ahLst/>
              <a:cxnLst>
                <a:cxn ang="0">
                  <a:pos x="T0" y="T1"/>
                </a:cxn>
                <a:cxn ang="0">
                  <a:pos x="T2" y="T3"/>
                </a:cxn>
                <a:cxn ang="0">
                  <a:pos x="T4" y="T5"/>
                </a:cxn>
                <a:cxn ang="0">
                  <a:pos x="T6" y="T7"/>
                </a:cxn>
              </a:cxnLst>
              <a:rect l="0" t="0" r="r" b="b"/>
              <a:pathLst>
                <a:path w="10" h="9">
                  <a:moveTo>
                    <a:pt x="10" y="4"/>
                  </a:moveTo>
                  <a:cubicBezTo>
                    <a:pt x="10" y="0"/>
                    <a:pt x="6" y="3"/>
                    <a:pt x="0" y="8"/>
                  </a:cubicBezTo>
                  <a:cubicBezTo>
                    <a:pt x="1" y="8"/>
                    <a:pt x="1" y="8"/>
                    <a:pt x="1" y="8"/>
                  </a:cubicBezTo>
                  <a:cubicBezTo>
                    <a:pt x="0" y="8"/>
                    <a:pt x="9" y="9"/>
                    <a:pt x="10"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9"/>
            <p:cNvSpPr>
              <a:spLocks/>
            </p:cNvSpPr>
            <p:nvPr/>
          </p:nvSpPr>
          <p:spPr bwMode="auto">
            <a:xfrm>
              <a:off x="307975" y="639989"/>
              <a:ext cx="30163" cy="47625"/>
            </a:xfrm>
            <a:custGeom>
              <a:avLst/>
              <a:gdLst>
                <a:gd name="T0" fmla="*/ 4 w 7"/>
                <a:gd name="T1" fmla="*/ 2 h 11"/>
                <a:gd name="T2" fmla="*/ 1 w 7"/>
                <a:gd name="T3" fmla="*/ 3 h 11"/>
                <a:gd name="T4" fmla="*/ 7 w 7"/>
                <a:gd name="T5" fmla="*/ 11 h 11"/>
                <a:gd name="T6" fmla="*/ 7 w 7"/>
                <a:gd name="T7" fmla="*/ 10 h 11"/>
                <a:gd name="T8" fmla="*/ 4 w 7"/>
                <a:gd name="T9" fmla="*/ 2 h 11"/>
              </a:gdLst>
              <a:ahLst/>
              <a:cxnLst>
                <a:cxn ang="0">
                  <a:pos x="T0" y="T1"/>
                </a:cxn>
                <a:cxn ang="0">
                  <a:pos x="T2" y="T3"/>
                </a:cxn>
                <a:cxn ang="0">
                  <a:pos x="T4" y="T5"/>
                </a:cxn>
                <a:cxn ang="0">
                  <a:pos x="T6" y="T7"/>
                </a:cxn>
                <a:cxn ang="0">
                  <a:pos x="T8" y="T9"/>
                </a:cxn>
              </a:cxnLst>
              <a:rect l="0" t="0" r="r" b="b"/>
              <a:pathLst>
                <a:path w="7" h="11">
                  <a:moveTo>
                    <a:pt x="4" y="2"/>
                  </a:moveTo>
                  <a:cubicBezTo>
                    <a:pt x="3" y="0"/>
                    <a:pt x="1" y="0"/>
                    <a:pt x="1" y="3"/>
                  </a:cubicBezTo>
                  <a:cubicBezTo>
                    <a:pt x="0" y="6"/>
                    <a:pt x="3" y="10"/>
                    <a:pt x="7" y="11"/>
                  </a:cubicBezTo>
                  <a:cubicBezTo>
                    <a:pt x="7" y="10"/>
                    <a:pt x="7" y="10"/>
                    <a:pt x="7" y="10"/>
                  </a:cubicBezTo>
                  <a:cubicBezTo>
                    <a:pt x="6" y="10"/>
                    <a:pt x="5" y="5"/>
                    <a:pt x="4" y="2"/>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0"/>
            <p:cNvSpPr>
              <a:spLocks/>
            </p:cNvSpPr>
            <p:nvPr/>
          </p:nvSpPr>
          <p:spPr bwMode="auto">
            <a:xfrm>
              <a:off x="355600" y="465364"/>
              <a:ext cx="34925" cy="111125"/>
            </a:xfrm>
            <a:custGeom>
              <a:avLst/>
              <a:gdLst>
                <a:gd name="T0" fmla="*/ 8 w 8"/>
                <a:gd name="T1" fmla="*/ 25 h 26"/>
                <a:gd name="T2" fmla="*/ 2 w 8"/>
                <a:gd name="T3" fmla="*/ 4 h 26"/>
                <a:gd name="T4" fmla="*/ 0 w 8"/>
                <a:gd name="T5" fmla="*/ 7 h 26"/>
                <a:gd name="T6" fmla="*/ 8 w 8"/>
                <a:gd name="T7" fmla="*/ 26 h 26"/>
                <a:gd name="T8" fmla="*/ 8 w 8"/>
                <a:gd name="T9" fmla="*/ 25 h 26"/>
              </a:gdLst>
              <a:ahLst/>
              <a:cxnLst>
                <a:cxn ang="0">
                  <a:pos x="T0" y="T1"/>
                </a:cxn>
                <a:cxn ang="0">
                  <a:pos x="T2" y="T3"/>
                </a:cxn>
                <a:cxn ang="0">
                  <a:pos x="T4" y="T5"/>
                </a:cxn>
                <a:cxn ang="0">
                  <a:pos x="T6" y="T7"/>
                </a:cxn>
                <a:cxn ang="0">
                  <a:pos x="T8" y="T9"/>
                </a:cxn>
              </a:cxnLst>
              <a:rect l="0" t="0" r="r" b="b"/>
              <a:pathLst>
                <a:path w="8" h="26">
                  <a:moveTo>
                    <a:pt x="8" y="25"/>
                  </a:moveTo>
                  <a:cubicBezTo>
                    <a:pt x="8" y="25"/>
                    <a:pt x="4" y="11"/>
                    <a:pt x="2" y="4"/>
                  </a:cubicBezTo>
                  <a:cubicBezTo>
                    <a:pt x="1" y="0"/>
                    <a:pt x="0" y="2"/>
                    <a:pt x="0" y="7"/>
                  </a:cubicBezTo>
                  <a:cubicBezTo>
                    <a:pt x="0" y="12"/>
                    <a:pt x="3" y="20"/>
                    <a:pt x="8" y="26"/>
                  </a:cubicBezTo>
                  <a:lnTo>
                    <a:pt x="8" y="25"/>
                  </a:ln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1"/>
            <p:cNvSpPr>
              <a:spLocks/>
            </p:cNvSpPr>
            <p:nvPr/>
          </p:nvSpPr>
          <p:spPr bwMode="auto">
            <a:xfrm>
              <a:off x="342900" y="543151"/>
              <a:ext cx="34925" cy="71438"/>
            </a:xfrm>
            <a:custGeom>
              <a:avLst/>
              <a:gdLst>
                <a:gd name="T0" fmla="*/ 8 w 8"/>
                <a:gd name="T1" fmla="*/ 17 h 17"/>
                <a:gd name="T2" fmla="*/ 8 w 8"/>
                <a:gd name="T3" fmla="*/ 17 h 17"/>
                <a:gd name="T4" fmla="*/ 4 w 8"/>
                <a:gd name="T5" fmla="*/ 4 h 17"/>
                <a:gd name="T6" fmla="*/ 8 w 8"/>
                <a:gd name="T7" fmla="*/ 17 h 17"/>
              </a:gdLst>
              <a:ahLst/>
              <a:cxnLst>
                <a:cxn ang="0">
                  <a:pos x="T0" y="T1"/>
                </a:cxn>
                <a:cxn ang="0">
                  <a:pos x="T2" y="T3"/>
                </a:cxn>
                <a:cxn ang="0">
                  <a:pos x="T4" y="T5"/>
                </a:cxn>
                <a:cxn ang="0">
                  <a:pos x="T6" y="T7"/>
                </a:cxn>
              </a:cxnLst>
              <a:rect l="0" t="0" r="r" b="b"/>
              <a:pathLst>
                <a:path w="8" h="17">
                  <a:moveTo>
                    <a:pt x="8" y="17"/>
                  </a:moveTo>
                  <a:cubicBezTo>
                    <a:pt x="8" y="17"/>
                    <a:pt x="8" y="17"/>
                    <a:pt x="8" y="17"/>
                  </a:cubicBezTo>
                  <a:cubicBezTo>
                    <a:pt x="8" y="17"/>
                    <a:pt x="8" y="8"/>
                    <a:pt x="4" y="4"/>
                  </a:cubicBezTo>
                  <a:cubicBezTo>
                    <a:pt x="0" y="0"/>
                    <a:pt x="1" y="10"/>
                    <a:pt x="8" y="17"/>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2"/>
            <p:cNvSpPr>
              <a:spLocks/>
            </p:cNvSpPr>
            <p:nvPr/>
          </p:nvSpPr>
          <p:spPr bwMode="auto">
            <a:xfrm>
              <a:off x="484188" y="576489"/>
              <a:ext cx="55563" cy="30163"/>
            </a:xfrm>
            <a:custGeom>
              <a:avLst/>
              <a:gdLst>
                <a:gd name="T0" fmla="*/ 2 w 13"/>
                <a:gd name="T1" fmla="*/ 4 h 7"/>
                <a:gd name="T2" fmla="*/ 13 w 13"/>
                <a:gd name="T3" fmla="*/ 4 h 7"/>
                <a:gd name="T4" fmla="*/ 13 w 13"/>
                <a:gd name="T5" fmla="*/ 4 h 7"/>
                <a:gd name="T6" fmla="*/ 3 w 13"/>
                <a:gd name="T7" fmla="*/ 1 h 7"/>
                <a:gd name="T8" fmla="*/ 2 w 13"/>
                <a:gd name="T9" fmla="*/ 4 h 7"/>
              </a:gdLst>
              <a:ahLst/>
              <a:cxnLst>
                <a:cxn ang="0">
                  <a:pos x="T0" y="T1"/>
                </a:cxn>
                <a:cxn ang="0">
                  <a:pos x="T2" y="T3"/>
                </a:cxn>
                <a:cxn ang="0">
                  <a:pos x="T4" y="T5"/>
                </a:cxn>
                <a:cxn ang="0">
                  <a:pos x="T6" y="T7"/>
                </a:cxn>
                <a:cxn ang="0">
                  <a:pos x="T8" y="T9"/>
                </a:cxn>
              </a:cxnLst>
              <a:rect l="0" t="0" r="r" b="b"/>
              <a:pathLst>
                <a:path w="13" h="7">
                  <a:moveTo>
                    <a:pt x="2" y="4"/>
                  </a:moveTo>
                  <a:cubicBezTo>
                    <a:pt x="4" y="7"/>
                    <a:pt x="10" y="7"/>
                    <a:pt x="13" y="4"/>
                  </a:cubicBezTo>
                  <a:cubicBezTo>
                    <a:pt x="13" y="4"/>
                    <a:pt x="13" y="4"/>
                    <a:pt x="13" y="4"/>
                  </a:cubicBezTo>
                  <a:cubicBezTo>
                    <a:pt x="13" y="4"/>
                    <a:pt x="5" y="3"/>
                    <a:pt x="3" y="1"/>
                  </a:cubicBezTo>
                  <a:cubicBezTo>
                    <a:pt x="1" y="0"/>
                    <a:pt x="0" y="1"/>
                    <a:pt x="2"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3"/>
            <p:cNvSpPr>
              <a:spLocks/>
            </p:cNvSpPr>
            <p:nvPr/>
          </p:nvSpPr>
          <p:spPr bwMode="auto">
            <a:xfrm>
              <a:off x="600075" y="822551"/>
              <a:ext cx="30163" cy="42863"/>
            </a:xfrm>
            <a:custGeom>
              <a:avLst/>
              <a:gdLst>
                <a:gd name="T0" fmla="*/ 1 w 7"/>
                <a:gd name="T1" fmla="*/ 9 h 10"/>
                <a:gd name="T2" fmla="*/ 4 w 7"/>
                <a:gd name="T3" fmla="*/ 8 h 10"/>
                <a:gd name="T4" fmla="*/ 5 w 7"/>
                <a:gd name="T5" fmla="*/ 2 h 10"/>
                <a:gd name="T6" fmla="*/ 3 w 7"/>
                <a:gd name="T7" fmla="*/ 4 h 10"/>
                <a:gd name="T8" fmla="*/ 0 w 7"/>
                <a:gd name="T9" fmla="*/ 9 h 10"/>
                <a:gd name="T10" fmla="*/ 1 w 7"/>
                <a:gd name="T11" fmla="*/ 9 h 10"/>
              </a:gdLst>
              <a:ahLst/>
              <a:cxnLst>
                <a:cxn ang="0">
                  <a:pos x="T0" y="T1"/>
                </a:cxn>
                <a:cxn ang="0">
                  <a:pos x="T2" y="T3"/>
                </a:cxn>
                <a:cxn ang="0">
                  <a:pos x="T4" y="T5"/>
                </a:cxn>
                <a:cxn ang="0">
                  <a:pos x="T6" y="T7"/>
                </a:cxn>
                <a:cxn ang="0">
                  <a:pos x="T8" y="T9"/>
                </a:cxn>
                <a:cxn ang="0">
                  <a:pos x="T10" y="T11"/>
                </a:cxn>
              </a:cxnLst>
              <a:rect l="0" t="0" r="r" b="b"/>
              <a:pathLst>
                <a:path w="7" h="10">
                  <a:moveTo>
                    <a:pt x="1" y="9"/>
                  </a:moveTo>
                  <a:cubicBezTo>
                    <a:pt x="1" y="9"/>
                    <a:pt x="2" y="10"/>
                    <a:pt x="4" y="8"/>
                  </a:cubicBezTo>
                  <a:cubicBezTo>
                    <a:pt x="7" y="7"/>
                    <a:pt x="7" y="3"/>
                    <a:pt x="5" y="2"/>
                  </a:cubicBezTo>
                  <a:cubicBezTo>
                    <a:pt x="3" y="0"/>
                    <a:pt x="3" y="2"/>
                    <a:pt x="3" y="4"/>
                  </a:cubicBezTo>
                  <a:cubicBezTo>
                    <a:pt x="2" y="5"/>
                    <a:pt x="3" y="6"/>
                    <a:pt x="0" y="9"/>
                  </a:cubicBezTo>
                  <a:lnTo>
                    <a:pt x="1" y="9"/>
                  </a:ln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4"/>
            <p:cNvSpPr>
              <a:spLocks/>
            </p:cNvSpPr>
            <p:nvPr/>
          </p:nvSpPr>
          <p:spPr bwMode="auto">
            <a:xfrm>
              <a:off x="595313" y="1040039"/>
              <a:ext cx="65088" cy="25400"/>
            </a:xfrm>
            <a:custGeom>
              <a:avLst/>
              <a:gdLst>
                <a:gd name="T0" fmla="*/ 0 w 15"/>
                <a:gd name="T1" fmla="*/ 1 h 6"/>
                <a:gd name="T2" fmla="*/ 4 w 15"/>
                <a:gd name="T3" fmla="*/ 4 h 6"/>
                <a:gd name="T4" fmla="*/ 13 w 15"/>
                <a:gd name="T5" fmla="*/ 3 h 6"/>
                <a:gd name="T6" fmla="*/ 11 w 15"/>
                <a:gd name="T7" fmla="*/ 1 h 6"/>
                <a:gd name="T8" fmla="*/ 0 w 15"/>
                <a:gd name="T9" fmla="*/ 1 h 6"/>
              </a:gdLst>
              <a:ahLst/>
              <a:cxnLst>
                <a:cxn ang="0">
                  <a:pos x="T0" y="T1"/>
                </a:cxn>
                <a:cxn ang="0">
                  <a:pos x="T2" y="T3"/>
                </a:cxn>
                <a:cxn ang="0">
                  <a:pos x="T4" y="T5"/>
                </a:cxn>
                <a:cxn ang="0">
                  <a:pos x="T6" y="T7"/>
                </a:cxn>
                <a:cxn ang="0">
                  <a:pos x="T8" y="T9"/>
                </a:cxn>
              </a:cxnLst>
              <a:rect l="0" t="0" r="r" b="b"/>
              <a:pathLst>
                <a:path w="15" h="6">
                  <a:moveTo>
                    <a:pt x="0" y="1"/>
                  </a:moveTo>
                  <a:cubicBezTo>
                    <a:pt x="0" y="1"/>
                    <a:pt x="1" y="3"/>
                    <a:pt x="4" y="4"/>
                  </a:cubicBezTo>
                  <a:cubicBezTo>
                    <a:pt x="7" y="6"/>
                    <a:pt x="12" y="6"/>
                    <a:pt x="13" y="3"/>
                  </a:cubicBezTo>
                  <a:cubicBezTo>
                    <a:pt x="15" y="0"/>
                    <a:pt x="13" y="1"/>
                    <a:pt x="11" y="1"/>
                  </a:cubicBezTo>
                  <a:cubicBezTo>
                    <a:pt x="8" y="2"/>
                    <a:pt x="5" y="2"/>
                    <a:pt x="0" y="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5"/>
            <p:cNvSpPr>
              <a:spLocks/>
            </p:cNvSpPr>
            <p:nvPr/>
          </p:nvSpPr>
          <p:spPr bwMode="auto">
            <a:xfrm>
              <a:off x="638175" y="1014639"/>
              <a:ext cx="42863" cy="25400"/>
            </a:xfrm>
            <a:custGeom>
              <a:avLst/>
              <a:gdLst>
                <a:gd name="T0" fmla="*/ 9 w 10"/>
                <a:gd name="T1" fmla="*/ 3 h 6"/>
                <a:gd name="T2" fmla="*/ 7 w 10"/>
                <a:gd name="T3" fmla="*/ 2 h 6"/>
                <a:gd name="T4" fmla="*/ 0 w 10"/>
                <a:gd name="T5" fmla="*/ 3 h 6"/>
                <a:gd name="T6" fmla="*/ 0 w 10"/>
                <a:gd name="T7" fmla="*/ 4 h 6"/>
                <a:gd name="T8" fmla="*/ 3 w 10"/>
                <a:gd name="T9" fmla="*/ 6 h 6"/>
                <a:gd name="T10" fmla="*/ 9 w 10"/>
                <a:gd name="T11" fmla="*/ 3 h 6"/>
              </a:gdLst>
              <a:ahLst/>
              <a:cxnLst>
                <a:cxn ang="0">
                  <a:pos x="T0" y="T1"/>
                </a:cxn>
                <a:cxn ang="0">
                  <a:pos x="T2" y="T3"/>
                </a:cxn>
                <a:cxn ang="0">
                  <a:pos x="T4" y="T5"/>
                </a:cxn>
                <a:cxn ang="0">
                  <a:pos x="T6" y="T7"/>
                </a:cxn>
                <a:cxn ang="0">
                  <a:pos x="T8" y="T9"/>
                </a:cxn>
                <a:cxn ang="0">
                  <a:pos x="T10" y="T11"/>
                </a:cxn>
              </a:cxnLst>
              <a:rect l="0" t="0" r="r" b="b"/>
              <a:pathLst>
                <a:path w="10" h="6">
                  <a:moveTo>
                    <a:pt x="9" y="3"/>
                  </a:moveTo>
                  <a:cubicBezTo>
                    <a:pt x="10" y="0"/>
                    <a:pt x="8" y="1"/>
                    <a:pt x="7" y="2"/>
                  </a:cubicBezTo>
                  <a:cubicBezTo>
                    <a:pt x="6" y="2"/>
                    <a:pt x="4" y="3"/>
                    <a:pt x="0" y="3"/>
                  </a:cubicBezTo>
                  <a:cubicBezTo>
                    <a:pt x="0" y="4"/>
                    <a:pt x="0" y="4"/>
                    <a:pt x="0" y="4"/>
                  </a:cubicBezTo>
                  <a:cubicBezTo>
                    <a:pt x="0" y="3"/>
                    <a:pt x="1" y="5"/>
                    <a:pt x="3" y="6"/>
                  </a:cubicBezTo>
                  <a:cubicBezTo>
                    <a:pt x="5" y="6"/>
                    <a:pt x="9" y="5"/>
                    <a:pt x="9"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6"/>
            <p:cNvSpPr>
              <a:spLocks/>
            </p:cNvSpPr>
            <p:nvPr/>
          </p:nvSpPr>
          <p:spPr bwMode="auto">
            <a:xfrm>
              <a:off x="673100" y="1040039"/>
              <a:ext cx="34925" cy="50800"/>
            </a:xfrm>
            <a:custGeom>
              <a:avLst/>
              <a:gdLst>
                <a:gd name="T0" fmla="*/ 7 w 8"/>
                <a:gd name="T1" fmla="*/ 4 h 12"/>
                <a:gd name="T2" fmla="*/ 6 w 8"/>
                <a:gd name="T3" fmla="*/ 12 h 12"/>
                <a:gd name="T4" fmla="*/ 6 w 8"/>
                <a:gd name="T5" fmla="*/ 12 h 12"/>
                <a:gd name="T6" fmla="*/ 7 w 8"/>
                <a:gd name="T7" fmla="*/ 4 h 12"/>
              </a:gdLst>
              <a:ahLst/>
              <a:cxnLst>
                <a:cxn ang="0">
                  <a:pos x="T0" y="T1"/>
                </a:cxn>
                <a:cxn ang="0">
                  <a:pos x="T2" y="T3"/>
                </a:cxn>
                <a:cxn ang="0">
                  <a:pos x="T4" y="T5"/>
                </a:cxn>
                <a:cxn ang="0">
                  <a:pos x="T6" y="T7"/>
                </a:cxn>
              </a:cxnLst>
              <a:rect l="0" t="0" r="r" b="b"/>
              <a:pathLst>
                <a:path w="8" h="12">
                  <a:moveTo>
                    <a:pt x="7" y="4"/>
                  </a:moveTo>
                  <a:cubicBezTo>
                    <a:pt x="7" y="0"/>
                    <a:pt x="0" y="6"/>
                    <a:pt x="6" y="12"/>
                  </a:cubicBezTo>
                  <a:cubicBezTo>
                    <a:pt x="6" y="12"/>
                    <a:pt x="6" y="12"/>
                    <a:pt x="6" y="12"/>
                  </a:cubicBezTo>
                  <a:cubicBezTo>
                    <a:pt x="5" y="11"/>
                    <a:pt x="8" y="7"/>
                    <a:pt x="7"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7"/>
            <p:cNvSpPr>
              <a:spLocks/>
            </p:cNvSpPr>
            <p:nvPr/>
          </p:nvSpPr>
          <p:spPr bwMode="auto">
            <a:xfrm>
              <a:off x="454025" y="878114"/>
              <a:ext cx="34925" cy="77788"/>
            </a:xfrm>
            <a:custGeom>
              <a:avLst/>
              <a:gdLst>
                <a:gd name="T0" fmla="*/ 4 w 8"/>
                <a:gd name="T1" fmla="*/ 3 h 18"/>
                <a:gd name="T2" fmla="*/ 0 w 8"/>
                <a:gd name="T3" fmla="*/ 17 h 18"/>
                <a:gd name="T4" fmla="*/ 1 w 8"/>
                <a:gd name="T5" fmla="*/ 17 h 18"/>
                <a:gd name="T6" fmla="*/ 4 w 8"/>
                <a:gd name="T7" fmla="*/ 3 h 18"/>
              </a:gdLst>
              <a:ahLst/>
              <a:cxnLst>
                <a:cxn ang="0">
                  <a:pos x="T0" y="T1"/>
                </a:cxn>
                <a:cxn ang="0">
                  <a:pos x="T2" y="T3"/>
                </a:cxn>
                <a:cxn ang="0">
                  <a:pos x="T4" y="T5"/>
                </a:cxn>
                <a:cxn ang="0">
                  <a:pos x="T6" y="T7"/>
                </a:cxn>
              </a:cxnLst>
              <a:rect l="0" t="0" r="r" b="b"/>
              <a:pathLst>
                <a:path w="8" h="18">
                  <a:moveTo>
                    <a:pt x="4" y="3"/>
                  </a:moveTo>
                  <a:cubicBezTo>
                    <a:pt x="0" y="0"/>
                    <a:pt x="3" y="8"/>
                    <a:pt x="0" y="17"/>
                  </a:cubicBezTo>
                  <a:cubicBezTo>
                    <a:pt x="1" y="17"/>
                    <a:pt x="1" y="17"/>
                    <a:pt x="1" y="17"/>
                  </a:cubicBezTo>
                  <a:cubicBezTo>
                    <a:pt x="1" y="18"/>
                    <a:pt x="8" y="9"/>
                    <a:pt x="4"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8"/>
            <p:cNvSpPr>
              <a:spLocks/>
            </p:cNvSpPr>
            <p:nvPr/>
          </p:nvSpPr>
          <p:spPr bwMode="auto">
            <a:xfrm>
              <a:off x="411163" y="862239"/>
              <a:ext cx="34925" cy="38100"/>
            </a:xfrm>
            <a:custGeom>
              <a:avLst/>
              <a:gdLst>
                <a:gd name="T0" fmla="*/ 1 w 8"/>
                <a:gd name="T1" fmla="*/ 9 h 9"/>
                <a:gd name="T2" fmla="*/ 8 w 8"/>
                <a:gd name="T3" fmla="*/ 3 h 9"/>
                <a:gd name="T4" fmla="*/ 0 w 8"/>
                <a:gd name="T5" fmla="*/ 9 h 9"/>
                <a:gd name="T6" fmla="*/ 1 w 8"/>
                <a:gd name="T7" fmla="*/ 9 h 9"/>
              </a:gdLst>
              <a:ahLst/>
              <a:cxnLst>
                <a:cxn ang="0">
                  <a:pos x="T0" y="T1"/>
                </a:cxn>
                <a:cxn ang="0">
                  <a:pos x="T2" y="T3"/>
                </a:cxn>
                <a:cxn ang="0">
                  <a:pos x="T4" y="T5"/>
                </a:cxn>
                <a:cxn ang="0">
                  <a:pos x="T6" y="T7"/>
                </a:cxn>
              </a:cxnLst>
              <a:rect l="0" t="0" r="r" b="b"/>
              <a:pathLst>
                <a:path w="8" h="9">
                  <a:moveTo>
                    <a:pt x="1" y="9"/>
                  </a:moveTo>
                  <a:cubicBezTo>
                    <a:pt x="0" y="9"/>
                    <a:pt x="8" y="8"/>
                    <a:pt x="8" y="3"/>
                  </a:cubicBezTo>
                  <a:cubicBezTo>
                    <a:pt x="6" y="0"/>
                    <a:pt x="4" y="3"/>
                    <a:pt x="0" y="9"/>
                  </a:cubicBezTo>
                  <a:lnTo>
                    <a:pt x="1" y="9"/>
                  </a:ln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9"/>
            <p:cNvSpPr>
              <a:spLocks/>
            </p:cNvSpPr>
            <p:nvPr/>
          </p:nvSpPr>
          <p:spPr bwMode="auto">
            <a:xfrm>
              <a:off x="750888" y="1308326"/>
              <a:ext cx="46038" cy="38100"/>
            </a:xfrm>
            <a:custGeom>
              <a:avLst/>
              <a:gdLst>
                <a:gd name="T0" fmla="*/ 11 w 11"/>
                <a:gd name="T1" fmla="*/ 3 h 9"/>
                <a:gd name="T2" fmla="*/ 8 w 11"/>
                <a:gd name="T3" fmla="*/ 3 h 9"/>
                <a:gd name="T4" fmla="*/ 0 w 11"/>
                <a:gd name="T5" fmla="*/ 8 h 9"/>
                <a:gd name="T6" fmla="*/ 0 w 11"/>
                <a:gd name="T7" fmla="*/ 8 h 9"/>
                <a:gd name="T8" fmla="*/ 5 w 11"/>
                <a:gd name="T9" fmla="*/ 9 h 9"/>
                <a:gd name="T10" fmla="*/ 11 w 11"/>
                <a:gd name="T11" fmla="*/ 3 h 9"/>
              </a:gdLst>
              <a:ahLst/>
              <a:cxnLst>
                <a:cxn ang="0">
                  <a:pos x="T0" y="T1"/>
                </a:cxn>
                <a:cxn ang="0">
                  <a:pos x="T2" y="T3"/>
                </a:cxn>
                <a:cxn ang="0">
                  <a:pos x="T4" y="T5"/>
                </a:cxn>
                <a:cxn ang="0">
                  <a:pos x="T6" y="T7"/>
                </a:cxn>
                <a:cxn ang="0">
                  <a:pos x="T8" y="T9"/>
                </a:cxn>
                <a:cxn ang="0">
                  <a:pos x="T10" y="T11"/>
                </a:cxn>
              </a:cxnLst>
              <a:rect l="0" t="0" r="r" b="b"/>
              <a:pathLst>
                <a:path w="11" h="9">
                  <a:moveTo>
                    <a:pt x="11" y="3"/>
                  </a:moveTo>
                  <a:cubicBezTo>
                    <a:pt x="11" y="0"/>
                    <a:pt x="9" y="2"/>
                    <a:pt x="8" y="3"/>
                  </a:cubicBezTo>
                  <a:cubicBezTo>
                    <a:pt x="7" y="5"/>
                    <a:pt x="4" y="7"/>
                    <a:pt x="0" y="8"/>
                  </a:cubicBezTo>
                  <a:cubicBezTo>
                    <a:pt x="0" y="8"/>
                    <a:pt x="0" y="8"/>
                    <a:pt x="0" y="8"/>
                  </a:cubicBezTo>
                  <a:cubicBezTo>
                    <a:pt x="0" y="8"/>
                    <a:pt x="2" y="9"/>
                    <a:pt x="5" y="9"/>
                  </a:cubicBezTo>
                  <a:cubicBezTo>
                    <a:pt x="8" y="9"/>
                    <a:pt x="11" y="6"/>
                    <a:pt x="11"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0"/>
            <p:cNvSpPr>
              <a:spLocks/>
            </p:cNvSpPr>
            <p:nvPr/>
          </p:nvSpPr>
          <p:spPr bwMode="auto">
            <a:xfrm>
              <a:off x="771525" y="1278164"/>
              <a:ext cx="30163" cy="25400"/>
            </a:xfrm>
            <a:custGeom>
              <a:avLst/>
              <a:gdLst>
                <a:gd name="T0" fmla="*/ 6 w 7"/>
                <a:gd name="T1" fmla="*/ 3 h 6"/>
                <a:gd name="T2" fmla="*/ 0 w 7"/>
                <a:gd name="T3" fmla="*/ 6 h 6"/>
                <a:gd name="T4" fmla="*/ 1 w 7"/>
                <a:gd name="T5" fmla="*/ 6 h 6"/>
                <a:gd name="T6" fmla="*/ 6 w 7"/>
                <a:gd name="T7" fmla="*/ 3 h 6"/>
              </a:gdLst>
              <a:ahLst/>
              <a:cxnLst>
                <a:cxn ang="0">
                  <a:pos x="T0" y="T1"/>
                </a:cxn>
                <a:cxn ang="0">
                  <a:pos x="T2" y="T3"/>
                </a:cxn>
                <a:cxn ang="0">
                  <a:pos x="T4" y="T5"/>
                </a:cxn>
                <a:cxn ang="0">
                  <a:pos x="T6" y="T7"/>
                </a:cxn>
              </a:cxnLst>
              <a:rect l="0" t="0" r="r" b="b"/>
              <a:pathLst>
                <a:path w="7" h="6">
                  <a:moveTo>
                    <a:pt x="6" y="3"/>
                  </a:moveTo>
                  <a:cubicBezTo>
                    <a:pt x="7" y="0"/>
                    <a:pt x="2" y="0"/>
                    <a:pt x="0" y="6"/>
                  </a:cubicBezTo>
                  <a:cubicBezTo>
                    <a:pt x="1" y="6"/>
                    <a:pt x="1" y="6"/>
                    <a:pt x="1" y="6"/>
                  </a:cubicBezTo>
                  <a:cubicBezTo>
                    <a:pt x="1" y="6"/>
                    <a:pt x="5" y="6"/>
                    <a:pt x="6"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01"/>
            <p:cNvSpPr>
              <a:spLocks/>
            </p:cNvSpPr>
            <p:nvPr/>
          </p:nvSpPr>
          <p:spPr bwMode="auto">
            <a:xfrm>
              <a:off x="849313" y="1325789"/>
              <a:ext cx="46038" cy="25400"/>
            </a:xfrm>
            <a:custGeom>
              <a:avLst/>
              <a:gdLst>
                <a:gd name="T0" fmla="*/ 1 w 11"/>
                <a:gd name="T1" fmla="*/ 3 h 6"/>
                <a:gd name="T2" fmla="*/ 11 w 11"/>
                <a:gd name="T3" fmla="*/ 3 h 6"/>
                <a:gd name="T4" fmla="*/ 10 w 11"/>
                <a:gd name="T5" fmla="*/ 3 h 6"/>
                <a:gd name="T6" fmla="*/ 3 w 11"/>
                <a:gd name="T7" fmla="*/ 1 h 6"/>
                <a:gd name="T8" fmla="*/ 1 w 11"/>
                <a:gd name="T9" fmla="*/ 3 h 6"/>
              </a:gdLst>
              <a:ahLst/>
              <a:cxnLst>
                <a:cxn ang="0">
                  <a:pos x="T0" y="T1"/>
                </a:cxn>
                <a:cxn ang="0">
                  <a:pos x="T2" y="T3"/>
                </a:cxn>
                <a:cxn ang="0">
                  <a:pos x="T4" y="T5"/>
                </a:cxn>
                <a:cxn ang="0">
                  <a:pos x="T6" y="T7"/>
                </a:cxn>
                <a:cxn ang="0">
                  <a:pos x="T8" y="T9"/>
                </a:cxn>
              </a:cxnLst>
              <a:rect l="0" t="0" r="r" b="b"/>
              <a:pathLst>
                <a:path w="11" h="6">
                  <a:moveTo>
                    <a:pt x="1" y="3"/>
                  </a:moveTo>
                  <a:cubicBezTo>
                    <a:pt x="3" y="6"/>
                    <a:pt x="8" y="6"/>
                    <a:pt x="11" y="3"/>
                  </a:cubicBezTo>
                  <a:cubicBezTo>
                    <a:pt x="10" y="3"/>
                    <a:pt x="10" y="3"/>
                    <a:pt x="10" y="3"/>
                  </a:cubicBezTo>
                  <a:cubicBezTo>
                    <a:pt x="10" y="3"/>
                    <a:pt x="5" y="1"/>
                    <a:pt x="3" y="1"/>
                  </a:cubicBezTo>
                  <a:cubicBezTo>
                    <a:pt x="1" y="0"/>
                    <a:pt x="0" y="1"/>
                    <a:pt x="1"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02"/>
            <p:cNvSpPr>
              <a:spLocks/>
            </p:cNvSpPr>
            <p:nvPr/>
          </p:nvSpPr>
          <p:spPr bwMode="auto">
            <a:xfrm>
              <a:off x="809625" y="1108301"/>
              <a:ext cx="42863" cy="47625"/>
            </a:xfrm>
            <a:custGeom>
              <a:avLst/>
              <a:gdLst>
                <a:gd name="T0" fmla="*/ 8 w 10"/>
                <a:gd name="T1" fmla="*/ 11 h 11"/>
                <a:gd name="T2" fmla="*/ 8 w 10"/>
                <a:gd name="T3" fmla="*/ 11 h 11"/>
                <a:gd name="T4" fmla="*/ 4 w 10"/>
                <a:gd name="T5" fmla="*/ 0 h 11"/>
                <a:gd name="T6" fmla="*/ 8 w 10"/>
                <a:gd name="T7" fmla="*/ 11 h 11"/>
              </a:gdLst>
              <a:ahLst/>
              <a:cxnLst>
                <a:cxn ang="0">
                  <a:pos x="T0" y="T1"/>
                </a:cxn>
                <a:cxn ang="0">
                  <a:pos x="T2" y="T3"/>
                </a:cxn>
                <a:cxn ang="0">
                  <a:pos x="T4" y="T5"/>
                </a:cxn>
                <a:cxn ang="0">
                  <a:pos x="T6" y="T7"/>
                </a:cxn>
              </a:cxnLst>
              <a:rect l="0" t="0" r="r" b="b"/>
              <a:pathLst>
                <a:path w="10" h="11">
                  <a:moveTo>
                    <a:pt x="8" y="11"/>
                  </a:moveTo>
                  <a:cubicBezTo>
                    <a:pt x="8" y="11"/>
                    <a:pt x="8" y="11"/>
                    <a:pt x="8" y="11"/>
                  </a:cubicBezTo>
                  <a:cubicBezTo>
                    <a:pt x="8" y="11"/>
                    <a:pt x="10" y="3"/>
                    <a:pt x="4" y="0"/>
                  </a:cubicBezTo>
                  <a:cubicBezTo>
                    <a:pt x="0" y="0"/>
                    <a:pt x="4" y="4"/>
                    <a:pt x="8" y="11"/>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03"/>
            <p:cNvSpPr>
              <a:spLocks/>
            </p:cNvSpPr>
            <p:nvPr/>
          </p:nvSpPr>
          <p:spPr bwMode="auto">
            <a:xfrm>
              <a:off x="806450" y="1070201"/>
              <a:ext cx="30163" cy="25400"/>
            </a:xfrm>
            <a:custGeom>
              <a:avLst/>
              <a:gdLst>
                <a:gd name="T0" fmla="*/ 7 w 7"/>
                <a:gd name="T1" fmla="*/ 6 h 6"/>
                <a:gd name="T2" fmla="*/ 7 w 7"/>
                <a:gd name="T3" fmla="*/ 6 h 6"/>
                <a:gd name="T4" fmla="*/ 3 w 7"/>
                <a:gd name="T5" fmla="*/ 1 h 6"/>
                <a:gd name="T6" fmla="*/ 7 w 7"/>
                <a:gd name="T7" fmla="*/ 6 h 6"/>
              </a:gdLst>
              <a:ahLst/>
              <a:cxnLst>
                <a:cxn ang="0">
                  <a:pos x="T0" y="T1"/>
                </a:cxn>
                <a:cxn ang="0">
                  <a:pos x="T2" y="T3"/>
                </a:cxn>
                <a:cxn ang="0">
                  <a:pos x="T4" y="T5"/>
                </a:cxn>
                <a:cxn ang="0">
                  <a:pos x="T6" y="T7"/>
                </a:cxn>
              </a:cxnLst>
              <a:rect l="0" t="0" r="r" b="b"/>
              <a:pathLst>
                <a:path w="7" h="6">
                  <a:moveTo>
                    <a:pt x="7" y="6"/>
                  </a:moveTo>
                  <a:cubicBezTo>
                    <a:pt x="7" y="6"/>
                    <a:pt x="7" y="6"/>
                    <a:pt x="7" y="6"/>
                  </a:cubicBezTo>
                  <a:cubicBezTo>
                    <a:pt x="7" y="6"/>
                    <a:pt x="7" y="0"/>
                    <a:pt x="3" y="1"/>
                  </a:cubicBezTo>
                  <a:cubicBezTo>
                    <a:pt x="0" y="1"/>
                    <a:pt x="2" y="5"/>
                    <a:pt x="7" y="6"/>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04"/>
            <p:cNvSpPr>
              <a:spLocks/>
            </p:cNvSpPr>
            <p:nvPr/>
          </p:nvSpPr>
          <p:spPr bwMode="auto">
            <a:xfrm>
              <a:off x="754063" y="1108301"/>
              <a:ext cx="34925" cy="30163"/>
            </a:xfrm>
            <a:custGeom>
              <a:avLst/>
              <a:gdLst>
                <a:gd name="T0" fmla="*/ 6 w 8"/>
                <a:gd name="T1" fmla="*/ 2 h 7"/>
                <a:gd name="T2" fmla="*/ 3 w 8"/>
                <a:gd name="T3" fmla="*/ 2 h 7"/>
                <a:gd name="T4" fmla="*/ 0 w 8"/>
                <a:gd name="T5" fmla="*/ 6 h 7"/>
                <a:gd name="T6" fmla="*/ 0 w 8"/>
                <a:gd name="T7" fmla="*/ 6 h 7"/>
                <a:gd name="T8" fmla="*/ 3 w 8"/>
                <a:gd name="T9" fmla="*/ 6 h 7"/>
                <a:gd name="T10" fmla="*/ 6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6" y="2"/>
                  </a:moveTo>
                  <a:cubicBezTo>
                    <a:pt x="5" y="0"/>
                    <a:pt x="3" y="2"/>
                    <a:pt x="3" y="2"/>
                  </a:cubicBezTo>
                  <a:cubicBezTo>
                    <a:pt x="3" y="2"/>
                    <a:pt x="2" y="3"/>
                    <a:pt x="0" y="6"/>
                  </a:cubicBezTo>
                  <a:cubicBezTo>
                    <a:pt x="0" y="6"/>
                    <a:pt x="0" y="6"/>
                    <a:pt x="0" y="6"/>
                  </a:cubicBezTo>
                  <a:cubicBezTo>
                    <a:pt x="0" y="6"/>
                    <a:pt x="1" y="7"/>
                    <a:pt x="3" y="6"/>
                  </a:cubicBezTo>
                  <a:cubicBezTo>
                    <a:pt x="5" y="7"/>
                    <a:pt x="8" y="3"/>
                    <a:pt x="6" y="2"/>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05"/>
            <p:cNvSpPr>
              <a:spLocks/>
            </p:cNvSpPr>
            <p:nvPr/>
          </p:nvSpPr>
          <p:spPr bwMode="auto">
            <a:xfrm>
              <a:off x="325438" y="303439"/>
              <a:ext cx="34925" cy="30163"/>
            </a:xfrm>
            <a:custGeom>
              <a:avLst/>
              <a:gdLst>
                <a:gd name="T0" fmla="*/ 6 w 8"/>
                <a:gd name="T1" fmla="*/ 3 h 7"/>
                <a:gd name="T2" fmla="*/ 0 w 8"/>
                <a:gd name="T3" fmla="*/ 7 h 7"/>
                <a:gd name="T4" fmla="*/ 0 w 8"/>
                <a:gd name="T5" fmla="*/ 7 h 7"/>
                <a:gd name="T6" fmla="*/ 6 w 8"/>
                <a:gd name="T7" fmla="*/ 3 h 7"/>
              </a:gdLst>
              <a:ahLst/>
              <a:cxnLst>
                <a:cxn ang="0">
                  <a:pos x="T0" y="T1"/>
                </a:cxn>
                <a:cxn ang="0">
                  <a:pos x="T2" y="T3"/>
                </a:cxn>
                <a:cxn ang="0">
                  <a:pos x="T4" y="T5"/>
                </a:cxn>
                <a:cxn ang="0">
                  <a:pos x="T6" y="T7"/>
                </a:cxn>
              </a:cxnLst>
              <a:rect l="0" t="0" r="r" b="b"/>
              <a:pathLst>
                <a:path w="8" h="7">
                  <a:moveTo>
                    <a:pt x="6" y="3"/>
                  </a:moveTo>
                  <a:cubicBezTo>
                    <a:pt x="8" y="0"/>
                    <a:pt x="0" y="0"/>
                    <a:pt x="0" y="7"/>
                  </a:cubicBezTo>
                  <a:cubicBezTo>
                    <a:pt x="0" y="7"/>
                    <a:pt x="0" y="7"/>
                    <a:pt x="0" y="7"/>
                  </a:cubicBezTo>
                  <a:cubicBezTo>
                    <a:pt x="0" y="6"/>
                    <a:pt x="5" y="5"/>
                    <a:pt x="6"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06"/>
            <p:cNvSpPr>
              <a:spLocks/>
            </p:cNvSpPr>
            <p:nvPr/>
          </p:nvSpPr>
          <p:spPr bwMode="auto">
            <a:xfrm>
              <a:off x="330200" y="287564"/>
              <a:ext cx="25400" cy="20638"/>
            </a:xfrm>
            <a:custGeom>
              <a:avLst/>
              <a:gdLst>
                <a:gd name="T0" fmla="*/ 5 w 6"/>
                <a:gd name="T1" fmla="*/ 3 h 5"/>
                <a:gd name="T2" fmla="*/ 4 w 6"/>
                <a:gd name="T3" fmla="*/ 0 h 5"/>
                <a:gd name="T4" fmla="*/ 0 w 6"/>
                <a:gd name="T5" fmla="*/ 4 h 5"/>
                <a:gd name="T6" fmla="*/ 0 w 6"/>
                <a:gd name="T7" fmla="*/ 4 h 5"/>
                <a:gd name="T8" fmla="*/ 5 w 6"/>
                <a:gd name="T9" fmla="*/ 3 h 5"/>
              </a:gdLst>
              <a:ahLst/>
              <a:cxnLst>
                <a:cxn ang="0">
                  <a:pos x="T0" y="T1"/>
                </a:cxn>
                <a:cxn ang="0">
                  <a:pos x="T2" y="T3"/>
                </a:cxn>
                <a:cxn ang="0">
                  <a:pos x="T4" y="T5"/>
                </a:cxn>
                <a:cxn ang="0">
                  <a:pos x="T6" y="T7"/>
                </a:cxn>
                <a:cxn ang="0">
                  <a:pos x="T8" y="T9"/>
                </a:cxn>
              </a:cxnLst>
              <a:rect l="0" t="0" r="r" b="b"/>
              <a:pathLst>
                <a:path w="6" h="5">
                  <a:moveTo>
                    <a:pt x="5" y="3"/>
                  </a:moveTo>
                  <a:cubicBezTo>
                    <a:pt x="6" y="2"/>
                    <a:pt x="6" y="1"/>
                    <a:pt x="4" y="0"/>
                  </a:cubicBezTo>
                  <a:cubicBezTo>
                    <a:pt x="2" y="0"/>
                    <a:pt x="0" y="1"/>
                    <a:pt x="0" y="4"/>
                  </a:cubicBezTo>
                  <a:cubicBezTo>
                    <a:pt x="0" y="4"/>
                    <a:pt x="0" y="4"/>
                    <a:pt x="0" y="4"/>
                  </a:cubicBezTo>
                  <a:cubicBezTo>
                    <a:pt x="0" y="4"/>
                    <a:pt x="4" y="5"/>
                    <a:pt x="5" y="3"/>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07"/>
            <p:cNvSpPr>
              <a:spLocks/>
            </p:cNvSpPr>
            <p:nvPr/>
          </p:nvSpPr>
          <p:spPr bwMode="auto">
            <a:xfrm>
              <a:off x="365125" y="163739"/>
              <a:ext cx="46038" cy="30163"/>
            </a:xfrm>
            <a:custGeom>
              <a:avLst/>
              <a:gdLst>
                <a:gd name="T0" fmla="*/ 8 w 11"/>
                <a:gd name="T1" fmla="*/ 5 h 7"/>
                <a:gd name="T2" fmla="*/ 0 w 11"/>
                <a:gd name="T3" fmla="*/ 7 h 7"/>
                <a:gd name="T4" fmla="*/ 0 w 11"/>
                <a:gd name="T5" fmla="*/ 7 h 7"/>
                <a:gd name="T6" fmla="*/ 8 w 11"/>
                <a:gd name="T7" fmla="*/ 5 h 7"/>
              </a:gdLst>
              <a:ahLst/>
              <a:cxnLst>
                <a:cxn ang="0">
                  <a:pos x="T0" y="T1"/>
                </a:cxn>
                <a:cxn ang="0">
                  <a:pos x="T2" y="T3"/>
                </a:cxn>
                <a:cxn ang="0">
                  <a:pos x="T4" y="T5"/>
                </a:cxn>
                <a:cxn ang="0">
                  <a:pos x="T6" y="T7"/>
                </a:cxn>
              </a:cxnLst>
              <a:rect l="0" t="0" r="r" b="b"/>
              <a:pathLst>
                <a:path w="11" h="7">
                  <a:moveTo>
                    <a:pt x="8" y="5"/>
                  </a:moveTo>
                  <a:cubicBezTo>
                    <a:pt x="11" y="3"/>
                    <a:pt x="3" y="0"/>
                    <a:pt x="0" y="7"/>
                  </a:cubicBezTo>
                  <a:cubicBezTo>
                    <a:pt x="0" y="7"/>
                    <a:pt x="0" y="7"/>
                    <a:pt x="0" y="7"/>
                  </a:cubicBezTo>
                  <a:cubicBezTo>
                    <a:pt x="0" y="7"/>
                    <a:pt x="6" y="7"/>
                    <a:pt x="8" y="5"/>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08"/>
            <p:cNvSpPr>
              <a:spLocks/>
            </p:cNvSpPr>
            <p:nvPr/>
          </p:nvSpPr>
          <p:spPr bwMode="auto">
            <a:xfrm>
              <a:off x="385763" y="151039"/>
              <a:ext cx="25400" cy="20638"/>
            </a:xfrm>
            <a:custGeom>
              <a:avLst/>
              <a:gdLst>
                <a:gd name="T0" fmla="*/ 5 w 6"/>
                <a:gd name="T1" fmla="*/ 4 h 5"/>
                <a:gd name="T2" fmla="*/ 5 w 6"/>
                <a:gd name="T3" fmla="*/ 1 h 5"/>
                <a:gd name="T4" fmla="*/ 0 w 6"/>
                <a:gd name="T5" fmla="*/ 3 h 5"/>
                <a:gd name="T6" fmla="*/ 0 w 6"/>
                <a:gd name="T7" fmla="*/ 3 h 5"/>
                <a:gd name="T8" fmla="*/ 5 w 6"/>
                <a:gd name="T9" fmla="*/ 4 h 5"/>
              </a:gdLst>
              <a:ahLst/>
              <a:cxnLst>
                <a:cxn ang="0">
                  <a:pos x="T0" y="T1"/>
                </a:cxn>
                <a:cxn ang="0">
                  <a:pos x="T2" y="T3"/>
                </a:cxn>
                <a:cxn ang="0">
                  <a:pos x="T4" y="T5"/>
                </a:cxn>
                <a:cxn ang="0">
                  <a:pos x="T6" y="T7"/>
                </a:cxn>
                <a:cxn ang="0">
                  <a:pos x="T8" y="T9"/>
                </a:cxn>
              </a:cxnLst>
              <a:rect l="0" t="0" r="r" b="b"/>
              <a:pathLst>
                <a:path w="6" h="5">
                  <a:moveTo>
                    <a:pt x="5" y="4"/>
                  </a:moveTo>
                  <a:cubicBezTo>
                    <a:pt x="6" y="3"/>
                    <a:pt x="6" y="2"/>
                    <a:pt x="5" y="1"/>
                  </a:cubicBezTo>
                  <a:cubicBezTo>
                    <a:pt x="4" y="0"/>
                    <a:pt x="0" y="0"/>
                    <a:pt x="0" y="3"/>
                  </a:cubicBezTo>
                  <a:cubicBezTo>
                    <a:pt x="0" y="3"/>
                    <a:pt x="0" y="3"/>
                    <a:pt x="0" y="3"/>
                  </a:cubicBezTo>
                  <a:cubicBezTo>
                    <a:pt x="1" y="3"/>
                    <a:pt x="3" y="5"/>
                    <a:pt x="5" y="4"/>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09"/>
            <p:cNvSpPr>
              <a:spLocks/>
            </p:cNvSpPr>
            <p:nvPr/>
          </p:nvSpPr>
          <p:spPr bwMode="auto">
            <a:xfrm>
              <a:off x="458788" y="857476"/>
              <a:ext cx="30163" cy="25400"/>
            </a:xfrm>
            <a:custGeom>
              <a:avLst/>
              <a:gdLst>
                <a:gd name="T0" fmla="*/ 7 w 7"/>
                <a:gd name="T1" fmla="*/ 6 h 6"/>
                <a:gd name="T2" fmla="*/ 7 w 7"/>
                <a:gd name="T3" fmla="*/ 6 h 6"/>
                <a:gd name="T4" fmla="*/ 3 w 7"/>
                <a:gd name="T5" fmla="*/ 0 h 6"/>
                <a:gd name="T6" fmla="*/ 7 w 7"/>
                <a:gd name="T7" fmla="*/ 6 h 6"/>
              </a:gdLst>
              <a:ahLst/>
              <a:cxnLst>
                <a:cxn ang="0">
                  <a:pos x="T0" y="T1"/>
                </a:cxn>
                <a:cxn ang="0">
                  <a:pos x="T2" y="T3"/>
                </a:cxn>
                <a:cxn ang="0">
                  <a:pos x="T4" y="T5"/>
                </a:cxn>
                <a:cxn ang="0">
                  <a:pos x="T6" y="T7"/>
                </a:cxn>
              </a:cxnLst>
              <a:rect l="0" t="0" r="r" b="b"/>
              <a:pathLst>
                <a:path w="7" h="6">
                  <a:moveTo>
                    <a:pt x="7" y="6"/>
                  </a:moveTo>
                  <a:cubicBezTo>
                    <a:pt x="7" y="6"/>
                    <a:pt x="7" y="6"/>
                    <a:pt x="7" y="6"/>
                  </a:cubicBezTo>
                  <a:cubicBezTo>
                    <a:pt x="7" y="6"/>
                    <a:pt x="7" y="0"/>
                    <a:pt x="3" y="0"/>
                  </a:cubicBezTo>
                  <a:cubicBezTo>
                    <a:pt x="0" y="1"/>
                    <a:pt x="2" y="4"/>
                    <a:pt x="7" y="6"/>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0"/>
            <p:cNvSpPr>
              <a:spLocks/>
            </p:cNvSpPr>
            <p:nvPr/>
          </p:nvSpPr>
          <p:spPr bwMode="auto">
            <a:xfrm>
              <a:off x="450850" y="819376"/>
              <a:ext cx="28575" cy="25400"/>
            </a:xfrm>
            <a:custGeom>
              <a:avLst/>
              <a:gdLst>
                <a:gd name="T0" fmla="*/ 3 w 7"/>
                <a:gd name="T1" fmla="*/ 0 h 6"/>
                <a:gd name="T2" fmla="*/ 7 w 7"/>
                <a:gd name="T3" fmla="*/ 6 h 6"/>
                <a:gd name="T4" fmla="*/ 7 w 7"/>
                <a:gd name="T5" fmla="*/ 6 h 6"/>
                <a:gd name="T6" fmla="*/ 3 w 7"/>
                <a:gd name="T7" fmla="*/ 0 h 6"/>
              </a:gdLst>
              <a:ahLst/>
              <a:cxnLst>
                <a:cxn ang="0">
                  <a:pos x="T0" y="T1"/>
                </a:cxn>
                <a:cxn ang="0">
                  <a:pos x="T2" y="T3"/>
                </a:cxn>
                <a:cxn ang="0">
                  <a:pos x="T4" y="T5"/>
                </a:cxn>
                <a:cxn ang="0">
                  <a:pos x="T6" y="T7"/>
                </a:cxn>
              </a:cxnLst>
              <a:rect l="0" t="0" r="r" b="b"/>
              <a:pathLst>
                <a:path w="7" h="6">
                  <a:moveTo>
                    <a:pt x="3" y="0"/>
                  </a:moveTo>
                  <a:cubicBezTo>
                    <a:pt x="0" y="1"/>
                    <a:pt x="2" y="4"/>
                    <a:pt x="7" y="6"/>
                  </a:cubicBezTo>
                  <a:cubicBezTo>
                    <a:pt x="7" y="6"/>
                    <a:pt x="7" y="6"/>
                    <a:pt x="7" y="6"/>
                  </a:cubicBezTo>
                  <a:cubicBezTo>
                    <a:pt x="7" y="6"/>
                    <a:pt x="7" y="0"/>
                    <a:pt x="3"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1"/>
            <p:cNvSpPr>
              <a:spLocks/>
            </p:cNvSpPr>
            <p:nvPr/>
          </p:nvSpPr>
          <p:spPr bwMode="auto">
            <a:xfrm>
              <a:off x="398463" y="730476"/>
              <a:ext cx="55563" cy="28575"/>
            </a:xfrm>
            <a:custGeom>
              <a:avLst/>
              <a:gdLst>
                <a:gd name="T0" fmla="*/ 4 w 13"/>
                <a:gd name="T1" fmla="*/ 0 h 7"/>
                <a:gd name="T2" fmla="*/ 13 w 13"/>
                <a:gd name="T3" fmla="*/ 7 h 7"/>
                <a:gd name="T4" fmla="*/ 13 w 13"/>
                <a:gd name="T5" fmla="*/ 6 h 7"/>
                <a:gd name="T6" fmla="*/ 4 w 13"/>
                <a:gd name="T7" fmla="*/ 0 h 7"/>
              </a:gdLst>
              <a:ahLst/>
              <a:cxnLst>
                <a:cxn ang="0">
                  <a:pos x="T0" y="T1"/>
                </a:cxn>
                <a:cxn ang="0">
                  <a:pos x="T2" y="T3"/>
                </a:cxn>
                <a:cxn ang="0">
                  <a:pos x="T4" y="T5"/>
                </a:cxn>
                <a:cxn ang="0">
                  <a:pos x="T6" y="T7"/>
                </a:cxn>
              </a:cxnLst>
              <a:rect l="0" t="0" r="r" b="b"/>
              <a:pathLst>
                <a:path w="13" h="7">
                  <a:moveTo>
                    <a:pt x="4" y="0"/>
                  </a:moveTo>
                  <a:cubicBezTo>
                    <a:pt x="0" y="0"/>
                    <a:pt x="5" y="5"/>
                    <a:pt x="13" y="7"/>
                  </a:cubicBezTo>
                  <a:cubicBezTo>
                    <a:pt x="13" y="6"/>
                    <a:pt x="13" y="6"/>
                    <a:pt x="13" y="6"/>
                  </a:cubicBezTo>
                  <a:cubicBezTo>
                    <a:pt x="13" y="7"/>
                    <a:pt x="9" y="0"/>
                    <a:pt x="4" y="0"/>
                  </a:cubicBezTo>
                  <a:close/>
                </a:path>
              </a:pathLst>
            </a:custGeom>
            <a:solidFill>
              <a:srgbClr val="421D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6569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78155B1-E6ED-47FE-AC81-F5A1852DDCD3}" type="datetime1">
              <a:rPr lang="zh-CN" altLang="fr-FR" smtClean="0"/>
              <a:t>2025/3/23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328523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020314-4A36-46B0-8A28-1143B59C8385}" type="datetime1">
              <a:rPr lang="zh-CN" altLang="fr-FR" smtClean="0"/>
              <a:t>2025/3/23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5E7C8-8D38-468A-8CEF-B3882896E78D}" type="slidenum">
              <a:rPr lang="zh-CN" altLang="en-US" smtClean="0"/>
              <a:t>‹N°›</a:t>
            </a:fld>
            <a:endParaRPr lang="zh-CN" altLang="en-US"/>
          </a:p>
        </p:txBody>
      </p:sp>
    </p:spTree>
    <p:extLst>
      <p:ext uri="{BB962C8B-B14F-4D97-AF65-F5344CB8AC3E}">
        <p14:creationId xmlns:p14="http://schemas.microsoft.com/office/powerpoint/2010/main" val="179676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1A625-F73D-40E8-AD94-00B22F9C4A23}" type="datetime1">
              <a:rPr lang="zh-CN" altLang="fr-FR" smtClean="0"/>
              <a:t>2025/3/23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5E7C8-8D38-468A-8CEF-B3882896E78D}" type="slidenum">
              <a:rPr lang="zh-CN" altLang="en-US" smtClean="0"/>
              <a:t>‹N°›</a:t>
            </a:fld>
            <a:endParaRPr lang="zh-CN" altLang="en-US"/>
          </a:p>
        </p:txBody>
      </p:sp>
      <p:pic>
        <p:nvPicPr>
          <p:cNvPr id="7" name="图片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8474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33.png"/><Relationship Id="rId12"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jpeg"/><Relationship Id="rId10" Type="http://schemas.openxmlformats.org/officeDocument/2006/relationships/image" Target="../media/image35.gif"/><Relationship Id="rId4" Type="http://schemas.openxmlformats.org/officeDocument/2006/relationships/image" Target="../media/image30.png"/><Relationship Id="rId9" Type="http://schemas.openxmlformats.org/officeDocument/2006/relationships/image" Target="../media/image34.gif"/></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8.png"/><Relationship Id="rId7"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gif"/><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gif"/></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0.gif"/></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0.gif"/><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46.png"/><Relationship Id="rId12" Type="http://schemas.openxmlformats.org/officeDocument/2006/relationships/image" Target="../media/image50.gi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8.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50.gif"/><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9.gif"/></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lodigrowers.com/important-structures-features-of-grapevine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extension.umn.edu/fruit/growing-grapes-home-garden"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8.png"/><Relationship Id="rId4" Type="http://schemas.openxmlformats.org/officeDocument/2006/relationships/image" Target="../media/image17.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Google Shape;719;p15">
            <a:extLst>
              <a:ext uri="{FF2B5EF4-FFF2-40B4-BE49-F238E27FC236}">
                <a16:creationId xmlns:a16="http://schemas.microsoft.com/office/drawing/2014/main" id="{58376040-3813-9613-6E97-C98FF1B9E9AE}"/>
              </a:ext>
            </a:extLst>
          </p:cNvPr>
          <p:cNvSpPr txBox="1">
            <a:spLocks/>
          </p:cNvSpPr>
          <p:nvPr/>
        </p:nvSpPr>
        <p:spPr>
          <a:xfrm>
            <a:off x="485775" y="1419225"/>
            <a:ext cx="11220449" cy="58959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200"/>
              <a:buFont typeface="Bebas Neue"/>
              <a:buNone/>
              <a:defRPr sz="67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50000"/>
              </a:lnSpc>
              <a:spcBef>
                <a:spcPts val="0"/>
              </a:spcBef>
              <a:spcAft>
                <a:spcPts val="0"/>
              </a:spcAft>
              <a:buClr>
                <a:srgbClr val="191919"/>
              </a:buClr>
              <a:buSzPts val="5200"/>
              <a:buFont typeface="Bebas Neue"/>
              <a:buNone/>
              <a:tabLst/>
              <a:defRPr/>
            </a:pPr>
            <a:r>
              <a:rPr kumimoji="0" lang="fr-FR" sz="6700" b="0" i="0" u="none" strike="noStrike" kern="0" cap="none" spc="0" normalizeH="0" baseline="0" noProof="0" dirty="0">
                <a:ln>
                  <a:noFill/>
                </a:ln>
                <a:solidFill>
                  <a:srgbClr val="191919"/>
                </a:solidFill>
                <a:effectLst/>
                <a:uLnTx/>
                <a:uFillTx/>
                <a:sym typeface="Bebas Neue"/>
              </a:rPr>
              <a:t>Bienvenue à la soutenance de mémoire de fin d’études Pour l’obtention du diplôme de master </a:t>
            </a:r>
            <a:r>
              <a:rPr kumimoji="0" lang="fr-FR" sz="6700" b="0" i="0" u="none" strike="noStrike" kern="0" cap="none" spc="0" normalizeH="0" baseline="0" noProof="0" dirty="0" err="1">
                <a:ln>
                  <a:noFill/>
                </a:ln>
                <a:solidFill>
                  <a:schemeClr val="accent2"/>
                </a:solidFill>
                <a:effectLst/>
                <a:uLnTx/>
                <a:uFillTx/>
                <a:sym typeface="Bebas Neue"/>
              </a:rPr>
              <a:t>Agrodesign</a:t>
            </a:r>
            <a:endParaRPr lang="fr-FR" kern="0" dirty="0">
              <a:solidFill>
                <a:srgbClr val="357718"/>
              </a:solidFill>
            </a:endParaRPr>
          </a:p>
          <a:p>
            <a:pPr marL="0" marR="0" lvl="0" indent="0" defTabSz="914400" rtl="0" eaLnBrk="1" fontAlgn="auto" latinLnBrk="0" hangingPunct="1">
              <a:lnSpc>
                <a:spcPct val="150000"/>
              </a:lnSpc>
              <a:spcBef>
                <a:spcPts val="0"/>
              </a:spcBef>
              <a:spcAft>
                <a:spcPts val="0"/>
              </a:spcAft>
              <a:buClr>
                <a:srgbClr val="191919"/>
              </a:buClr>
              <a:buSzPts val="5200"/>
              <a:buFont typeface="Bebas Neue"/>
              <a:buNone/>
              <a:tabLst/>
              <a:defRPr/>
            </a:pPr>
            <a:r>
              <a:rPr kumimoji="0" lang="fr-FR" sz="6700" b="0" i="0" u="none" strike="noStrike" kern="0" cap="none" spc="0" normalizeH="0" baseline="0" noProof="0" dirty="0">
                <a:ln>
                  <a:noFill/>
                </a:ln>
                <a:solidFill>
                  <a:srgbClr val="357718"/>
                </a:solidFill>
                <a:effectLst/>
                <a:uLnTx/>
                <a:uFillTx/>
                <a:sym typeface="Bebas Neue"/>
              </a:rPr>
              <a:t>2023</a:t>
            </a:r>
          </a:p>
        </p:txBody>
      </p:sp>
      <p:pic>
        <p:nvPicPr>
          <p:cNvPr id="5" name="Image 4" descr="Une image contenant texte&#10;&#10;Description générée automatiquement">
            <a:extLst>
              <a:ext uri="{FF2B5EF4-FFF2-40B4-BE49-F238E27FC236}">
                <a16:creationId xmlns:a16="http://schemas.microsoft.com/office/drawing/2014/main" id="{18AD2FEA-863D-2FFB-E019-C4C3876AFD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82124" y="-12131"/>
            <a:ext cx="2409876" cy="737269"/>
          </a:xfrm>
          <a:prstGeom prst="rect">
            <a:avLst/>
          </a:prstGeom>
        </p:spPr>
      </p:pic>
      <p:pic>
        <p:nvPicPr>
          <p:cNvPr id="6" name="image3.png">
            <a:extLst>
              <a:ext uri="{FF2B5EF4-FFF2-40B4-BE49-F238E27FC236}">
                <a16:creationId xmlns:a16="http://schemas.microsoft.com/office/drawing/2014/main" id="{1E64EC33-B1A8-2D48-3610-96EB235BF0C6}"/>
              </a:ext>
            </a:extLst>
          </p:cNvPr>
          <p:cNvPicPr/>
          <p:nvPr/>
        </p:nvPicPr>
        <p:blipFill>
          <a:blip r:embed="rId4" cstate="email">
            <a:extLst>
              <a:ext uri="{28A0092B-C50C-407E-A947-70E740481C1C}">
                <a14:useLocalDpi xmlns:a14="http://schemas.microsoft.com/office/drawing/2010/main"/>
              </a:ext>
            </a:extLst>
          </a:blip>
          <a:srcRect/>
          <a:stretch>
            <a:fillRect/>
          </a:stretch>
        </p:blipFill>
        <p:spPr>
          <a:xfrm>
            <a:off x="-1" y="-12131"/>
            <a:ext cx="2656597" cy="725139"/>
          </a:xfrm>
          <a:prstGeom prst="rect">
            <a:avLst/>
          </a:prstGeom>
          <a:ln/>
        </p:spPr>
      </p:pic>
      <p:pic>
        <p:nvPicPr>
          <p:cNvPr id="7" name="Image 6" descr="Une image contenant texte, clipart&#10;&#10;Description générée automatiquement">
            <a:extLst>
              <a:ext uri="{FF2B5EF4-FFF2-40B4-BE49-F238E27FC236}">
                <a16:creationId xmlns:a16="http://schemas.microsoft.com/office/drawing/2014/main" id="{7BFABDF7-AC79-AC2A-3972-512D7961EB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3231" y="3369"/>
            <a:ext cx="1594152" cy="747259"/>
          </a:xfrm>
          <a:prstGeom prst="rect">
            <a:avLst/>
          </a:prstGeom>
        </p:spPr>
      </p:pic>
    </p:spTree>
    <p:extLst>
      <p:ext uri="{BB962C8B-B14F-4D97-AF65-F5344CB8AC3E}">
        <p14:creationId xmlns:p14="http://schemas.microsoft.com/office/powerpoint/2010/main" val="355639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ZoneTexte 64">
            <a:extLst>
              <a:ext uri="{FF2B5EF4-FFF2-40B4-BE49-F238E27FC236}">
                <a16:creationId xmlns:a16="http://schemas.microsoft.com/office/drawing/2014/main" id="{7450CFEC-AFF4-75E5-B10E-7B1FCA4DDF2F}"/>
              </a:ext>
            </a:extLst>
          </p:cNvPr>
          <p:cNvSpPr txBox="1"/>
          <p:nvPr/>
        </p:nvSpPr>
        <p:spPr>
          <a:xfrm>
            <a:off x="4425782" y="91058"/>
            <a:ext cx="3410125" cy="400110"/>
          </a:xfrm>
          <a:prstGeom prst="rect">
            <a:avLst/>
          </a:prstGeom>
          <a:noFill/>
        </p:spPr>
        <p:txBody>
          <a:bodyPr wrap="square">
            <a:spAutoFit/>
          </a:bodyPr>
          <a:lstStyle/>
          <a:p>
            <a:pPr algn="ctr"/>
            <a:r>
              <a:rPr lang="fr-FR" sz="2000" b="1" dirty="0">
                <a:solidFill>
                  <a:srgbClr val="002060"/>
                </a:solidFill>
                <a:latin typeface="Garamond" panose="02020404030301010803" pitchFamily="18" charset="0"/>
                <a:cs typeface="Palanquin"/>
                <a:sym typeface="Calibri"/>
              </a:rPr>
              <a:t>Démarche 2/2</a:t>
            </a:r>
          </a:p>
        </p:txBody>
      </p:sp>
      <p:grpSp>
        <p:nvGrpSpPr>
          <p:cNvPr id="66" name="组合 18">
            <a:extLst>
              <a:ext uri="{FF2B5EF4-FFF2-40B4-BE49-F238E27FC236}">
                <a16:creationId xmlns:a16="http://schemas.microsoft.com/office/drawing/2014/main" id="{9685FA98-701E-8087-062B-631DD3A53F00}"/>
              </a:ext>
            </a:extLst>
          </p:cNvPr>
          <p:cNvGrpSpPr/>
          <p:nvPr/>
        </p:nvGrpSpPr>
        <p:grpSpPr>
          <a:xfrm>
            <a:off x="4425785" y="86698"/>
            <a:ext cx="3441864" cy="461665"/>
            <a:chOff x="4647986" y="1133549"/>
            <a:chExt cx="3801095" cy="613989"/>
          </a:xfrm>
        </p:grpSpPr>
        <p:sp>
          <p:nvSpPr>
            <p:cNvPr id="67" name="矩形 1">
              <a:extLst>
                <a:ext uri="{FF2B5EF4-FFF2-40B4-BE49-F238E27FC236}">
                  <a16:creationId xmlns:a16="http://schemas.microsoft.com/office/drawing/2014/main" id="{BFAD9623-EDBE-777F-673A-79AF2B38A9ED}"/>
                </a:ext>
              </a:extLst>
            </p:cNvPr>
            <p:cNvSpPr/>
            <p:nvPr/>
          </p:nvSpPr>
          <p:spPr>
            <a:xfrm>
              <a:off x="4647986" y="1133549"/>
              <a:ext cx="3150902"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2">
              <a:extLst>
                <a:ext uri="{FF2B5EF4-FFF2-40B4-BE49-F238E27FC236}">
                  <a16:creationId xmlns:a16="http://schemas.microsoft.com/office/drawing/2014/main" id="{477E3BF0-7A34-679B-CC3B-3090A4CDBFAE}"/>
                </a:ext>
              </a:extLst>
            </p:cNvPr>
            <p:cNvSpPr/>
            <p:nvPr/>
          </p:nvSpPr>
          <p:spPr>
            <a:xfrm>
              <a:off x="7798890" y="1133549"/>
              <a:ext cx="650191"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3">
              <a:extLst>
                <a:ext uri="{FF2B5EF4-FFF2-40B4-BE49-F238E27FC236}">
                  <a16:creationId xmlns:a16="http://schemas.microsoft.com/office/drawing/2014/main" id="{0460B28D-EEF0-EBD2-74EE-CBF272A0F7B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grpSp>
        <p:nvGrpSpPr>
          <p:cNvPr id="223" name="Groupe 222">
            <a:extLst>
              <a:ext uri="{FF2B5EF4-FFF2-40B4-BE49-F238E27FC236}">
                <a16:creationId xmlns:a16="http://schemas.microsoft.com/office/drawing/2014/main" id="{8581D1F1-DF09-6AA2-3A4E-E071BC27C89B}"/>
              </a:ext>
            </a:extLst>
          </p:cNvPr>
          <p:cNvGrpSpPr/>
          <p:nvPr/>
        </p:nvGrpSpPr>
        <p:grpSpPr>
          <a:xfrm>
            <a:off x="647701" y="1085628"/>
            <a:ext cx="11153775" cy="5646839"/>
            <a:chOff x="-1699" y="465105"/>
            <a:chExt cx="12175711" cy="6308574"/>
          </a:xfrm>
        </p:grpSpPr>
        <p:sp>
          <p:nvSpPr>
            <p:cNvPr id="224" name="Text Box 319">
              <a:extLst>
                <a:ext uri="{FF2B5EF4-FFF2-40B4-BE49-F238E27FC236}">
                  <a16:creationId xmlns:a16="http://schemas.microsoft.com/office/drawing/2014/main" id="{8911CD18-CD37-1334-F05A-6DC390CC816E}"/>
                </a:ext>
              </a:extLst>
            </p:cNvPr>
            <p:cNvSpPr txBox="1">
              <a:spLocks noChangeArrowheads="1"/>
            </p:cNvSpPr>
            <p:nvPr/>
          </p:nvSpPr>
          <p:spPr bwMode="auto">
            <a:xfrm>
              <a:off x="-1699" y="3509090"/>
              <a:ext cx="2803549" cy="646331"/>
            </a:xfrm>
            <a:prstGeom prst="rect">
              <a:avLst/>
            </a:prstGeom>
            <a:noFill/>
            <a:ln w="9525">
              <a:solidFill>
                <a:schemeClr val="tx1"/>
              </a:solidFill>
              <a:miter lim="800000"/>
              <a:headEnd/>
              <a:tailEnd/>
            </a:ln>
            <a:effectLst/>
          </p:spPr>
          <p:txBody>
            <a:bodyPr wrap="square">
              <a:spAutoFit/>
            </a:bodyPr>
            <a:lstStyle/>
            <a:p>
              <a:pPr algn="ctr"/>
              <a:r>
                <a:rPr lang="fr-FR" sz="1200" b="1" dirty="0">
                  <a:latin typeface="Times New Roman" panose="02020603050405020304" pitchFamily="18" charset="0"/>
                  <a:cs typeface="Times New Roman" panose="02020603050405020304" pitchFamily="18" charset="0"/>
                </a:rPr>
                <a:t>Digitalisation des parties pérennes</a:t>
              </a:r>
            </a:p>
            <a:p>
              <a:pPr algn="ctr"/>
              <a:r>
                <a:rPr lang="fr-FR" sz="1200" b="1" dirty="0">
                  <a:latin typeface="Times New Roman" panose="02020603050405020304" pitchFamily="18" charset="0"/>
                  <a:cs typeface="Times New Roman" panose="02020603050405020304" pitchFamily="18" charset="0"/>
                </a:rPr>
                <a:t>+</a:t>
              </a:r>
            </a:p>
            <a:p>
              <a:pPr algn="ctr"/>
              <a:r>
                <a:rPr lang="fr-FR" sz="1200" b="1" dirty="0">
                  <a:latin typeface="Times New Roman" panose="02020603050405020304" pitchFamily="18" charset="0"/>
                  <a:cs typeface="Times New Roman" panose="02020603050405020304" pitchFamily="18" charset="0"/>
                </a:rPr>
                <a:t>Distribution des feuilles axe I</a:t>
              </a:r>
            </a:p>
          </p:txBody>
        </p:sp>
        <p:sp>
          <p:nvSpPr>
            <p:cNvPr id="225" name="Text Box 321">
              <a:extLst>
                <a:ext uri="{FF2B5EF4-FFF2-40B4-BE49-F238E27FC236}">
                  <a16:creationId xmlns:a16="http://schemas.microsoft.com/office/drawing/2014/main" id="{178AE81C-6A78-D792-B31A-4B4A05FC1A8C}"/>
                </a:ext>
              </a:extLst>
            </p:cNvPr>
            <p:cNvSpPr txBox="1">
              <a:spLocks noChangeArrowheads="1"/>
            </p:cNvSpPr>
            <p:nvPr/>
          </p:nvSpPr>
          <p:spPr bwMode="auto">
            <a:xfrm>
              <a:off x="9415468" y="3711749"/>
              <a:ext cx="1984447" cy="461665"/>
            </a:xfrm>
            <a:prstGeom prst="rect">
              <a:avLst/>
            </a:prstGeom>
            <a:noFill/>
            <a:ln w="9525">
              <a:solidFill>
                <a:schemeClr val="tx1"/>
              </a:solidFill>
              <a:miter lim="800000"/>
              <a:headEnd/>
              <a:tailEnd/>
            </a:ln>
            <a:effectLst/>
          </p:spPr>
          <p:txBody>
            <a:bodyPr wrap="square">
              <a:spAutoFit/>
            </a:bodyPr>
            <a:lstStyle/>
            <a:p>
              <a:pPr algn="ctr"/>
              <a:r>
                <a:rPr lang="fr-FR" sz="1200" b="1" dirty="0">
                  <a:latin typeface="Times New Roman" panose="02020603050405020304" pitchFamily="18" charset="0"/>
                  <a:cs typeface="Times New Roman" panose="02020603050405020304" pitchFamily="18" charset="0"/>
                </a:rPr>
                <a:t>Distribution des feuilles axes II</a:t>
              </a:r>
            </a:p>
          </p:txBody>
        </p:sp>
        <p:pic>
          <p:nvPicPr>
            <p:cNvPr id="226" name="Picture 262">
              <a:extLst>
                <a:ext uri="{FF2B5EF4-FFF2-40B4-BE49-F238E27FC236}">
                  <a16:creationId xmlns:a16="http://schemas.microsoft.com/office/drawing/2014/main" id="{9D0A7074-300D-94C0-29B1-FEA91FE2FDA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512" y="1739922"/>
              <a:ext cx="2792367" cy="1745229"/>
            </a:xfrm>
            <a:prstGeom prst="rect">
              <a:avLst/>
            </a:prstGeom>
            <a:ln>
              <a:noFill/>
            </a:ln>
            <a:effectLst>
              <a:outerShdw blurRad="190500" algn="tl" rotWithShape="0">
                <a:srgbClr val="000000">
                  <a:alpha val="70000"/>
                </a:srgbClr>
              </a:outerShdw>
            </a:effectLst>
          </p:spPr>
        </p:pic>
        <p:pic>
          <p:nvPicPr>
            <p:cNvPr id="227" name="Picture 263">
              <a:extLst>
                <a:ext uri="{FF2B5EF4-FFF2-40B4-BE49-F238E27FC236}">
                  <a16:creationId xmlns:a16="http://schemas.microsoft.com/office/drawing/2014/main" id="{7B4087A4-2EBC-A8A1-1EBF-D22911F0C87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10450" y="1698880"/>
              <a:ext cx="2663562" cy="1666524"/>
            </a:xfrm>
            <a:prstGeom prst="rect">
              <a:avLst/>
            </a:prstGeom>
            <a:ln>
              <a:noFill/>
            </a:ln>
            <a:effectLst>
              <a:outerShdw blurRad="190500" algn="tl" rotWithShape="0">
                <a:srgbClr val="000000">
                  <a:alpha val="70000"/>
                </a:srgbClr>
              </a:outerShdw>
            </a:effectLst>
          </p:spPr>
        </p:pic>
        <p:pic>
          <p:nvPicPr>
            <p:cNvPr id="228" name="Picture 264">
              <a:extLst>
                <a:ext uri="{FF2B5EF4-FFF2-40B4-BE49-F238E27FC236}">
                  <a16:creationId xmlns:a16="http://schemas.microsoft.com/office/drawing/2014/main" id="{294F07A5-2291-0FFC-234E-9FAE3003351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372388" y="5075923"/>
              <a:ext cx="1982373" cy="1240321"/>
            </a:xfrm>
            <a:prstGeom prst="rect">
              <a:avLst/>
            </a:prstGeom>
            <a:ln>
              <a:noFill/>
            </a:ln>
            <a:effectLst>
              <a:outerShdw blurRad="190500" algn="tl" rotWithShape="0">
                <a:srgbClr val="000000">
                  <a:alpha val="70000"/>
                </a:srgbClr>
              </a:outerShdw>
            </a:effectLst>
          </p:spPr>
        </p:pic>
        <p:sp>
          <p:nvSpPr>
            <p:cNvPr id="229" name="Text Box 324">
              <a:extLst>
                <a:ext uri="{FF2B5EF4-FFF2-40B4-BE49-F238E27FC236}">
                  <a16:creationId xmlns:a16="http://schemas.microsoft.com/office/drawing/2014/main" id="{13B03D48-9251-C331-8EB1-002655947556}"/>
                </a:ext>
              </a:extLst>
            </p:cNvPr>
            <p:cNvSpPr txBox="1">
              <a:spLocks noChangeArrowheads="1"/>
            </p:cNvSpPr>
            <p:nvPr/>
          </p:nvSpPr>
          <p:spPr bwMode="auto">
            <a:xfrm>
              <a:off x="5372388" y="6312014"/>
              <a:ext cx="1982373" cy="461665"/>
            </a:xfrm>
            <a:prstGeom prst="rect">
              <a:avLst/>
            </a:prstGeom>
            <a:noFill/>
            <a:ln w="9525">
              <a:noFill/>
              <a:miter lim="800000"/>
              <a:headEnd/>
              <a:tailEnd/>
            </a:ln>
            <a:effectLst/>
          </p:spPr>
          <p:txBody>
            <a:bodyPr wrap="square">
              <a:spAutoFit/>
            </a:bodyPr>
            <a:lstStyle/>
            <a:p>
              <a:pPr algn="ctr"/>
              <a:r>
                <a:rPr lang="fr-FR" sz="1200" b="1" dirty="0">
                  <a:latin typeface="Times New Roman" panose="02020603050405020304" pitchFamily="18" charset="0"/>
                  <a:cs typeface="Times New Roman" panose="02020603050405020304" pitchFamily="18" charset="0"/>
                </a:rPr>
                <a:t>Répartition spatiale </a:t>
              </a:r>
            </a:p>
            <a:p>
              <a:pPr algn="ctr"/>
              <a:r>
                <a:rPr lang="fr-FR" sz="1200" b="1" dirty="0">
                  <a:latin typeface="Times New Roman" panose="02020603050405020304" pitchFamily="18" charset="0"/>
                  <a:cs typeface="Times New Roman" panose="02020603050405020304" pitchFamily="18" charset="0"/>
                </a:rPr>
                <a:t>des feuilles</a:t>
              </a:r>
            </a:p>
          </p:txBody>
        </p:sp>
        <p:graphicFrame>
          <p:nvGraphicFramePr>
            <p:cNvPr id="230" name="Object 1024">
              <a:extLst>
                <a:ext uri="{FF2B5EF4-FFF2-40B4-BE49-F238E27FC236}">
                  <a16:creationId xmlns:a16="http://schemas.microsoft.com/office/drawing/2014/main" id="{C243A3E6-8F5C-1596-DF3A-EC55D34E535D}"/>
                </a:ext>
              </a:extLst>
            </p:cNvPr>
            <p:cNvGraphicFramePr>
              <a:graphicFrameLocks noChangeAspect="1"/>
            </p:cNvGraphicFramePr>
            <p:nvPr>
              <p:extLst>
                <p:ext uri="{D42A27DB-BD31-4B8C-83A1-F6EECF244321}">
                  <p14:modId xmlns:p14="http://schemas.microsoft.com/office/powerpoint/2010/main" val="1888723263"/>
                </p:ext>
              </p:extLst>
            </p:nvPr>
          </p:nvGraphicFramePr>
          <p:xfrm>
            <a:off x="5653777" y="1796648"/>
            <a:ext cx="1400536" cy="1390812"/>
          </p:xfrm>
          <a:graphic>
            <a:graphicData uri="http://schemas.openxmlformats.org/presentationml/2006/ole">
              <mc:AlternateContent xmlns:mc="http://schemas.openxmlformats.org/markup-compatibility/2006">
                <mc:Choice xmlns:v="urn:schemas-microsoft-com:vml" Requires="v">
                  <p:oleObj name="Image bitmap" r:id="rId7" imgW="4315427" imgH="4277322" progId="PBrush">
                    <p:embed/>
                  </p:oleObj>
                </mc:Choice>
                <mc:Fallback>
                  <p:oleObj name="Image bitmap" r:id="rId7" imgW="4315427" imgH="4277322" progId="PBrush">
                    <p:embed/>
                    <p:pic>
                      <p:nvPicPr>
                        <p:cNvPr id="230" name="Object 1024">
                          <a:extLst>
                            <a:ext uri="{FF2B5EF4-FFF2-40B4-BE49-F238E27FC236}">
                              <a16:creationId xmlns:a16="http://schemas.microsoft.com/office/drawing/2014/main" id="{C243A3E6-8F5C-1596-DF3A-EC55D34E53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777" y="1796648"/>
                          <a:ext cx="1400536" cy="1390812"/>
                        </a:xfrm>
                        <a:prstGeom prst="rect">
                          <a:avLst/>
                        </a:prstGeom>
                        <a:noFill/>
                        <a:ln>
                          <a:noFill/>
                        </a:ln>
                        <a:effectLst/>
                      </p:spPr>
                    </p:pic>
                  </p:oleObj>
                </mc:Fallback>
              </mc:AlternateContent>
            </a:graphicData>
          </a:graphic>
        </p:graphicFrame>
        <p:sp>
          <p:nvSpPr>
            <p:cNvPr id="231" name="Flèche : virage 230">
              <a:extLst>
                <a:ext uri="{FF2B5EF4-FFF2-40B4-BE49-F238E27FC236}">
                  <a16:creationId xmlns:a16="http://schemas.microsoft.com/office/drawing/2014/main" id="{AEB3569E-4232-0BE7-46C9-0820DAA56077}"/>
                </a:ext>
              </a:extLst>
            </p:cNvPr>
            <p:cNvSpPr/>
            <p:nvPr/>
          </p:nvSpPr>
          <p:spPr>
            <a:xfrm flipV="1">
              <a:off x="2142219" y="4526697"/>
              <a:ext cx="3136430" cy="1194480"/>
            </a:xfrm>
            <a:prstGeom prst="bentArrow">
              <a:avLst>
                <a:gd name="adj1" fmla="val 9383"/>
                <a:gd name="adj2" fmla="val 14147"/>
                <a:gd name="adj3" fmla="val 2038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2" name="Flèche : virage 231">
              <a:extLst>
                <a:ext uri="{FF2B5EF4-FFF2-40B4-BE49-F238E27FC236}">
                  <a16:creationId xmlns:a16="http://schemas.microsoft.com/office/drawing/2014/main" id="{DD793823-5FED-0416-3476-E0F1869A7894}"/>
                </a:ext>
              </a:extLst>
            </p:cNvPr>
            <p:cNvSpPr/>
            <p:nvPr/>
          </p:nvSpPr>
          <p:spPr>
            <a:xfrm rot="16200000" flipV="1">
              <a:off x="8573293" y="3342731"/>
              <a:ext cx="1084973" cy="3452903"/>
            </a:xfrm>
            <a:prstGeom prst="bentArrow">
              <a:avLst>
                <a:gd name="adj1" fmla="val 9249"/>
                <a:gd name="adj2" fmla="val 12471"/>
                <a:gd name="adj3" fmla="val 2142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nvGrpSpPr>
            <p:cNvPr id="233" name="Google Shape;1822;p71">
              <a:extLst>
                <a:ext uri="{FF2B5EF4-FFF2-40B4-BE49-F238E27FC236}">
                  <a16:creationId xmlns:a16="http://schemas.microsoft.com/office/drawing/2014/main" id="{7E70B51A-C671-3B5B-CE9C-BBA8BA24FCC5}"/>
                </a:ext>
              </a:extLst>
            </p:cNvPr>
            <p:cNvGrpSpPr/>
            <p:nvPr/>
          </p:nvGrpSpPr>
          <p:grpSpPr>
            <a:xfrm rot="5400000">
              <a:off x="5703090" y="3977034"/>
              <a:ext cx="1240321" cy="454017"/>
              <a:chOff x="4943575" y="2516350"/>
              <a:chExt cx="98675" cy="81700"/>
            </a:xfrm>
            <a:solidFill>
              <a:schemeClr val="tx1"/>
            </a:solidFill>
          </p:grpSpPr>
          <p:sp>
            <p:nvSpPr>
              <p:cNvPr id="319" name="Google Shape;1823;p71">
                <a:extLst>
                  <a:ext uri="{FF2B5EF4-FFF2-40B4-BE49-F238E27FC236}">
                    <a16:creationId xmlns:a16="http://schemas.microsoft.com/office/drawing/2014/main" id="{D0440AC9-512B-B292-E519-A5A58CBC77CC}"/>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0" name="Google Shape;1824;p71">
                <a:extLst>
                  <a:ext uri="{FF2B5EF4-FFF2-40B4-BE49-F238E27FC236}">
                    <a16:creationId xmlns:a16="http://schemas.microsoft.com/office/drawing/2014/main" id="{10048FA8-3B70-3127-43FE-B40C87EC2DEA}"/>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1" name="Google Shape;1825;p71">
                <a:extLst>
                  <a:ext uri="{FF2B5EF4-FFF2-40B4-BE49-F238E27FC236}">
                    <a16:creationId xmlns:a16="http://schemas.microsoft.com/office/drawing/2014/main" id="{7F641AA0-CBE6-BC6B-52D9-4BBF030F1F82}"/>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2" name="Google Shape;1826;p71">
                <a:extLst>
                  <a:ext uri="{FF2B5EF4-FFF2-40B4-BE49-F238E27FC236}">
                    <a16:creationId xmlns:a16="http://schemas.microsoft.com/office/drawing/2014/main" id="{BB06631A-46A0-6CCA-8467-C685C1897AFC}"/>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3" name="Google Shape;1827;p71">
                <a:extLst>
                  <a:ext uri="{FF2B5EF4-FFF2-40B4-BE49-F238E27FC236}">
                    <a16:creationId xmlns:a16="http://schemas.microsoft.com/office/drawing/2014/main" id="{F65C003D-4F46-12C9-B094-30B60047769E}"/>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4" name="Google Shape;1828;p71">
                <a:extLst>
                  <a:ext uri="{FF2B5EF4-FFF2-40B4-BE49-F238E27FC236}">
                    <a16:creationId xmlns:a16="http://schemas.microsoft.com/office/drawing/2014/main" id="{2E7B42AC-D9A9-D31D-D6AD-DD0028906D0B}"/>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5" name="Google Shape;1829;p71">
                <a:extLst>
                  <a:ext uri="{FF2B5EF4-FFF2-40B4-BE49-F238E27FC236}">
                    <a16:creationId xmlns:a16="http://schemas.microsoft.com/office/drawing/2014/main" id="{EF325421-4765-B66A-7359-D2F76BDA6E2D}"/>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6" name="Google Shape;1830;p71">
                <a:extLst>
                  <a:ext uri="{FF2B5EF4-FFF2-40B4-BE49-F238E27FC236}">
                    <a16:creationId xmlns:a16="http://schemas.microsoft.com/office/drawing/2014/main" id="{B953BE19-4048-65D5-80B1-F0596A655AAD}"/>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7" name="Google Shape;1831;p71">
                <a:extLst>
                  <a:ext uri="{FF2B5EF4-FFF2-40B4-BE49-F238E27FC236}">
                    <a16:creationId xmlns:a16="http://schemas.microsoft.com/office/drawing/2014/main" id="{17FC7DDA-54C1-3F76-4239-12E34B194A2D}"/>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8" name="Google Shape;1832;p71">
                <a:extLst>
                  <a:ext uri="{FF2B5EF4-FFF2-40B4-BE49-F238E27FC236}">
                    <a16:creationId xmlns:a16="http://schemas.microsoft.com/office/drawing/2014/main" id="{C1DE4293-ADAF-A892-F7CD-E08ABE7AA407}"/>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29" name="Google Shape;1833;p71">
                <a:extLst>
                  <a:ext uri="{FF2B5EF4-FFF2-40B4-BE49-F238E27FC236}">
                    <a16:creationId xmlns:a16="http://schemas.microsoft.com/office/drawing/2014/main" id="{2A8A4520-2D73-3BF4-8602-A53DE3881ED7}"/>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0" name="Google Shape;1834;p71">
                <a:extLst>
                  <a:ext uri="{FF2B5EF4-FFF2-40B4-BE49-F238E27FC236}">
                    <a16:creationId xmlns:a16="http://schemas.microsoft.com/office/drawing/2014/main" id="{53DA189B-AF28-2BCF-4881-515EB7F56C6C}"/>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1" name="Google Shape;1835;p71">
                <a:extLst>
                  <a:ext uri="{FF2B5EF4-FFF2-40B4-BE49-F238E27FC236}">
                    <a16:creationId xmlns:a16="http://schemas.microsoft.com/office/drawing/2014/main" id="{6B50EFA4-9C84-3BCB-C01B-18D244BCBF61}"/>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2" name="Google Shape;1836;p71">
                <a:extLst>
                  <a:ext uri="{FF2B5EF4-FFF2-40B4-BE49-F238E27FC236}">
                    <a16:creationId xmlns:a16="http://schemas.microsoft.com/office/drawing/2014/main" id="{00989A33-4F3A-4D58-D35A-625CDB624C95}"/>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3" name="Google Shape;1837;p71">
                <a:extLst>
                  <a:ext uri="{FF2B5EF4-FFF2-40B4-BE49-F238E27FC236}">
                    <a16:creationId xmlns:a16="http://schemas.microsoft.com/office/drawing/2014/main" id="{197D87FB-119E-009B-E5C2-B831B485E5B5}"/>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4" name="Google Shape;1838;p71">
                <a:extLst>
                  <a:ext uri="{FF2B5EF4-FFF2-40B4-BE49-F238E27FC236}">
                    <a16:creationId xmlns:a16="http://schemas.microsoft.com/office/drawing/2014/main" id="{5C805F0D-35A4-284C-82BE-10ADA9614330}"/>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5" name="Google Shape;1839;p71">
                <a:extLst>
                  <a:ext uri="{FF2B5EF4-FFF2-40B4-BE49-F238E27FC236}">
                    <a16:creationId xmlns:a16="http://schemas.microsoft.com/office/drawing/2014/main" id="{CF67C3A9-3A68-BD0B-883C-2156F3DFA26D}"/>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6" name="Google Shape;1840;p71">
                <a:extLst>
                  <a:ext uri="{FF2B5EF4-FFF2-40B4-BE49-F238E27FC236}">
                    <a16:creationId xmlns:a16="http://schemas.microsoft.com/office/drawing/2014/main" id="{5936B4BA-70EA-CA17-BB30-748030997F0B}"/>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7" name="Google Shape;1841;p71">
                <a:extLst>
                  <a:ext uri="{FF2B5EF4-FFF2-40B4-BE49-F238E27FC236}">
                    <a16:creationId xmlns:a16="http://schemas.microsoft.com/office/drawing/2014/main" id="{0375594F-09B3-2A4D-81FE-D7A73E639285}"/>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8" name="Google Shape;1842;p71">
                <a:extLst>
                  <a:ext uri="{FF2B5EF4-FFF2-40B4-BE49-F238E27FC236}">
                    <a16:creationId xmlns:a16="http://schemas.microsoft.com/office/drawing/2014/main" id="{E016E0FA-812E-528D-64AA-1FAFAE5B2C76}"/>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39" name="Google Shape;1843;p71">
                <a:extLst>
                  <a:ext uri="{FF2B5EF4-FFF2-40B4-BE49-F238E27FC236}">
                    <a16:creationId xmlns:a16="http://schemas.microsoft.com/office/drawing/2014/main" id="{51C6E66F-5215-5596-FE3E-9644EDE703FB}"/>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0" name="Google Shape;1844;p71">
                <a:extLst>
                  <a:ext uri="{FF2B5EF4-FFF2-40B4-BE49-F238E27FC236}">
                    <a16:creationId xmlns:a16="http://schemas.microsoft.com/office/drawing/2014/main" id="{E71845D4-C74D-F951-ED60-F66CB41E1B42}"/>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1" name="Google Shape;1845;p71">
                <a:extLst>
                  <a:ext uri="{FF2B5EF4-FFF2-40B4-BE49-F238E27FC236}">
                    <a16:creationId xmlns:a16="http://schemas.microsoft.com/office/drawing/2014/main" id="{486333A6-7247-451E-F922-68BC6A89BFF5}"/>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2" name="Google Shape;1846;p71">
                <a:extLst>
                  <a:ext uri="{FF2B5EF4-FFF2-40B4-BE49-F238E27FC236}">
                    <a16:creationId xmlns:a16="http://schemas.microsoft.com/office/drawing/2014/main" id="{1DA784F0-55E7-C378-0243-2DB8A87FE774}"/>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3" name="Google Shape;1847;p71">
                <a:extLst>
                  <a:ext uri="{FF2B5EF4-FFF2-40B4-BE49-F238E27FC236}">
                    <a16:creationId xmlns:a16="http://schemas.microsoft.com/office/drawing/2014/main" id="{C25C2E5F-A825-2582-27B9-9B5533BD66F8}"/>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4" name="Google Shape;1848;p71">
                <a:extLst>
                  <a:ext uri="{FF2B5EF4-FFF2-40B4-BE49-F238E27FC236}">
                    <a16:creationId xmlns:a16="http://schemas.microsoft.com/office/drawing/2014/main" id="{8D4B9B22-B817-4425-EF1C-0EA9862A59A7}"/>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5" name="Google Shape;1849;p71">
                <a:extLst>
                  <a:ext uri="{FF2B5EF4-FFF2-40B4-BE49-F238E27FC236}">
                    <a16:creationId xmlns:a16="http://schemas.microsoft.com/office/drawing/2014/main" id="{0FD60727-2C16-F523-120B-E40439DE7D2D}"/>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6" name="Google Shape;1850;p71">
                <a:extLst>
                  <a:ext uri="{FF2B5EF4-FFF2-40B4-BE49-F238E27FC236}">
                    <a16:creationId xmlns:a16="http://schemas.microsoft.com/office/drawing/2014/main" id="{E1960F5D-E09F-F39F-31F9-ED91CA3C9322}"/>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7" name="Google Shape;1851;p71">
                <a:extLst>
                  <a:ext uri="{FF2B5EF4-FFF2-40B4-BE49-F238E27FC236}">
                    <a16:creationId xmlns:a16="http://schemas.microsoft.com/office/drawing/2014/main" id="{2480AD9D-9C91-B1BB-1B1B-7BB6EC9007D9}"/>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8" name="Google Shape;1852;p71">
                <a:extLst>
                  <a:ext uri="{FF2B5EF4-FFF2-40B4-BE49-F238E27FC236}">
                    <a16:creationId xmlns:a16="http://schemas.microsoft.com/office/drawing/2014/main" id="{02EDB704-8FD0-125B-62F7-8F6EE3A42610}"/>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49" name="Google Shape;1853;p71">
                <a:extLst>
                  <a:ext uri="{FF2B5EF4-FFF2-40B4-BE49-F238E27FC236}">
                    <a16:creationId xmlns:a16="http://schemas.microsoft.com/office/drawing/2014/main" id="{6DDBCD1C-AF51-1A8B-8B67-D982331BE335}"/>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0" name="Google Shape;1854;p71">
                <a:extLst>
                  <a:ext uri="{FF2B5EF4-FFF2-40B4-BE49-F238E27FC236}">
                    <a16:creationId xmlns:a16="http://schemas.microsoft.com/office/drawing/2014/main" id="{8E91D26A-2519-EACB-F20A-EDBD9D2612F2}"/>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1" name="Google Shape;1855;p71">
                <a:extLst>
                  <a:ext uri="{FF2B5EF4-FFF2-40B4-BE49-F238E27FC236}">
                    <a16:creationId xmlns:a16="http://schemas.microsoft.com/office/drawing/2014/main" id="{F903B750-1395-FE3F-46EA-B3209D747482}"/>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2" name="Google Shape;1856;p71">
                <a:extLst>
                  <a:ext uri="{FF2B5EF4-FFF2-40B4-BE49-F238E27FC236}">
                    <a16:creationId xmlns:a16="http://schemas.microsoft.com/office/drawing/2014/main" id="{5689135F-607C-473F-AE83-574C99C8ABA9}"/>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3" name="Google Shape;1857;p71">
                <a:extLst>
                  <a:ext uri="{FF2B5EF4-FFF2-40B4-BE49-F238E27FC236}">
                    <a16:creationId xmlns:a16="http://schemas.microsoft.com/office/drawing/2014/main" id="{0BD4F8FB-A233-83CF-3F16-DE3EAEDFB2E3}"/>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4" name="Google Shape;1858;p71">
                <a:extLst>
                  <a:ext uri="{FF2B5EF4-FFF2-40B4-BE49-F238E27FC236}">
                    <a16:creationId xmlns:a16="http://schemas.microsoft.com/office/drawing/2014/main" id="{232D250D-F3FF-492C-3F37-59E9F8F06378}"/>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5" name="Google Shape;1859;p71">
                <a:extLst>
                  <a:ext uri="{FF2B5EF4-FFF2-40B4-BE49-F238E27FC236}">
                    <a16:creationId xmlns:a16="http://schemas.microsoft.com/office/drawing/2014/main" id="{CFC70785-86FC-8763-7D4F-860E2170D128}"/>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6" name="Google Shape;1860;p71">
                <a:extLst>
                  <a:ext uri="{FF2B5EF4-FFF2-40B4-BE49-F238E27FC236}">
                    <a16:creationId xmlns:a16="http://schemas.microsoft.com/office/drawing/2014/main" id="{F7CB30CF-FCC9-772E-8BE8-2E69FB4606E3}"/>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7" name="Google Shape;1861;p71">
                <a:extLst>
                  <a:ext uri="{FF2B5EF4-FFF2-40B4-BE49-F238E27FC236}">
                    <a16:creationId xmlns:a16="http://schemas.microsoft.com/office/drawing/2014/main" id="{BBF501FF-B4D5-B1B2-F826-95D774412E52}"/>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8" name="Google Shape;1862;p71">
                <a:extLst>
                  <a:ext uri="{FF2B5EF4-FFF2-40B4-BE49-F238E27FC236}">
                    <a16:creationId xmlns:a16="http://schemas.microsoft.com/office/drawing/2014/main" id="{EF81859B-BE01-A0F2-1084-9A04B69A21E6}"/>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59" name="Google Shape;1863;p71">
                <a:extLst>
                  <a:ext uri="{FF2B5EF4-FFF2-40B4-BE49-F238E27FC236}">
                    <a16:creationId xmlns:a16="http://schemas.microsoft.com/office/drawing/2014/main" id="{71538A81-2A80-46E5-88F7-561BECEFDFA3}"/>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0" name="Google Shape;1864;p71">
                <a:extLst>
                  <a:ext uri="{FF2B5EF4-FFF2-40B4-BE49-F238E27FC236}">
                    <a16:creationId xmlns:a16="http://schemas.microsoft.com/office/drawing/2014/main" id="{504470FA-BF0D-B5D0-4CDE-D710D7FF729D}"/>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1" name="Google Shape;1865;p71">
                <a:extLst>
                  <a:ext uri="{FF2B5EF4-FFF2-40B4-BE49-F238E27FC236}">
                    <a16:creationId xmlns:a16="http://schemas.microsoft.com/office/drawing/2014/main" id="{9B79BE72-0B34-3027-6269-390FAE00C640}"/>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2" name="Google Shape;1866;p71">
                <a:extLst>
                  <a:ext uri="{FF2B5EF4-FFF2-40B4-BE49-F238E27FC236}">
                    <a16:creationId xmlns:a16="http://schemas.microsoft.com/office/drawing/2014/main" id="{8DF802C6-50DC-B844-9092-AA7D51F6DD7F}"/>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3" name="Google Shape;1867;p71">
                <a:extLst>
                  <a:ext uri="{FF2B5EF4-FFF2-40B4-BE49-F238E27FC236}">
                    <a16:creationId xmlns:a16="http://schemas.microsoft.com/office/drawing/2014/main" id="{FEA77520-79F3-BB39-25EB-8511E0022F9B}"/>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4" name="Google Shape;1868;p71">
                <a:extLst>
                  <a:ext uri="{FF2B5EF4-FFF2-40B4-BE49-F238E27FC236}">
                    <a16:creationId xmlns:a16="http://schemas.microsoft.com/office/drawing/2014/main" id="{8E5ED665-FD75-C922-3121-2DF19B2A2CB8}"/>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5" name="Google Shape;1869;p71">
                <a:extLst>
                  <a:ext uri="{FF2B5EF4-FFF2-40B4-BE49-F238E27FC236}">
                    <a16:creationId xmlns:a16="http://schemas.microsoft.com/office/drawing/2014/main" id="{7CB7052C-B1D7-95CA-914E-00F8E821445B}"/>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6" name="Google Shape;1870;p71">
                <a:extLst>
                  <a:ext uri="{FF2B5EF4-FFF2-40B4-BE49-F238E27FC236}">
                    <a16:creationId xmlns:a16="http://schemas.microsoft.com/office/drawing/2014/main" id="{1218074A-33B6-44A1-FA81-B0BD7123F7A2}"/>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7" name="Google Shape;1871;p71">
                <a:extLst>
                  <a:ext uri="{FF2B5EF4-FFF2-40B4-BE49-F238E27FC236}">
                    <a16:creationId xmlns:a16="http://schemas.microsoft.com/office/drawing/2014/main" id="{AA96A11B-1166-53A5-52A8-D18FC6D96F11}"/>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8" name="Google Shape;1872;p71">
                <a:extLst>
                  <a:ext uri="{FF2B5EF4-FFF2-40B4-BE49-F238E27FC236}">
                    <a16:creationId xmlns:a16="http://schemas.microsoft.com/office/drawing/2014/main" id="{55BD1BEC-C4A0-4B1D-93EE-7A3D04A63D59}"/>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69" name="Google Shape;1873;p71">
                <a:extLst>
                  <a:ext uri="{FF2B5EF4-FFF2-40B4-BE49-F238E27FC236}">
                    <a16:creationId xmlns:a16="http://schemas.microsoft.com/office/drawing/2014/main" id="{1ECD1356-16A3-CCDF-6823-17CBDA40F667}"/>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0" name="Google Shape;1874;p71">
                <a:extLst>
                  <a:ext uri="{FF2B5EF4-FFF2-40B4-BE49-F238E27FC236}">
                    <a16:creationId xmlns:a16="http://schemas.microsoft.com/office/drawing/2014/main" id="{A749D1B2-4C4D-12D6-772E-80042D489BA5}"/>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1" name="Google Shape;1875;p71">
                <a:extLst>
                  <a:ext uri="{FF2B5EF4-FFF2-40B4-BE49-F238E27FC236}">
                    <a16:creationId xmlns:a16="http://schemas.microsoft.com/office/drawing/2014/main" id="{ABB933C3-8C5E-E3F8-DBAB-1E6D4277C007}"/>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2" name="Google Shape;1876;p71">
                <a:extLst>
                  <a:ext uri="{FF2B5EF4-FFF2-40B4-BE49-F238E27FC236}">
                    <a16:creationId xmlns:a16="http://schemas.microsoft.com/office/drawing/2014/main" id="{C678AB2A-F290-B5B3-FDF6-54AFCD5F1B12}"/>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3" name="Google Shape;1877;p71">
                <a:extLst>
                  <a:ext uri="{FF2B5EF4-FFF2-40B4-BE49-F238E27FC236}">
                    <a16:creationId xmlns:a16="http://schemas.microsoft.com/office/drawing/2014/main" id="{A93F07AA-7C30-6801-1AAF-CF4E9500D6B3}"/>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4" name="Google Shape;1878;p71">
                <a:extLst>
                  <a:ext uri="{FF2B5EF4-FFF2-40B4-BE49-F238E27FC236}">
                    <a16:creationId xmlns:a16="http://schemas.microsoft.com/office/drawing/2014/main" id="{46D0F986-5650-66FA-D581-621D33EC6ACF}"/>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5" name="Google Shape;1879;p71">
                <a:extLst>
                  <a:ext uri="{FF2B5EF4-FFF2-40B4-BE49-F238E27FC236}">
                    <a16:creationId xmlns:a16="http://schemas.microsoft.com/office/drawing/2014/main" id="{8D6F6AB8-A272-03EC-C425-AC87AA3892AB}"/>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6" name="Google Shape;1880;p71">
                <a:extLst>
                  <a:ext uri="{FF2B5EF4-FFF2-40B4-BE49-F238E27FC236}">
                    <a16:creationId xmlns:a16="http://schemas.microsoft.com/office/drawing/2014/main" id="{B0D94C5C-E9BA-500A-610F-888BB87AAE4F}"/>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7" name="Google Shape;1881;p71">
                <a:extLst>
                  <a:ext uri="{FF2B5EF4-FFF2-40B4-BE49-F238E27FC236}">
                    <a16:creationId xmlns:a16="http://schemas.microsoft.com/office/drawing/2014/main" id="{BCF399D8-E055-00AA-42EC-B59102C3E868}"/>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8" name="Google Shape;1882;p71">
                <a:extLst>
                  <a:ext uri="{FF2B5EF4-FFF2-40B4-BE49-F238E27FC236}">
                    <a16:creationId xmlns:a16="http://schemas.microsoft.com/office/drawing/2014/main" id="{638A826C-5BB2-049D-C7E7-9A93C9E9AC4A}"/>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79" name="Google Shape;1883;p71">
                <a:extLst>
                  <a:ext uri="{FF2B5EF4-FFF2-40B4-BE49-F238E27FC236}">
                    <a16:creationId xmlns:a16="http://schemas.microsoft.com/office/drawing/2014/main" id="{0650776A-4E4F-B646-A03C-82F01D558411}"/>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0" name="Google Shape;1884;p71">
                <a:extLst>
                  <a:ext uri="{FF2B5EF4-FFF2-40B4-BE49-F238E27FC236}">
                    <a16:creationId xmlns:a16="http://schemas.microsoft.com/office/drawing/2014/main" id="{7B67C5E5-888A-E85B-E64B-AC0BA6852AD5}"/>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1" name="Google Shape;1885;p71">
                <a:extLst>
                  <a:ext uri="{FF2B5EF4-FFF2-40B4-BE49-F238E27FC236}">
                    <a16:creationId xmlns:a16="http://schemas.microsoft.com/office/drawing/2014/main" id="{508EB425-12BC-A953-D2B7-A23110617DB9}"/>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2" name="Google Shape;1886;p71">
                <a:extLst>
                  <a:ext uri="{FF2B5EF4-FFF2-40B4-BE49-F238E27FC236}">
                    <a16:creationId xmlns:a16="http://schemas.microsoft.com/office/drawing/2014/main" id="{8ACE943C-90C2-0356-132E-CF9D0CA99EE1}"/>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3" name="Google Shape;1887;p71">
                <a:extLst>
                  <a:ext uri="{FF2B5EF4-FFF2-40B4-BE49-F238E27FC236}">
                    <a16:creationId xmlns:a16="http://schemas.microsoft.com/office/drawing/2014/main" id="{C5121557-31E3-2F39-13AD-F117E290015A}"/>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4" name="Google Shape;1888;p71">
                <a:extLst>
                  <a:ext uri="{FF2B5EF4-FFF2-40B4-BE49-F238E27FC236}">
                    <a16:creationId xmlns:a16="http://schemas.microsoft.com/office/drawing/2014/main" id="{D4F86B60-4D34-75C4-31F3-BBD0B4829504}"/>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5" name="Google Shape;1889;p71">
                <a:extLst>
                  <a:ext uri="{FF2B5EF4-FFF2-40B4-BE49-F238E27FC236}">
                    <a16:creationId xmlns:a16="http://schemas.microsoft.com/office/drawing/2014/main" id="{E569CC30-86FB-5A3E-6D3A-D894D4B63CEB}"/>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6" name="Google Shape;1890;p71">
                <a:extLst>
                  <a:ext uri="{FF2B5EF4-FFF2-40B4-BE49-F238E27FC236}">
                    <a16:creationId xmlns:a16="http://schemas.microsoft.com/office/drawing/2014/main" id="{C3C8273F-6A12-1DCD-23BD-1ED7A0BAFC9F}"/>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7" name="Google Shape;1891;p71">
                <a:extLst>
                  <a:ext uri="{FF2B5EF4-FFF2-40B4-BE49-F238E27FC236}">
                    <a16:creationId xmlns:a16="http://schemas.microsoft.com/office/drawing/2014/main" id="{AE2B1E6E-494B-8E51-BD4D-9F2EA6E3A83D}"/>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8" name="Google Shape;1892;p71">
                <a:extLst>
                  <a:ext uri="{FF2B5EF4-FFF2-40B4-BE49-F238E27FC236}">
                    <a16:creationId xmlns:a16="http://schemas.microsoft.com/office/drawing/2014/main" id="{F3EF0285-B6C0-1892-DC4E-9D809B062757}"/>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89" name="Google Shape;1893;p71">
                <a:extLst>
                  <a:ext uri="{FF2B5EF4-FFF2-40B4-BE49-F238E27FC236}">
                    <a16:creationId xmlns:a16="http://schemas.microsoft.com/office/drawing/2014/main" id="{3EB81975-0E60-346A-1D5F-2AD45C241A87}"/>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0" name="Google Shape;1894;p71">
                <a:extLst>
                  <a:ext uri="{FF2B5EF4-FFF2-40B4-BE49-F238E27FC236}">
                    <a16:creationId xmlns:a16="http://schemas.microsoft.com/office/drawing/2014/main" id="{1605EFDE-2FB4-2C3B-F675-DCB6BB5ED054}"/>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1" name="Google Shape;1895;p71">
                <a:extLst>
                  <a:ext uri="{FF2B5EF4-FFF2-40B4-BE49-F238E27FC236}">
                    <a16:creationId xmlns:a16="http://schemas.microsoft.com/office/drawing/2014/main" id="{80FB3DCA-EB14-D192-2EF8-C41D81D1CD1F}"/>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2" name="Google Shape;1896;p71">
                <a:extLst>
                  <a:ext uri="{FF2B5EF4-FFF2-40B4-BE49-F238E27FC236}">
                    <a16:creationId xmlns:a16="http://schemas.microsoft.com/office/drawing/2014/main" id="{DFB2C2ED-DB63-EAB6-2029-177E1A88DB68}"/>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3" name="Google Shape;1897;p71">
                <a:extLst>
                  <a:ext uri="{FF2B5EF4-FFF2-40B4-BE49-F238E27FC236}">
                    <a16:creationId xmlns:a16="http://schemas.microsoft.com/office/drawing/2014/main" id="{2912FE98-8C4A-6DFB-91A7-BBD05B4A3800}"/>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4" name="Google Shape;1898;p71">
                <a:extLst>
                  <a:ext uri="{FF2B5EF4-FFF2-40B4-BE49-F238E27FC236}">
                    <a16:creationId xmlns:a16="http://schemas.microsoft.com/office/drawing/2014/main" id="{30EBE384-BCAF-82B8-770A-1B5DDE16B078}"/>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5" name="Google Shape;1899;p71">
                <a:extLst>
                  <a:ext uri="{FF2B5EF4-FFF2-40B4-BE49-F238E27FC236}">
                    <a16:creationId xmlns:a16="http://schemas.microsoft.com/office/drawing/2014/main" id="{B4C3BF1C-A9A7-B536-2939-6E4783114D3B}"/>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96" name="Google Shape;1900;p71">
                <a:extLst>
                  <a:ext uri="{FF2B5EF4-FFF2-40B4-BE49-F238E27FC236}">
                    <a16:creationId xmlns:a16="http://schemas.microsoft.com/office/drawing/2014/main" id="{6D740BEA-5C6A-89F5-DAC6-FC9D18E631B9}"/>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grpSp>
        <p:grpSp>
          <p:nvGrpSpPr>
            <p:cNvPr id="234" name="Google Shape;1822;p71">
              <a:extLst>
                <a:ext uri="{FF2B5EF4-FFF2-40B4-BE49-F238E27FC236}">
                  <a16:creationId xmlns:a16="http://schemas.microsoft.com/office/drawing/2014/main" id="{F120E932-C5AF-CD6C-3126-9972763FA0E1}"/>
                </a:ext>
              </a:extLst>
            </p:cNvPr>
            <p:cNvGrpSpPr/>
            <p:nvPr/>
          </p:nvGrpSpPr>
          <p:grpSpPr>
            <a:xfrm>
              <a:off x="7171868" y="2436956"/>
              <a:ext cx="1598852" cy="454118"/>
              <a:chOff x="4943575" y="2516350"/>
              <a:chExt cx="98675" cy="81700"/>
            </a:xfrm>
            <a:solidFill>
              <a:schemeClr val="tx1"/>
            </a:solidFill>
          </p:grpSpPr>
          <p:sp>
            <p:nvSpPr>
              <p:cNvPr id="241" name="Google Shape;1823;p71">
                <a:extLst>
                  <a:ext uri="{FF2B5EF4-FFF2-40B4-BE49-F238E27FC236}">
                    <a16:creationId xmlns:a16="http://schemas.microsoft.com/office/drawing/2014/main" id="{D5DC93D6-FFE1-B0E0-0A64-ED39958FA674}"/>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2" name="Google Shape;1824;p71">
                <a:extLst>
                  <a:ext uri="{FF2B5EF4-FFF2-40B4-BE49-F238E27FC236}">
                    <a16:creationId xmlns:a16="http://schemas.microsoft.com/office/drawing/2014/main" id="{546CA9B7-45C4-B667-8935-AFA6BF380F40}"/>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3" name="Google Shape;1825;p71">
                <a:extLst>
                  <a:ext uri="{FF2B5EF4-FFF2-40B4-BE49-F238E27FC236}">
                    <a16:creationId xmlns:a16="http://schemas.microsoft.com/office/drawing/2014/main" id="{7200A482-191D-973B-4D9B-C67C85E11896}"/>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4" name="Google Shape;1826;p71">
                <a:extLst>
                  <a:ext uri="{FF2B5EF4-FFF2-40B4-BE49-F238E27FC236}">
                    <a16:creationId xmlns:a16="http://schemas.microsoft.com/office/drawing/2014/main" id="{00911EBA-1BAB-457F-7117-83FA53CC9BD7}"/>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5" name="Google Shape;1827;p71">
                <a:extLst>
                  <a:ext uri="{FF2B5EF4-FFF2-40B4-BE49-F238E27FC236}">
                    <a16:creationId xmlns:a16="http://schemas.microsoft.com/office/drawing/2014/main" id="{A18A98FB-C949-1D4D-C87F-2D74CDB373C5}"/>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6" name="Google Shape;1828;p71">
                <a:extLst>
                  <a:ext uri="{FF2B5EF4-FFF2-40B4-BE49-F238E27FC236}">
                    <a16:creationId xmlns:a16="http://schemas.microsoft.com/office/drawing/2014/main" id="{401DD875-F93A-C380-BDB6-8FB25E3B9F01}"/>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7" name="Google Shape;1829;p71">
                <a:extLst>
                  <a:ext uri="{FF2B5EF4-FFF2-40B4-BE49-F238E27FC236}">
                    <a16:creationId xmlns:a16="http://schemas.microsoft.com/office/drawing/2014/main" id="{A46B7C5D-7A24-5C4E-8D45-C8329189EB94}"/>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8" name="Google Shape;1830;p71">
                <a:extLst>
                  <a:ext uri="{FF2B5EF4-FFF2-40B4-BE49-F238E27FC236}">
                    <a16:creationId xmlns:a16="http://schemas.microsoft.com/office/drawing/2014/main" id="{0BBCA036-CB74-0F67-4353-2152539A38AD}"/>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49" name="Google Shape;1831;p71">
                <a:extLst>
                  <a:ext uri="{FF2B5EF4-FFF2-40B4-BE49-F238E27FC236}">
                    <a16:creationId xmlns:a16="http://schemas.microsoft.com/office/drawing/2014/main" id="{B17334CA-E1D1-F3DE-BFFB-24FCBE3C09A8}"/>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0" name="Google Shape;1832;p71">
                <a:extLst>
                  <a:ext uri="{FF2B5EF4-FFF2-40B4-BE49-F238E27FC236}">
                    <a16:creationId xmlns:a16="http://schemas.microsoft.com/office/drawing/2014/main" id="{B9D448BE-F179-F404-2246-3FE2B021F0DB}"/>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1" name="Google Shape;1833;p71">
                <a:extLst>
                  <a:ext uri="{FF2B5EF4-FFF2-40B4-BE49-F238E27FC236}">
                    <a16:creationId xmlns:a16="http://schemas.microsoft.com/office/drawing/2014/main" id="{24288097-FE83-0661-CC28-F16B194CE067}"/>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2" name="Google Shape;1834;p71">
                <a:extLst>
                  <a:ext uri="{FF2B5EF4-FFF2-40B4-BE49-F238E27FC236}">
                    <a16:creationId xmlns:a16="http://schemas.microsoft.com/office/drawing/2014/main" id="{B3CFC19A-93A4-70C2-F496-784A3B5CFA23}"/>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3" name="Google Shape;1835;p71">
                <a:extLst>
                  <a:ext uri="{FF2B5EF4-FFF2-40B4-BE49-F238E27FC236}">
                    <a16:creationId xmlns:a16="http://schemas.microsoft.com/office/drawing/2014/main" id="{B80D8D6B-0441-B387-4AF4-2CFAD3CCD5E3}"/>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4" name="Google Shape;1836;p71">
                <a:extLst>
                  <a:ext uri="{FF2B5EF4-FFF2-40B4-BE49-F238E27FC236}">
                    <a16:creationId xmlns:a16="http://schemas.microsoft.com/office/drawing/2014/main" id="{60B6CE18-295A-5E49-73AA-0F471909E28C}"/>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5" name="Google Shape;1837;p71">
                <a:extLst>
                  <a:ext uri="{FF2B5EF4-FFF2-40B4-BE49-F238E27FC236}">
                    <a16:creationId xmlns:a16="http://schemas.microsoft.com/office/drawing/2014/main" id="{0D9AC817-8EDA-B067-292E-922EB8F2E0B5}"/>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6" name="Google Shape;1838;p71">
                <a:extLst>
                  <a:ext uri="{FF2B5EF4-FFF2-40B4-BE49-F238E27FC236}">
                    <a16:creationId xmlns:a16="http://schemas.microsoft.com/office/drawing/2014/main" id="{0F45FF9D-D199-D6D2-46FB-AB55DFE0871E}"/>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7" name="Google Shape;1839;p71">
                <a:extLst>
                  <a:ext uri="{FF2B5EF4-FFF2-40B4-BE49-F238E27FC236}">
                    <a16:creationId xmlns:a16="http://schemas.microsoft.com/office/drawing/2014/main" id="{782D0D63-2ADC-76AC-E1F6-FBCC95B536A3}"/>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8" name="Google Shape;1840;p71">
                <a:extLst>
                  <a:ext uri="{FF2B5EF4-FFF2-40B4-BE49-F238E27FC236}">
                    <a16:creationId xmlns:a16="http://schemas.microsoft.com/office/drawing/2014/main" id="{FA804BA6-3BF9-9D6F-EE4C-D349A540AF26}"/>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59" name="Google Shape;1841;p71">
                <a:extLst>
                  <a:ext uri="{FF2B5EF4-FFF2-40B4-BE49-F238E27FC236}">
                    <a16:creationId xmlns:a16="http://schemas.microsoft.com/office/drawing/2014/main" id="{E2F9FBA9-25E7-69D6-7D37-0EC27930FB2A}"/>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0" name="Google Shape;1842;p71">
                <a:extLst>
                  <a:ext uri="{FF2B5EF4-FFF2-40B4-BE49-F238E27FC236}">
                    <a16:creationId xmlns:a16="http://schemas.microsoft.com/office/drawing/2014/main" id="{3BC03154-0C38-18F5-E713-0FC40DE24E95}"/>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1" name="Google Shape;1843;p71">
                <a:extLst>
                  <a:ext uri="{FF2B5EF4-FFF2-40B4-BE49-F238E27FC236}">
                    <a16:creationId xmlns:a16="http://schemas.microsoft.com/office/drawing/2014/main" id="{FD0BC9C2-5A23-426E-7989-3C245EBF71BF}"/>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2" name="Google Shape;1844;p71">
                <a:extLst>
                  <a:ext uri="{FF2B5EF4-FFF2-40B4-BE49-F238E27FC236}">
                    <a16:creationId xmlns:a16="http://schemas.microsoft.com/office/drawing/2014/main" id="{CEA11549-0DE9-E375-878C-FEB7255AF388}"/>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3" name="Google Shape;1845;p71">
                <a:extLst>
                  <a:ext uri="{FF2B5EF4-FFF2-40B4-BE49-F238E27FC236}">
                    <a16:creationId xmlns:a16="http://schemas.microsoft.com/office/drawing/2014/main" id="{9C392D9A-0A14-C2A4-4B03-AA2CF86C374A}"/>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4" name="Google Shape;1846;p71">
                <a:extLst>
                  <a:ext uri="{FF2B5EF4-FFF2-40B4-BE49-F238E27FC236}">
                    <a16:creationId xmlns:a16="http://schemas.microsoft.com/office/drawing/2014/main" id="{772AB9C9-A804-0B10-0DF1-D3E2F1549F49}"/>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5" name="Google Shape;1847;p71">
                <a:extLst>
                  <a:ext uri="{FF2B5EF4-FFF2-40B4-BE49-F238E27FC236}">
                    <a16:creationId xmlns:a16="http://schemas.microsoft.com/office/drawing/2014/main" id="{037E34DE-E9AE-0A73-A6F2-31DAA9AD1E29}"/>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6" name="Google Shape;1848;p71">
                <a:extLst>
                  <a:ext uri="{FF2B5EF4-FFF2-40B4-BE49-F238E27FC236}">
                    <a16:creationId xmlns:a16="http://schemas.microsoft.com/office/drawing/2014/main" id="{999E38D5-CD9E-B34B-034B-FA53EE7042B4}"/>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7" name="Google Shape;1849;p71">
                <a:extLst>
                  <a:ext uri="{FF2B5EF4-FFF2-40B4-BE49-F238E27FC236}">
                    <a16:creationId xmlns:a16="http://schemas.microsoft.com/office/drawing/2014/main" id="{B9B92A47-6FCF-E7E7-2351-F3432A89B4FD}"/>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8" name="Google Shape;1850;p71">
                <a:extLst>
                  <a:ext uri="{FF2B5EF4-FFF2-40B4-BE49-F238E27FC236}">
                    <a16:creationId xmlns:a16="http://schemas.microsoft.com/office/drawing/2014/main" id="{C37C0F16-222E-D2D5-3E6E-AA85C32C0445}"/>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69" name="Google Shape;1851;p71">
                <a:extLst>
                  <a:ext uri="{FF2B5EF4-FFF2-40B4-BE49-F238E27FC236}">
                    <a16:creationId xmlns:a16="http://schemas.microsoft.com/office/drawing/2014/main" id="{4D5B7760-D0D1-43EC-DC28-CA023169635E}"/>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0" name="Google Shape;1852;p71">
                <a:extLst>
                  <a:ext uri="{FF2B5EF4-FFF2-40B4-BE49-F238E27FC236}">
                    <a16:creationId xmlns:a16="http://schemas.microsoft.com/office/drawing/2014/main" id="{C6C38CEE-A254-59A5-43E0-1108FEC227B6}"/>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1" name="Google Shape;1853;p71">
                <a:extLst>
                  <a:ext uri="{FF2B5EF4-FFF2-40B4-BE49-F238E27FC236}">
                    <a16:creationId xmlns:a16="http://schemas.microsoft.com/office/drawing/2014/main" id="{D5AEF4D8-1A87-6DDC-5F11-F9F7F4FF46BC}"/>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2" name="Google Shape;1854;p71">
                <a:extLst>
                  <a:ext uri="{FF2B5EF4-FFF2-40B4-BE49-F238E27FC236}">
                    <a16:creationId xmlns:a16="http://schemas.microsoft.com/office/drawing/2014/main" id="{9C496F61-E5F1-DA4A-3B30-DAA29C27F9B3}"/>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3" name="Google Shape;1855;p71">
                <a:extLst>
                  <a:ext uri="{FF2B5EF4-FFF2-40B4-BE49-F238E27FC236}">
                    <a16:creationId xmlns:a16="http://schemas.microsoft.com/office/drawing/2014/main" id="{C29CDCF8-F3FA-94D4-A32D-53B956F9F193}"/>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4" name="Google Shape;1856;p71">
                <a:extLst>
                  <a:ext uri="{FF2B5EF4-FFF2-40B4-BE49-F238E27FC236}">
                    <a16:creationId xmlns:a16="http://schemas.microsoft.com/office/drawing/2014/main" id="{912440F6-C113-37CB-F87E-6C305E8E1B48}"/>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5" name="Google Shape;1857;p71">
                <a:extLst>
                  <a:ext uri="{FF2B5EF4-FFF2-40B4-BE49-F238E27FC236}">
                    <a16:creationId xmlns:a16="http://schemas.microsoft.com/office/drawing/2014/main" id="{E40A93CA-CC59-D087-AC22-401DFC6AEEF8}"/>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6" name="Google Shape;1858;p71">
                <a:extLst>
                  <a:ext uri="{FF2B5EF4-FFF2-40B4-BE49-F238E27FC236}">
                    <a16:creationId xmlns:a16="http://schemas.microsoft.com/office/drawing/2014/main" id="{2FF126DC-5884-12AB-8C39-73FFD8E044A2}"/>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7" name="Google Shape;1859;p71">
                <a:extLst>
                  <a:ext uri="{FF2B5EF4-FFF2-40B4-BE49-F238E27FC236}">
                    <a16:creationId xmlns:a16="http://schemas.microsoft.com/office/drawing/2014/main" id="{8A3029EE-1787-DE90-BD61-D008F5972402}"/>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8" name="Google Shape;1860;p71">
                <a:extLst>
                  <a:ext uri="{FF2B5EF4-FFF2-40B4-BE49-F238E27FC236}">
                    <a16:creationId xmlns:a16="http://schemas.microsoft.com/office/drawing/2014/main" id="{7CFE5CED-BFAF-D7B1-600F-6AA0324D18F2}"/>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79" name="Google Shape;1861;p71">
                <a:extLst>
                  <a:ext uri="{FF2B5EF4-FFF2-40B4-BE49-F238E27FC236}">
                    <a16:creationId xmlns:a16="http://schemas.microsoft.com/office/drawing/2014/main" id="{45DF3134-08B3-F3EE-4793-DCF385E3BE05}"/>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0" name="Google Shape;1862;p71">
                <a:extLst>
                  <a:ext uri="{FF2B5EF4-FFF2-40B4-BE49-F238E27FC236}">
                    <a16:creationId xmlns:a16="http://schemas.microsoft.com/office/drawing/2014/main" id="{1E36CABA-2EF8-FB7F-1DE5-7FB63D832174}"/>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1" name="Google Shape;1863;p71">
                <a:extLst>
                  <a:ext uri="{FF2B5EF4-FFF2-40B4-BE49-F238E27FC236}">
                    <a16:creationId xmlns:a16="http://schemas.microsoft.com/office/drawing/2014/main" id="{A31E3783-FE43-91B3-134F-063425B00491}"/>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2" name="Google Shape;1864;p71">
                <a:extLst>
                  <a:ext uri="{FF2B5EF4-FFF2-40B4-BE49-F238E27FC236}">
                    <a16:creationId xmlns:a16="http://schemas.microsoft.com/office/drawing/2014/main" id="{353E4E3A-0451-D20E-4816-BBF3D0264639}"/>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3" name="Google Shape;1865;p71">
                <a:extLst>
                  <a:ext uri="{FF2B5EF4-FFF2-40B4-BE49-F238E27FC236}">
                    <a16:creationId xmlns:a16="http://schemas.microsoft.com/office/drawing/2014/main" id="{066BE6CC-66FB-4102-E6AE-1A884E69788F}"/>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4" name="Google Shape;1866;p71">
                <a:extLst>
                  <a:ext uri="{FF2B5EF4-FFF2-40B4-BE49-F238E27FC236}">
                    <a16:creationId xmlns:a16="http://schemas.microsoft.com/office/drawing/2014/main" id="{31014AA8-1E6B-3E94-7F1D-FA4E4A897BE6}"/>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5" name="Google Shape;1867;p71">
                <a:extLst>
                  <a:ext uri="{FF2B5EF4-FFF2-40B4-BE49-F238E27FC236}">
                    <a16:creationId xmlns:a16="http://schemas.microsoft.com/office/drawing/2014/main" id="{C8A9E803-72B4-0A8E-0499-76F35DBEA404}"/>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6" name="Google Shape;1868;p71">
                <a:extLst>
                  <a:ext uri="{FF2B5EF4-FFF2-40B4-BE49-F238E27FC236}">
                    <a16:creationId xmlns:a16="http://schemas.microsoft.com/office/drawing/2014/main" id="{0C10EAA1-3A6E-EDE8-86F9-4A8F46B5A18D}"/>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7" name="Google Shape;1869;p71">
                <a:extLst>
                  <a:ext uri="{FF2B5EF4-FFF2-40B4-BE49-F238E27FC236}">
                    <a16:creationId xmlns:a16="http://schemas.microsoft.com/office/drawing/2014/main" id="{0EC851CB-6B0B-E8B7-FA11-FC89E72D5B23}"/>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8" name="Google Shape;1870;p71">
                <a:extLst>
                  <a:ext uri="{FF2B5EF4-FFF2-40B4-BE49-F238E27FC236}">
                    <a16:creationId xmlns:a16="http://schemas.microsoft.com/office/drawing/2014/main" id="{02EE9385-F05B-E6C9-6FE4-461E64FD7E84}"/>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89" name="Google Shape;1871;p71">
                <a:extLst>
                  <a:ext uri="{FF2B5EF4-FFF2-40B4-BE49-F238E27FC236}">
                    <a16:creationId xmlns:a16="http://schemas.microsoft.com/office/drawing/2014/main" id="{C2D5A152-565B-624A-923E-762983FDEB92}"/>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0" name="Google Shape;1872;p71">
                <a:extLst>
                  <a:ext uri="{FF2B5EF4-FFF2-40B4-BE49-F238E27FC236}">
                    <a16:creationId xmlns:a16="http://schemas.microsoft.com/office/drawing/2014/main" id="{D08F365A-4BFD-77DA-A896-8214B7C093F3}"/>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1" name="Google Shape;1873;p71">
                <a:extLst>
                  <a:ext uri="{FF2B5EF4-FFF2-40B4-BE49-F238E27FC236}">
                    <a16:creationId xmlns:a16="http://schemas.microsoft.com/office/drawing/2014/main" id="{378B032F-2B51-CCDD-1B7A-8496D91EE7AD}"/>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2" name="Google Shape;1874;p71">
                <a:extLst>
                  <a:ext uri="{FF2B5EF4-FFF2-40B4-BE49-F238E27FC236}">
                    <a16:creationId xmlns:a16="http://schemas.microsoft.com/office/drawing/2014/main" id="{25FF929A-DA06-65C1-64EB-4BFD41007179}"/>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3" name="Google Shape;1875;p71">
                <a:extLst>
                  <a:ext uri="{FF2B5EF4-FFF2-40B4-BE49-F238E27FC236}">
                    <a16:creationId xmlns:a16="http://schemas.microsoft.com/office/drawing/2014/main" id="{34299267-9C74-1C64-8262-50CBBFB11BD3}"/>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4" name="Google Shape;1876;p71">
                <a:extLst>
                  <a:ext uri="{FF2B5EF4-FFF2-40B4-BE49-F238E27FC236}">
                    <a16:creationId xmlns:a16="http://schemas.microsoft.com/office/drawing/2014/main" id="{71CBD8C0-2327-35ED-944E-92F9E4FFD227}"/>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5" name="Google Shape;1877;p71">
                <a:extLst>
                  <a:ext uri="{FF2B5EF4-FFF2-40B4-BE49-F238E27FC236}">
                    <a16:creationId xmlns:a16="http://schemas.microsoft.com/office/drawing/2014/main" id="{F69CEA21-BF10-5F5B-F136-C69A0ADA4FE0}"/>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6" name="Google Shape;1878;p71">
                <a:extLst>
                  <a:ext uri="{FF2B5EF4-FFF2-40B4-BE49-F238E27FC236}">
                    <a16:creationId xmlns:a16="http://schemas.microsoft.com/office/drawing/2014/main" id="{D4FEEED5-C01D-7053-3996-1DCE9B5D2AE0}"/>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7" name="Google Shape;1879;p71">
                <a:extLst>
                  <a:ext uri="{FF2B5EF4-FFF2-40B4-BE49-F238E27FC236}">
                    <a16:creationId xmlns:a16="http://schemas.microsoft.com/office/drawing/2014/main" id="{6735FDD3-3572-6870-4B8A-13DD1EA524D3}"/>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8" name="Google Shape;1880;p71">
                <a:extLst>
                  <a:ext uri="{FF2B5EF4-FFF2-40B4-BE49-F238E27FC236}">
                    <a16:creationId xmlns:a16="http://schemas.microsoft.com/office/drawing/2014/main" id="{40778C19-C0A3-91D0-CB20-7A7BEB2A87C5}"/>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299" name="Google Shape;1881;p71">
                <a:extLst>
                  <a:ext uri="{FF2B5EF4-FFF2-40B4-BE49-F238E27FC236}">
                    <a16:creationId xmlns:a16="http://schemas.microsoft.com/office/drawing/2014/main" id="{6614AF98-9FCC-7D84-E805-C7AEEADC32D0}"/>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0" name="Google Shape;1882;p71">
                <a:extLst>
                  <a:ext uri="{FF2B5EF4-FFF2-40B4-BE49-F238E27FC236}">
                    <a16:creationId xmlns:a16="http://schemas.microsoft.com/office/drawing/2014/main" id="{BCB5F0B4-2098-23D3-3D02-3F04E82A6744}"/>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1" name="Google Shape;1883;p71">
                <a:extLst>
                  <a:ext uri="{FF2B5EF4-FFF2-40B4-BE49-F238E27FC236}">
                    <a16:creationId xmlns:a16="http://schemas.microsoft.com/office/drawing/2014/main" id="{324BAA8F-A8A7-F99F-DF52-7C8C94D47453}"/>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2" name="Google Shape;1884;p71">
                <a:extLst>
                  <a:ext uri="{FF2B5EF4-FFF2-40B4-BE49-F238E27FC236}">
                    <a16:creationId xmlns:a16="http://schemas.microsoft.com/office/drawing/2014/main" id="{3BB16DF5-C0A8-398E-B366-61067AE0C699}"/>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3" name="Google Shape;1885;p71">
                <a:extLst>
                  <a:ext uri="{FF2B5EF4-FFF2-40B4-BE49-F238E27FC236}">
                    <a16:creationId xmlns:a16="http://schemas.microsoft.com/office/drawing/2014/main" id="{A71EAE2E-BCB3-2821-8C0B-2E97BD1E7E5C}"/>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4" name="Google Shape;1886;p71">
                <a:extLst>
                  <a:ext uri="{FF2B5EF4-FFF2-40B4-BE49-F238E27FC236}">
                    <a16:creationId xmlns:a16="http://schemas.microsoft.com/office/drawing/2014/main" id="{B3C8369E-2686-A011-1A59-C558BD069826}"/>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5" name="Google Shape;1887;p71">
                <a:extLst>
                  <a:ext uri="{FF2B5EF4-FFF2-40B4-BE49-F238E27FC236}">
                    <a16:creationId xmlns:a16="http://schemas.microsoft.com/office/drawing/2014/main" id="{346F7A7C-2627-591B-21D7-87C6D27509E5}"/>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6" name="Google Shape;1888;p71">
                <a:extLst>
                  <a:ext uri="{FF2B5EF4-FFF2-40B4-BE49-F238E27FC236}">
                    <a16:creationId xmlns:a16="http://schemas.microsoft.com/office/drawing/2014/main" id="{A808D9FD-19CA-DE7C-79AE-33C6EC7C73BB}"/>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7" name="Google Shape;1889;p71">
                <a:extLst>
                  <a:ext uri="{FF2B5EF4-FFF2-40B4-BE49-F238E27FC236}">
                    <a16:creationId xmlns:a16="http://schemas.microsoft.com/office/drawing/2014/main" id="{DE2E0B69-6720-84A4-6267-45FC34A1966D}"/>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8" name="Google Shape;1890;p71">
                <a:extLst>
                  <a:ext uri="{FF2B5EF4-FFF2-40B4-BE49-F238E27FC236}">
                    <a16:creationId xmlns:a16="http://schemas.microsoft.com/office/drawing/2014/main" id="{5EC14892-3D6F-1465-0F8F-7A98928A25DC}"/>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09" name="Google Shape;1891;p71">
                <a:extLst>
                  <a:ext uri="{FF2B5EF4-FFF2-40B4-BE49-F238E27FC236}">
                    <a16:creationId xmlns:a16="http://schemas.microsoft.com/office/drawing/2014/main" id="{3AC24E88-0FC8-909D-B77E-BA2833F05746}"/>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0" name="Google Shape;1892;p71">
                <a:extLst>
                  <a:ext uri="{FF2B5EF4-FFF2-40B4-BE49-F238E27FC236}">
                    <a16:creationId xmlns:a16="http://schemas.microsoft.com/office/drawing/2014/main" id="{8CFC4D17-B4CA-1812-EC14-2BC02120ECCE}"/>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1" name="Google Shape;1893;p71">
                <a:extLst>
                  <a:ext uri="{FF2B5EF4-FFF2-40B4-BE49-F238E27FC236}">
                    <a16:creationId xmlns:a16="http://schemas.microsoft.com/office/drawing/2014/main" id="{992590F3-6BBD-6681-06B9-EE44996A828E}"/>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2" name="Google Shape;1894;p71">
                <a:extLst>
                  <a:ext uri="{FF2B5EF4-FFF2-40B4-BE49-F238E27FC236}">
                    <a16:creationId xmlns:a16="http://schemas.microsoft.com/office/drawing/2014/main" id="{AB74E5EB-7D46-3BBE-27F7-5E3C30CE9230}"/>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3" name="Google Shape;1895;p71">
                <a:extLst>
                  <a:ext uri="{FF2B5EF4-FFF2-40B4-BE49-F238E27FC236}">
                    <a16:creationId xmlns:a16="http://schemas.microsoft.com/office/drawing/2014/main" id="{C45C548C-04C8-7053-CF10-712202764C15}"/>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4" name="Google Shape;1896;p71">
                <a:extLst>
                  <a:ext uri="{FF2B5EF4-FFF2-40B4-BE49-F238E27FC236}">
                    <a16:creationId xmlns:a16="http://schemas.microsoft.com/office/drawing/2014/main" id="{7B86C6D8-2919-9173-0FDC-B38DF1B2DC51}"/>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5" name="Google Shape;1897;p71">
                <a:extLst>
                  <a:ext uri="{FF2B5EF4-FFF2-40B4-BE49-F238E27FC236}">
                    <a16:creationId xmlns:a16="http://schemas.microsoft.com/office/drawing/2014/main" id="{AA756AE1-71DF-C6D9-32C2-405EB0833520}"/>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6" name="Google Shape;1898;p71">
                <a:extLst>
                  <a:ext uri="{FF2B5EF4-FFF2-40B4-BE49-F238E27FC236}">
                    <a16:creationId xmlns:a16="http://schemas.microsoft.com/office/drawing/2014/main" id="{9B40016F-2FC4-BB83-7943-F7F61BC0F2AC}"/>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7" name="Google Shape;1899;p71">
                <a:extLst>
                  <a:ext uri="{FF2B5EF4-FFF2-40B4-BE49-F238E27FC236}">
                    <a16:creationId xmlns:a16="http://schemas.microsoft.com/office/drawing/2014/main" id="{F6272D83-ECB8-A867-1BA1-8AA14EA33258}"/>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sp>
            <p:nvSpPr>
              <p:cNvPr id="318" name="Google Shape;1900;p71">
                <a:extLst>
                  <a:ext uri="{FF2B5EF4-FFF2-40B4-BE49-F238E27FC236}">
                    <a16:creationId xmlns:a16="http://schemas.microsoft.com/office/drawing/2014/main" id="{3140266B-64C6-8114-B8F2-455538BA8219}"/>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1D04"/>
                  </a:solidFill>
                </a:endParaRPr>
              </a:p>
            </p:txBody>
          </p:sp>
        </p:grpSp>
        <p:sp>
          <p:nvSpPr>
            <p:cNvPr id="235" name="Text Box 319">
              <a:extLst>
                <a:ext uri="{FF2B5EF4-FFF2-40B4-BE49-F238E27FC236}">
                  <a16:creationId xmlns:a16="http://schemas.microsoft.com/office/drawing/2014/main" id="{F70A17B0-9496-5C0D-2FE0-AE05629A64CE}"/>
                </a:ext>
              </a:extLst>
            </p:cNvPr>
            <p:cNvSpPr txBox="1">
              <a:spLocks noChangeArrowheads="1"/>
            </p:cNvSpPr>
            <p:nvPr/>
          </p:nvSpPr>
          <p:spPr bwMode="auto">
            <a:xfrm>
              <a:off x="5668095" y="3199809"/>
              <a:ext cx="1455352" cy="276999"/>
            </a:xfrm>
            <a:prstGeom prst="rect">
              <a:avLst/>
            </a:prstGeom>
            <a:noFill/>
            <a:ln w="9525">
              <a:solidFill>
                <a:schemeClr val="tx1"/>
              </a:solidFill>
              <a:miter lim="800000"/>
              <a:headEnd/>
              <a:tailEnd/>
            </a:ln>
            <a:effectLst/>
          </p:spPr>
          <p:txBody>
            <a:bodyPr wrap="square">
              <a:spAutoFit/>
            </a:bodyPr>
            <a:lstStyle/>
            <a:p>
              <a:pPr algn="ctr"/>
              <a:r>
                <a:rPr lang="en-US" sz="1200" b="1" dirty="0">
                  <a:latin typeface="Times New Roman" panose="02020603050405020304" pitchFamily="18" charset="0"/>
                  <a:cs typeface="Times New Roman" panose="02020603050405020304" pitchFamily="18" charset="0"/>
                </a:rPr>
                <a:t>Feuille </a:t>
              </a:r>
              <a:endParaRPr lang="fr-FR" sz="1200" b="1" dirty="0">
                <a:latin typeface="Times New Roman" panose="02020603050405020304" pitchFamily="18" charset="0"/>
                <a:cs typeface="Times New Roman" panose="02020603050405020304" pitchFamily="18" charset="0"/>
              </a:endParaRPr>
            </a:p>
          </p:txBody>
        </p:sp>
        <p:sp>
          <p:nvSpPr>
            <p:cNvPr id="236" name="Text Box 319">
              <a:extLst>
                <a:ext uri="{FF2B5EF4-FFF2-40B4-BE49-F238E27FC236}">
                  <a16:creationId xmlns:a16="http://schemas.microsoft.com/office/drawing/2014/main" id="{52D559E6-0A5F-392D-1311-08F4BAA4836A}"/>
                </a:ext>
              </a:extLst>
            </p:cNvPr>
            <p:cNvSpPr txBox="1">
              <a:spLocks noChangeArrowheads="1"/>
            </p:cNvSpPr>
            <p:nvPr/>
          </p:nvSpPr>
          <p:spPr bwMode="auto">
            <a:xfrm>
              <a:off x="672399" y="1262691"/>
              <a:ext cx="1455352" cy="461665"/>
            </a:xfrm>
            <a:prstGeom prst="rect">
              <a:avLst/>
            </a:prstGeom>
            <a:solidFill>
              <a:schemeClr val="accent4">
                <a:lumMod val="40000"/>
                <a:lumOff val="60000"/>
              </a:schemeClr>
            </a:solidFill>
            <a:ln w="9525">
              <a:solidFill>
                <a:schemeClr val="tx1"/>
              </a:solidFill>
              <a:miter lim="800000"/>
              <a:headEnd/>
              <a:tailEnd/>
            </a:ln>
            <a:effectLst/>
          </p:spPr>
          <p:txBody>
            <a:bodyPr wrap="square">
              <a:spAutoFit/>
            </a:bodyPr>
            <a:lstStyle/>
            <a:p>
              <a:pPr algn="ctr"/>
              <a:r>
                <a:rPr lang="fr-FR" sz="1200" b="1" dirty="0">
                  <a:latin typeface="Times New Roman" panose="02020603050405020304" pitchFamily="18" charset="0"/>
                  <a:cs typeface="Times New Roman" panose="02020603050405020304" pitchFamily="18" charset="0"/>
                </a:rPr>
                <a:t>Trajectoire des rameaux </a:t>
              </a:r>
              <a:r>
                <a:rPr lang="en-US" sz="1200" b="1" dirty="0">
                  <a:latin typeface="Times New Roman" panose="02020603050405020304" pitchFamily="18" charset="0"/>
                  <a:cs typeface="Times New Roman" panose="02020603050405020304" pitchFamily="18" charset="0"/>
                </a:rPr>
                <a:t> </a:t>
              </a:r>
              <a:endParaRPr lang="fr-FR" sz="1200" b="1" dirty="0">
                <a:latin typeface="Times New Roman" panose="02020603050405020304" pitchFamily="18" charset="0"/>
                <a:cs typeface="Times New Roman" panose="02020603050405020304" pitchFamily="18" charset="0"/>
              </a:endParaRPr>
            </a:p>
          </p:txBody>
        </p:sp>
        <p:sp>
          <p:nvSpPr>
            <p:cNvPr id="237" name="Text Box 319">
              <a:extLst>
                <a:ext uri="{FF2B5EF4-FFF2-40B4-BE49-F238E27FC236}">
                  <a16:creationId xmlns:a16="http://schemas.microsoft.com/office/drawing/2014/main" id="{D9B276EF-7984-20A8-2F9B-D552E34A0799}"/>
                </a:ext>
              </a:extLst>
            </p:cNvPr>
            <p:cNvSpPr txBox="1">
              <a:spLocks noChangeArrowheads="1"/>
            </p:cNvSpPr>
            <p:nvPr/>
          </p:nvSpPr>
          <p:spPr bwMode="auto">
            <a:xfrm>
              <a:off x="10285670" y="1225509"/>
              <a:ext cx="1455352" cy="461665"/>
            </a:xfrm>
            <a:prstGeom prst="rect">
              <a:avLst/>
            </a:prstGeom>
            <a:solidFill>
              <a:schemeClr val="accent4">
                <a:lumMod val="40000"/>
                <a:lumOff val="60000"/>
              </a:schemeClr>
            </a:solidFill>
            <a:ln w="9525">
              <a:solidFill>
                <a:schemeClr val="tx1"/>
              </a:solidFill>
              <a:miter lim="800000"/>
              <a:headEnd/>
              <a:tailEnd/>
            </a:ln>
            <a:effectLst/>
          </p:spPr>
          <p:txBody>
            <a:bodyPr wrap="square">
              <a:spAutoFit/>
            </a:bodyPr>
            <a:lstStyle/>
            <a:p>
              <a:pPr algn="ctr"/>
              <a:r>
                <a:rPr lang="fr-FR" sz="1200" b="1" dirty="0">
                  <a:solidFill>
                    <a:prstClr val="black"/>
                  </a:solidFill>
                  <a:latin typeface="Times New Roman" panose="02020603050405020304" pitchFamily="18" charset="0"/>
                  <a:cs typeface="Times New Roman" panose="02020603050405020304" pitchFamily="18" charset="0"/>
                </a:rPr>
                <a:t>P</a:t>
              </a:r>
              <a:r>
                <a:rPr kumimoji="0" lang="fr-FR" sz="12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ositionnement</a:t>
              </a:r>
              <a:r>
                <a:rPr kumimoji="0" lang="fr-FR"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final des feuilles</a:t>
              </a:r>
              <a:endParaRPr lang="fr-FR" sz="1000" b="1" dirty="0">
                <a:latin typeface="Times New Roman" panose="02020603050405020304" pitchFamily="18" charset="0"/>
                <a:cs typeface="Times New Roman" panose="02020603050405020304" pitchFamily="18" charset="0"/>
              </a:endParaRPr>
            </a:p>
          </p:txBody>
        </p:sp>
        <p:sp>
          <p:nvSpPr>
            <p:cNvPr id="238" name="Text Box 319">
              <a:extLst>
                <a:ext uri="{FF2B5EF4-FFF2-40B4-BE49-F238E27FC236}">
                  <a16:creationId xmlns:a16="http://schemas.microsoft.com/office/drawing/2014/main" id="{BC026FEA-67AE-19E5-28EA-FDA84D61F16E}"/>
                </a:ext>
              </a:extLst>
            </p:cNvPr>
            <p:cNvSpPr txBox="1">
              <a:spLocks noChangeArrowheads="1"/>
            </p:cNvSpPr>
            <p:nvPr/>
          </p:nvSpPr>
          <p:spPr bwMode="auto">
            <a:xfrm>
              <a:off x="5582376" y="4601843"/>
              <a:ext cx="1455352" cy="461665"/>
            </a:xfrm>
            <a:prstGeom prst="rect">
              <a:avLst/>
            </a:prstGeom>
            <a:solidFill>
              <a:schemeClr val="accent4">
                <a:lumMod val="40000"/>
                <a:lumOff val="60000"/>
              </a:schemeClr>
            </a:solidFill>
            <a:ln w="9525">
              <a:solidFill>
                <a:schemeClr val="tx1"/>
              </a:solidFill>
              <a:miter lim="800000"/>
              <a:headEnd/>
              <a:tailEnd/>
            </a:ln>
            <a:effectLst/>
          </p:spPr>
          <p:txBody>
            <a:bodyPr wrap="square">
              <a:spAutoFit/>
            </a:bodyPr>
            <a:lstStyle/>
            <a:p>
              <a:pPr algn="ctr"/>
              <a:r>
                <a:rPr lang="fr-FR" sz="1200" b="1" dirty="0">
                  <a:solidFill>
                    <a:prstClr val="black"/>
                  </a:solidFill>
                  <a:latin typeface="Times New Roman" panose="02020603050405020304" pitchFamily="18" charset="0"/>
                  <a:cs typeface="Times New Roman" panose="02020603050405020304" pitchFamily="18" charset="0"/>
                </a:rPr>
                <a:t>P</a:t>
              </a:r>
              <a:r>
                <a:rPr kumimoji="0" lang="fr-FR" sz="12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ositionnement</a:t>
              </a:r>
              <a:r>
                <a:rPr kumimoji="0" lang="fr-FR"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final des feuilles</a:t>
              </a:r>
              <a:endParaRPr lang="fr-FR" sz="1000" b="1" dirty="0">
                <a:latin typeface="Times New Roman" panose="02020603050405020304" pitchFamily="18" charset="0"/>
                <a:cs typeface="Times New Roman" panose="02020603050405020304" pitchFamily="18" charset="0"/>
              </a:endParaRPr>
            </a:p>
          </p:txBody>
        </p:sp>
        <p:sp>
          <p:nvSpPr>
            <p:cNvPr id="239" name="ZoneTexte 238">
              <a:extLst>
                <a:ext uri="{FF2B5EF4-FFF2-40B4-BE49-F238E27FC236}">
                  <a16:creationId xmlns:a16="http://schemas.microsoft.com/office/drawing/2014/main" id="{6E927CAC-BFDF-A496-46A5-E3386B4BE707}"/>
                </a:ext>
              </a:extLst>
            </p:cNvPr>
            <p:cNvSpPr txBox="1"/>
            <p:nvPr/>
          </p:nvSpPr>
          <p:spPr>
            <a:xfrm>
              <a:off x="4006815" y="1590907"/>
              <a:ext cx="4713518" cy="276999"/>
            </a:xfrm>
            <a:prstGeom prst="rect">
              <a:avLst/>
            </a:prstGeom>
            <a:noFill/>
          </p:spPr>
          <p:txBody>
            <a:bodyPr wrap="square">
              <a:spAutoFit/>
            </a:bodyPr>
            <a:lstStyle/>
            <a:p>
              <a:r>
                <a:rPr lang="fr-FR" sz="1200" b="1" dirty="0">
                  <a:latin typeface="Times New Roman" panose="02020603050405020304" pitchFamily="18" charset="0"/>
                  <a:cs typeface="Times New Roman" panose="02020603050405020304" pitchFamily="18" charset="0"/>
                </a:rPr>
                <a:t>Volumes de base utilisés pour la construction des topiaires de rameau</a:t>
              </a:r>
            </a:p>
          </p:txBody>
        </p:sp>
        <p:pic>
          <p:nvPicPr>
            <p:cNvPr id="240" name="Image 239">
              <a:extLst>
                <a:ext uri="{FF2B5EF4-FFF2-40B4-BE49-F238E27FC236}">
                  <a16:creationId xmlns:a16="http://schemas.microsoft.com/office/drawing/2014/main" id="{34B37450-28F5-13CF-F1E1-3BC978693BF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75810" y="465105"/>
              <a:ext cx="2522110" cy="1208846"/>
            </a:xfrm>
            <a:prstGeom prst="rect">
              <a:avLst/>
            </a:prstGeom>
          </p:spPr>
        </p:pic>
      </p:grpSp>
      <p:sp>
        <p:nvSpPr>
          <p:cNvPr id="397" name="Espace réservé du numéro de diapositive 3">
            <a:extLst>
              <a:ext uri="{FF2B5EF4-FFF2-40B4-BE49-F238E27FC236}">
                <a16:creationId xmlns:a16="http://schemas.microsoft.com/office/drawing/2014/main" id="{4A21BEFB-E791-D2A7-54B7-0D6313B7E15B}"/>
              </a:ext>
            </a:extLst>
          </p:cNvPr>
          <p:cNvSpPr>
            <a:spLocks noGrp="1"/>
          </p:cNvSpPr>
          <p:nvPr>
            <p:ph type="sldNum" sz="quarter" idx="12"/>
          </p:nvPr>
        </p:nvSpPr>
        <p:spPr>
          <a:xfrm>
            <a:off x="11932809" y="6488668"/>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8</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01" name="ZoneTexte 400">
            <a:extLst>
              <a:ext uri="{FF2B5EF4-FFF2-40B4-BE49-F238E27FC236}">
                <a16:creationId xmlns:a16="http://schemas.microsoft.com/office/drawing/2014/main" id="{FCD5CAF3-1957-BCB0-B917-4311F547CB34}"/>
              </a:ext>
            </a:extLst>
          </p:cNvPr>
          <p:cNvSpPr txBox="1"/>
          <p:nvPr/>
        </p:nvSpPr>
        <p:spPr>
          <a:xfrm>
            <a:off x="0" y="6119336"/>
            <a:ext cx="2438400" cy="738664"/>
          </a:xfrm>
          <a:prstGeom prst="rect">
            <a:avLst/>
          </a:prstGeom>
          <a:solidFill>
            <a:schemeClr val="accent4">
              <a:lumMod val="40000"/>
              <a:lumOff val="60000"/>
            </a:schemeClr>
          </a:solidFill>
        </p:spPr>
        <p:txBody>
          <a:bodyPr wrap="square">
            <a:spAutoFit/>
          </a:bodyPr>
          <a:lstStyle/>
          <a:p>
            <a:r>
              <a:rPr lang="fr-FR" sz="1400" b="1" dirty="0">
                <a:solidFill>
                  <a:srgbClr val="002060"/>
                </a:solidFill>
                <a:latin typeface="Times New Roman" panose="02020603050405020304" pitchFamily="18" charset="0"/>
                <a:cs typeface="Times New Roman" panose="02020603050405020304" pitchFamily="18" charset="0"/>
              </a:rPr>
              <a:t>INRA </a:t>
            </a:r>
            <a:r>
              <a:rPr lang="fr-FR" sz="1400" b="1" dirty="0" err="1">
                <a:solidFill>
                  <a:srgbClr val="002060"/>
                </a:solidFill>
                <a:latin typeface="Times New Roman" panose="02020603050405020304" pitchFamily="18" charset="0"/>
                <a:cs typeface="Times New Roman" panose="02020603050405020304" pitchFamily="18" charset="0"/>
              </a:rPr>
              <a:t>SupAgro</a:t>
            </a:r>
            <a:r>
              <a:rPr lang="fr-FR" sz="1400" b="1" dirty="0">
                <a:solidFill>
                  <a:srgbClr val="002060"/>
                </a:solidFill>
                <a:latin typeface="Times New Roman" panose="02020603050405020304" pitchFamily="18" charset="0"/>
                <a:cs typeface="Times New Roman" panose="02020603050405020304" pitchFamily="18" charset="0"/>
              </a:rPr>
              <a:t> Montpellier,</a:t>
            </a:r>
          </a:p>
          <a:p>
            <a:r>
              <a:rPr lang="fr-FR" sz="1400" b="1" dirty="0">
                <a:solidFill>
                  <a:srgbClr val="002060"/>
                </a:solidFill>
                <a:latin typeface="Times New Roman" panose="02020603050405020304" pitchFamily="18" charset="0"/>
                <a:cs typeface="Times New Roman" panose="02020603050405020304" pitchFamily="18" charset="0"/>
              </a:rPr>
              <a:t>UMR 759 LEPSE</a:t>
            </a:r>
          </a:p>
          <a:p>
            <a:r>
              <a:rPr lang="fr-FR" sz="1400" b="1" dirty="0">
                <a:solidFill>
                  <a:srgbClr val="002060"/>
                </a:solidFill>
                <a:latin typeface="Times New Roman" panose="02020603050405020304" pitchFamily="18" charset="0"/>
                <a:cs typeface="Times New Roman" panose="02020603050405020304" pitchFamily="18" charset="0"/>
              </a:rPr>
              <a:t>(</a:t>
            </a:r>
            <a:r>
              <a:rPr lang="fr-FR" sz="1400" b="1" dirty="0" err="1">
                <a:solidFill>
                  <a:srgbClr val="002060"/>
                </a:solidFill>
                <a:latin typeface="Times New Roman" panose="02020603050405020304" pitchFamily="18" charset="0"/>
                <a:cs typeface="Times New Roman" panose="02020603050405020304" pitchFamily="18" charset="0"/>
              </a:rPr>
              <a:t>Louarn</a:t>
            </a:r>
            <a:r>
              <a:rPr lang="fr-FR" sz="1400" b="1" dirty="0">
                <a:solidFill>
                  <a:srgbClr val="002060"/>
                </a:solidFill>
                <a:latin typeface="Times New Roman" panose="02020603050405020304" pitchFamily="18" charset="0"/>
                <a:cs typeface="Times New Roman" panose="02020603050405020304" pitchFamily="18" charset="0"/>
              </a:rPr>
              <a:t> et al. AOB 2008)</a:t>
            </a:r>
          </a:p>
        </p:txBody>
      </p:sp>
      <p:sp>
        <p:nvSpPr>
          <p:cNvPr id="404" name="ZoneTexte 403">
            <a:extLst>
              <a:ext uri="{FF2B5EF4-FFF2-40B4-BE49-F238E27FC236}">
                <a16:creationId xmlns:a16="http://schemas.microsoft.com/office/drawing/2014/main" id="{04A55BDE-6592-A964-EBA3-2FA5C8744DC3}"/>
              </a:ext>
            </a:extLst>
          </p:cNvPr>
          <p:cNvSpPr txBox="1"/>
          <p:nvPr/>
        </p:nvSpPr>
        <p:spPr>
          <a:xfrm>
            <a:off x="0" y="836720"/>
            <a:ext cx="3721701" cy="400110"/>
          </a:xfrm>
          <a:prstGeom prst="rect">
            <a:avLst/>
          </a:prstGeom>
          <a:noFill/>
        </p:spPr>
        <p:txBody>
          <a:bodyPr wrap="square">
            <a:spAutoFit/>
          </a:bodyPr>
          <a:lstStyle/>
          <a:p>
            <a:pPr algn="ctr"/>
            <a:r>
              <a:rPr lang="fr-FR" sz="2000" b="1" dirty="0">
                <a:solidFill>
                  <a:srgbClr val="002060"/>
                </a:solidFill>
                <a:latin typeface="Garamond" panose="02020404030301010803" pitchFamily="18" charset="0"/>
                <a:cs typeface="Palanquin"/>
                <a:sym typeface="Calibri"/>
              </a:rPr>
              <a:t>Description du modèle </a:t>
            </a:r>
            <a:r>
              <a:rPr lang="fr-FR" sz="2000" b="1" dirty="0" err="1">
                <a:solidFill>
                  <a:srgbClr val="002060"/>
                </a:solidFill>
                <a:latin typeface="Garamond" panose="02020404030301010803" pitchFamily="18" charset="0"/>
                <a:cs typeface="Palanquin"/>
                <a:sym typeface="Calibri"/>
              </a:rPr>
              <a:t>Topvine</a:t>
            </a:r>
            <a:endParaRPr lang="fr-FR" sz="2000" b="1" dirty="0">
              <a:solidFill>
                <a:srgbClr val="002060"/>
              </a:solidFill>
              <a:latin typeface="Garamond" panose="02020404030301010803" pitchFamily="18" charset="0"/>
              <a:cs typeface="Palanquin"/>
              <a:sym typeface="Calibri"/>
            </a:endParaRPr>
          </a:p>
        </p:txBody>
      </p:sp>
    </p:spTree>
    <p:extLst>
      <p:ext uri="{BB962C8B-B14F-4D97-AF65-F5344CB8AC3E}">
        <p14:creationId xmlns:p14="http://schemas.microsoft.com/office/powerpoint/2010/main" val="208064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8">
            <a:extLst>
              <a:ext uri="{FF2B5EF4-FFF2-40B4-BE49-F238E27FC236}">
                <a16:creationId xmlns:a16="http://schemas.microsoft.com/office/drawing/2014/main" id="{086396EB-1797-4EA6-70BF-6D980F7BF438}"/>
              </a:ext>
            </a:extLst>
          </p:cNvPr>
          <p:cNvGrpSpPr/>
          <p:nvPr/>
        </p:nvGrpSpPr>
        <p:grpSpPr>
          <a:xfrm>
            <a:off x="3877580" y="0"/>
            <a:ext cx="4847319" cy="461665"/>
            <a:chOff x="3249432" y="1133549"/>
            <a:chExt cx="5199650" cy="613989"/>
          </a:xfrm>
        </p:grpSpPr>
        <p:sp>
          <p:nvSpPr>
            <p:cNvPr id="13" name="矩形 1">
              <a:extLst>
                <a:ext uri="{FF2B5EF4-FFF2-40B4-BE49-F238E27FC236}">
                  <a16:creationId xmlns:a16="http://schemas.microsoft.com/office/drawing/2014/main" id="{0B626E46-40B4-34E6-1E38-9595344A4A2D}"/>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a:extLst>
                <a:ext uri="{FF2B5EF4-FFF2-40B4-BE49-F238E27FC236}">
                  <a16:creationId xmlns:a16="http://schemas.microsoft.com/office/drawing/2014/main" id="{F3F5D045-DE81-0106-0438-8D5ED56DB32F}"/>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3">
              <a:extLst>
                <a:ext uri="{FF2B5EF4-FFF2-40B4-BE49-F238E27FC236}">
                  <a16:creationId xmlns:a16="http://schemas.microsoft.com/office/drawing/2014/main" id="{E7CE439F-6F8A-C789-F484-E0C4C6587FFB}"/>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29487" y="1185197"/>
              <a:ext cx="463134" cy="510690"/>
            </a:xfrm>
            <a:prstGeom prst="rect">
              <a:avLst/>
            </a:prstGeom>
          </p:spPr>
        </p:pic>
      </p:grpSp>
      <p:sp>
        <p:nvSpPr>
          <p:cNvPr id="19" name="文本框 8">
            <a:extLst>
              <a:ext uri="{FF2B5EF4-FFF2-40B4-BE49-F238E27FC236}">
                <a16:creationId xmlns:a16="http://schemas.microsoft.com/office/drawing/2014/main" id="{2B5C1795-A01E-2908-9824-0FF7A6FDB0AB}"/>
              </a:ext>
            </a:extLst>
          </p:cNvPr>
          <p:cNvSpPr txBox="1"/>
          <p:nvPr/>
        </p:nvSpPr>
        <p:spPr>
          <a:xfrm>
            <a:off x="4108391" y="-13990"/>
            <a:ext cx="4038897" cy="461665"/>
          </a:xfrm>
          <a:prstGeom prst="rect">
            <a:avLst/>
          </a:prstGeom>
          <a:noFill/>
        </p:spPr>
        <p:txBody>
          <a:bodyPr wrap="square" rtlCol="0">
            <a:spAutoFit/>
          </a:bodyPr>
          <a:lstStyle/>
          <a:p>
            <a:pPr algn="ctr"/>
            <a:r>
              <a:rPr lang="fr-FR" altLang="zh-CN" sz="24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Matériels et méthodes</a:t>
            </a:r>
            <a:endParaRPr lang="zh-CN" altLang="en-US" sz="24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5" name="Espace réservé du numéro de diapositive 4">
            <a:extLst>
              <a:ext uri="{FF2B5EF4-FFF2-40B4-BE49-F238E27FC236}">
                <a16:creationId xmlns:a16="http://schemas.microsoft.com/office/drawing/2014/main" id="{56BB2BA6-3352-571E-74CB-59383AD645DF}"/>
              </a:ext>
            </a:extLst>
          </p:cNvPr>
          <p:cNvSpPr>
            <a:spLocks noGrp="1"/>
          </p:cNvSpPr>
          <p:nvPr>
            <p:ph type="sldNum" sz="quarter" idx="12"/>
          </p:nvPr>
        </p:nvSpPr>
        <p:spPr/>
        <p:txBody>
          <a:bodyPr/>
          <a:lstStyle/>
          <a:p>
            <a:fld id="{0965E7C8-8D38-468A-8CEF-B3882896E78D}" type="slidenum">
              <a:rPr lang="zh-CN" altLang="en-US" smtClean="0"/>
              <a:t>11</a:t>
            </a:fld>
            <a:endParaRPr lang="zh-CN" altLang="en-US"/>
          </a:p>
        </p:txBody>
      </p:sp>
      <p:pic>
        <p:nvPicPr>
          <p:cNvPr id="2" name="Image 1">
            <a:extLst>
              <a:ext uri="{FF2B5EF4-FFF2-40B4-BE49-F238E27FC236}">
                <a16:creationId xmlns:a16="http://schemas.microsoft.com/office/drawing/2014/main" id="{A5F0C816-134D-861A-56E9-ADCA0CEF9C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87048" y="2505841"/>
            <a:ext cx="690532" cy="690532"/>
          </a:xfrm>
          <a:prstGeom prst="rect">
            <a:avLst/>
          </a:prstGeom>
        </p:spPr>
      </p:pic>
      <p:pic>
        <p:nvPicPr>
          <p:cNvPr id="4" name="Image 3">
            <a:extLst>
              <a:ext uri="{FF2B5EF4-FFF2-40B4-BE49-F238E27FC236}">
                <a16:creationId xmlns:a16="http://schemas.microsoft.com/office/drawing/2014/main" id="{1EF1A936-7A67-801D-2238-18DBAD30B3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42994" y="6089389"/>
            <a:ext cx="690532" cy="690532"/>
          </a:xfrm>
          <a:prstGeom prst="rect">
            <a:avLst/>
          </a:prstGeom>
        </p:spPr>
      </p:pic>
      <p:pic>
        <p:nvPicPr>
          <p:cNvPr id="6" name="Image 5" descr="Une image contenant logo&#10;&#10;Description générée automatiquement">
            <a:extLst>
              <a:ext uri="{FF2B5EF4-FFF2-40B4-BE49-F238E27FC236}">
                <a16:creationId xmlns:a16="http://schemas.microsoft.com/office/drawing/2014/main" id="{9C58222B-2DBC-9BC5-8B00-F80EE576502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2379" y="2969061"/>
            <a:ext cx="1314112" cy="459939"/>
          </a:xfrm>
          <a:prstGeom prst="rect">
            <a:avLst/>
          </a:prstGeom>
        </p:spPr>
      </p:pic>
      <p:pic>
        <p:nvPicPr>
          <p:cNvPr id="7" name="Picture 264">
            <a:extLst>
              <a:ext uri="{FF2B5EF4-FFF2-40B4-BE49-F238E27FC236}">
                <a16:creationId xmlns:a16="http://schemas.microsoft.com/office/drawing/2014/main" id="{857F2A0A-78BD-0EBB-3908-9E64AE097FD3}"/>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5196634" y="3337445"/>
            <a:ext cx="1982373" cy="1240321"/>
          </a:xfrm>
          <a:prstGeom prst="rect">
            <a:avLst/>
          </a:prstGeom>
          <a:ln>
            <a:noFill/>
          </a:ln>
          <a:effectLst>
            <a:outerShdw blurRad="190500" algn="tl" rotWithShape="0">
              <a:srgbClr val="000000">
                <a:alpha val="70000"/>
              </a:srgbClr>
            </a:outerShdw>
          </a:effectLst>
        </p:spPr>
      </p:pic>
      <p:pic>
        <p:nvPicPr>
          <p:cNvPr id="9" name="Image 8" descr="Une image contenant conception, capture d’écran, cercle&#10;&#10;Description générée automatiquement">
            <a:extLst>
              <a:ext uri="{FF2B5EF4-FFF2-40B4-BE49-F238E27FC236}">
                <a16:creationId xmlns:a16="http://schemas.microsoft.com/office/drawing/2014/main" id="{61224A80-B8CD-FD77-568F-F1A9CAF8AB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67569" y="998825"/>
            <a:ext cx="2173434" cy="1630075"/>
          </a:xfrm>
          <a:prstGeom prst="rect">
            <a:avLst/>
          </a:prstGeom>
        </p:spPr>
      </p:pic>
      <p:pic>
        <p:nvPicPr>
          <p:cNvPr id="16" name="Image 15" descr="Une image contenant appareil, étrier, balance&#10;&#10;Description générée automatiquement">
            <a:extLst>
              <a:ext uri="{FF2B5EF4-FFF2-40B4-BE49-F238E27FC236}">
                <a16:creationId xmlns:a16="http://schemas.microsoft.com/office/drawing/2014/main" id="{E22EAD87-7F9C-EA7B-36A2-EDD67CA5649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886190" y="4357925"/>
            <a:ext cx="2310444" cy="1578172"/>
          </a:xfrm>
          <a:prstGeom prst="rect">
            <a:avLst/>
          </a:prstGeom>
        </p:spPr>
      </p:pic>
      <p:pic>
        <p:nvPicPr>
          <p:cNvPr id="20" name="Image 19" descr="Une image contenant instrument de mesure rigide, règle, texte&#10;&#10;Description générée automatiquement">
            <a:extLst>
              <a:ext uri="{FF2B5EF4-FFF2-40B4-BE49-F238E27FC236}">
                <a16:creationId xmlns:a16="http://schemas.microsoft.com/office/drawing/2014/main" id="{7A91682C-FD77-FB1E-89E9-4F5AE8C8B283}"/>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988717" y="4511217"/>
            <a:ext cx="1578172" cy="1578172"/>
          </a:xfrm>
          <a:prstGeom prst="rect">
            <a:avLst/>
          </a:prstGeom>
        </p:spPr>
      </p:pic>
    </p:spTree>
    <p:extLst>
      <p:ext uri="{BB962C8B-B14F-4D97-AF65-F5344CB8AC3E}">
        <p14:creationId xmlns:p14="http://schemas.microsoft.com/office/powerpoint/2010/main" val="88714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Google Shape;1930;p71">
            <a:extLst>
              <a:ext uri="{FF2B5EF4-FFF2-40B4-BE49-F238E27FC236}">
                <a16:creationId xmlns:a16="http://schemas.microsoft.com/office/drawing/2014/main" id="{2EC0FF13-33CD-EC25-3A8F-747B225C1D00}"/>
              </a:ext>
            </a:extLst>
          </p:cNvPr>
          <p:cNvSpPr/>
          <p:nvPr/>
        </p:nvSpPr>
        <p:spPr>
          <a:xfrm>
            <a:off x="34738" y="673973"/>
            <a:ext cx="2722372" cy="3303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Times New Roman" panose="02020603050405020304" pitchFamily="18" charset="0"/>
                <a:cs typeface="Times New Roman" panose="02020603050405020304" pitchFamily="18" charset="0"/>
              </a:rPr>
              <a:t>         </a:t>
            </a:r>
            <a:r>
              <a:rPr kumimoji="1" lang="en-US" altLang="zh-CN" sz="1400" b="1" kern="0" dirty="0">
                <a:solidFill>
                  <a:srgbClr val="FFFFFF"/>
                </a:solidFill>
                <a:latin typeface="Times New Roman" panose="02020603050405020304" pitchFamily="18" charset="0"/>
                <a:ea typeface="微软雅黑"/>
                <a:cs typeface="Times New Roman" panose="02020603050405020304" pitchFamily="18" charset="0"/>
              </a:rPr>
              <a:t>Matériel vegetal</a:t>
            </a:r>
            <a:endParaRPr sz="1400" b="1" dirty="0">
              <a:latin typeface="Times New Roman" panose="02020603050405020304" pitchFamily="18" charset="0"/>
              <a:cs typeface="Times New Roman" panose="02020603050405020304" pitchFamily="18" charset="0"/>
            </a:endParaRPr>
          </a:p>
        </p:txBody>
      </p:sp>
      <p:sp>
        <p:nvSpPr>
          <p:cNvPr id="3" name="Google Shape;1930;p71">
            <a:extLst>
              <a:ext uri="{FF2B5EF4-FFF2-40B4-BE49-F238E27FC236}">
                <a16:creationId xmlns:a16="http://schemas.microsoft.com/office/drawing/2014/main" id="{8468541F-3823-421D-3792-BA77236F914B}"/>
              </a:ext>
            </a:extLst>
          </p:cNvPr>
          <p:cNvSpPr/>
          <p:nvPr/>
        </p:nvSpPr>
        <p:spPr>
          <a:xfrm>
            <a:off x="8741567" y="906851"/>
            <a:ext cx="3275188" cy="318934"/>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solidFill>
                  <a:schemeClr val="bg1"/>
                </a:solidFill>
                <a:latin typeface="Times New Roman" panose="02020603050405020304" pitchFamily="18" charset="0"/>
                <a:cs typeface="Times New Roman" panose="02020603050405020304" pitchFamily="18" charset="0"/>
              </a:rPr>
              <a:t>        Description des traits </a:t>
            </a:r>
            <a:r>
              <a:rPr lang="en-US" sz="1400" b="1" dirty="0" err="1">
                <a:solidFill>
                  <a:schemeClr val="bg1"/>
                </a:solidFill>
                <a:latin typeface="Times New Roman" panose="02020603050405020304" pitchFamily="18" charset="0"/>
                <a:cs typeface="Times New Roman" panose="02020603050405020304" pitchFamily="18" charset="0"/>
              </a:rPr>
              <a:t>mésurés</a:t>
            </a:r>
            <a:endParaRPr sz="1400" b="1" dirty="0">
              <a:solidFill>
                <a:schemeClr val="bg1"/>
              </a:solidFill>
              <a:latin typeface="Times New Roman" panose="02020603050405020304" pitchFamily="18" charset="0"/>
              <a:cs typeface="Times New Roman" panose="02020603050405020304" pitchFamily="18" charset="0"/>
            </a:endParaRPr>
          </a:p>
        </p:txBody>
      </p:sp>
      <p:sp>
        <p:nvSpPr>
          <p:cNvPr id="4" name="Google Shape;1931;p71">
            <a:extLst>
              <a:ext uri="{FF2B5EF4-FFF2-40B4-BE49-F238E27FC236}">
                <a16:creationId xmlns:a16="http://schemas.microsoft.com/office/drawing/2014/main" id="{0D4D77D2-DDD6-580C-B699-B7EF416A69E3}"/>
              </a:ext>
            </a:extLst>
          </p:cNvPr>
          <p:cNvSpPr/>
          <p:nvPr/>
        </p:nvSpPr>
        <p:spPr>
          <a:xfrm>
            <a:off x="8741567" y="939774"/>
            <a:ext cx="321982"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2</a:t>
            </a:r>
            <a:endParaRPr sz="1600" b="1" dirty="0">
              <a:latin typeface="Times New Roman" panose="02020603050405020304" pitchFamily="18" charset="0"/>
              <a:cs typeface="Times New Roman" panose="02020603050405020304" pitchFamily="18" charset="0"/>
            </a:endParaRPr>
          </a:p>
        </p:txBody>
      </p:sp>
      <p:sp>
        <p:nvSpPr>
          <p:cNvPr id="36" name="Google Shape;1931;p71">
            <a:extLst>
              <a:ext uri="{FF2B5EF4-FFF2-40B4-BE49-F238E27FC236}">
                <a16:creationId xmlns:a16="http://schemas.microsoft.com/office/drawing/2014/main" id="{2058CF52-45CC-CDB5-42FB-C1585FC75EBA}"/>
              </a:ext>
            </a:extLst>
          </p:cNvPr>
          <p:cNvSpPr/>
          <p:nvPr/>
        </p:nvSpPr>
        <p:spPr>
          <a:xfrm>
            <a:off x="89377" y="692643"/>
            <a:ext cx="286961"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1</a:t>
            </a:r>
            <a:endParaRPr sz="1600" b="1" dirty="0">
              <a:latin typeface="Times New Roman" panose="02020603050405020304" pitchFamily="18" charset="0"/>
              <a:cs typeface="Times New Roman" panose="02020603050405020304" pitchFamily="18" charset="0"/>
            </a:endParaRPr>
          </a:p>
        </p:txBody>
      </p:sp>
      <p:sp>
        <p:nvSpPr>
          <p:cNvPr id="9" name="Espace réservé du numéro de diapositive 14">
            <a:extLst>
              <a:ext uri="{FF2B5EF4-FFF2-40B4-BE49-F238E27FC236}">
                <a16:creationId xmlns:a16="http://schemas.microsoft.com/office/drawing/2014/main" id="{476C43F8-7BDD-1BB9-9BD5-28B0451EDC46}"/>
              </a:ext>
            </a:extLst>
          </p:cNvPr>
          <p:cNvSpPr>
            <a:spLocks noGrp="1"/>
          </p:cNvSpPr>
          <p:nvPr>
            <p:ph type="sldNum" sz="quarter" idx="12"/>
          </p:nvPr>
        </p:nvSpPr>
        <p:spPr>
          <a:xfrm>
            <a:off x="11950564" y="6507513"/>
            <a:ext cx="241435" cy="365125"/>
          </a:xfrm>
        </p:spPr>
        <p:txBody>
          <a:bodyPr/>
          <a:lstStyle/>
          <a:p>
            <a:r>
              <a:rPr lang="en-US" altLang="zh-CN" b="1" dirty="0">
                <a:latin typeface="Times New Roman" panose="02020603050405020304" pitchFamily="18" charset="0"/>
                <a:cs typeface="Times New Roman" panose="02020603050405020304" pitchFamily="18" charset="0"/>
              </a:rPr>
              <a:t>9</a:t>
            </a:r>
            <a:endParaRPr lang="zh-CN" altLang="en-US" b="1" dirty="0">
              <a:latin typeface="Times New Roman" panose="02020603050405020304" pitchFamily="18" charset="0"/>
              <a:cs typeface="Times New Roman" panose="02020603050405020304" pitchFamily="18" charset="0"/>
            </a:endParaRPr>
          </a:p>
        </p:txBody>
      </p:sp>
      <p:sp>
        <p:nvSpPr>
          <p:cNvPr id="31" name="Google Shape;1940;p71">
            <a:extLst>
              <a:ext uri="{FF2B5EF4-FFF2-40B4-BE49-F238E27FC236}">
                <a16:creationId xmlns:a16="http://schemas.microsoft.com/office/drawing/2014/main" id="{0DC2F054-681F-484E-3830-D6084B8C3E5C}"/>
              </a:ext>
            </a:extLst>
          </p:cNvPr>
          <p:cNvSpPr/>
          <p:nvPr/>
        </p:nvSpPr>
        <p:spPr>
          <a:xfrm>
            <a:off x="337982" y="1199573"/>
            <a:ext cx="3945495" cy="454377"/>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32" name="Google Shape;1941;p71">
            <a:extLst>
              <a:ext uri="{FF2B5EF4-FFF2-40B4-BE49-F238E27FC236}">
                <a16:creationId xmlns:a16="http://schemas.microsoft.com/office/drawing/2014/main" id="{5D1219B6-FE71-F237-DB0C-29FFAC237CF5}"/>
              </a:ext>
            </a:extLst>
          </p:cNvPr>
          <p:cNvSpPr/>
          <p:nvPr/>
        </p:nvSpPr>
        <p:spPr>
          <a:xfrm>
            <a:off x="405648" y="4085780"/>
            <a:ext cx="1077437" cy="478509"/>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279 </a:t>
            </a:r>
          </a:p>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Génotypes</a:t>
            </a:r>
            <a:endParaRPr sz="1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3" name="Google Shape;1941;p71">
            <a:extLst>
              <a:ext uri="{FF2B5EF4-FFF2-40B4-BE49-F238E27FC236}">
                <a16:creationId xmlns:a16="http://schemas.microsoft.com/office/drawing/2014/main" id="{93BD79F8-4118-EAC0-9782-69003D8B1848}"/>
              </a:ext>
            </a:extLst>
          </p:cNvPr>
          <p:cNvSpPr/>
          <p:nvPr/>
        </p:nvSpPr>
        <p:spPr>
          <a:xfrm>
            <a:off x="351071" y="1251632"/>
            <a:ext cx="1064683" cy="454377"/>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279 </a:t>
            </a:r>
          </a:p>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Génotypes</a:t>
            </a:r>
            <a:endParaRPr sz="1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7" name="Google Shape;1930;p71">
            <a:extLst>
              <a:ext uri="{FF2B5EF4-FFF2-40B4-BE49-F238E27FC236}">
                <a16:creationId xmlns:a16="http://schemas.microsoft.com/office/drawing/2014/main" id="{C7C423FE-EB8F-F38E-A119-036929FE8239}"/>
              </a:ext>
            </a:extLst>
          </p:cNvPr>
          <p:cNvSpPr/>
          <p:nvPr/>
        </p:nvSpPr>
        <p:spPr>
          <a:xfrm>
            <a:off x="1285892" y="4191732"/>
            <a:ext cx="2090444" cy="318934"/>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Echantillonnage</a:t>
            </a:r>
            <a:endParaRPr sz="1400" b="1" dirty="0">
              <a:solidFill>
                <a:schemeClr val="bg1"/>
              </a:solidFill>
              <a:latin typeface="Times New Roman" panose="02020603050405020304" pitchFamily="18" charset="0"/>
              <a:cs typeface="Times New Roman" panose="02020603050405020304" pitchFamily="18" charset="0"/>
            </a:endParaRPr>
          </a:p>
        </p:txBody>
      </p:sp>
      <p:grpSp>
        <p:nvGrpSpPr>
          <p:cNvPr id="78" name="Groupe 77">
            <a:extLst>
              <a:ext uri="{FF2B5EF4-FFF2-40B4-BE49-F238E27FC236}">
                <a16:creationId xmlns:a16="http://schemas.microsoft.com/office/drawing/2014/main" id="{9178BFAE-986F-10FE-B8AA-3C56834B6372}"/>
              </a:ext>
            </a:extLst>
          </p:cNvPr>
          <p:cNvGrpSpPr/>
          <p:nvPr/>
        </p:nvGrpSpPr>
        <p:grpSpPr>
          <a:xfrm>
            <a:off x="7592744" y="1641235"/>
            <a:ext cx="4392619" cy="2862200"/>
            <a:chOff x="4412845" y="1336562"/>
            <a:chExt cx="4392619" cy="2862200"/>
          </a:xfrm>
        </p:grpSpPr>
        <p:grpSp>
          <p:nvGrpSpPr>
            <p:cNvPr id="10" name="Google Shape;971;p9">
              <a:extLst>
                <a:ext uri="{FF2B5EF4-FFF2-40B4-BE49-F238E27FC236}">
                  <a16:creationId xmlns:a16="http://schemas.microsoft.com/office/drawing/2014/main" id="{A24B8979-6C05-CDD8-062A-1AAEB73F6404}"/>
                </a:ext>
              </a:extLst>
            </p:cNvPr>
            <p:cNvGrpSpPr/>
            <p:nvPr/>
          </p:nvGrpSpPr>
          <p:grpSpPr>
            <a:xfrm>
              <a:off x="4412846" y="1365963"/>
              <a:ext cx="1288975" cy="585544"/>
              <a:chOff x="1405345" y="1575890"/>
              <a:chExt cx="2252100" cy="1188602"/>
            </a:xfrm>
          </p:grpSpPr>
          <p:sp>
            <p:nvSpPr>
              <p:cNvPr id="11" name="Google Shape;972;p9">
                <a:extLst>
                  <a:ext uri="{FF2B5EF4-FFF2-40B4-BE49-F238E27FC236}">
                    <a16:creationId xmlns:a16="http://schemas.microsoft.com/office/drawing/2014/main" id="{27098100-D447-DB07-E9DD-6DA1D319430C}"/>
                  </a:ext>
                </a:extLst>
              </p:cNvPr>
              <p:cNvSpPr/>
              <p:nvPr/>
            </p:nvSpPr>
            <p:spPr>
              <a:xfrm>
                <a:off x="1405345" y="1575890"/>
                <a:ext cx="2252100" cy="457200"/>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2" name="Google Shape;973;p9">
                <a:extLst>
                  <a:ext uri="{FF2B5EF4-FFF2-40B4-BE49-F238E27FC236}">
                    <a16:creationId xmlns:a16="http://schemas.microsoft.com/office/drawing/2014/main" id="{F9B667F0-7046-CF8A-C1EA-38F88C7C8FF7}"/>
                  </a:ext>
                </a:extLst>
              </p:cNvPr>
              <p:cNvSpPr/>
              <p:nvPr/>
            </p:nvSpPr>
            <p:spPr>
              <a:xfrm>
                <a:off x="1405345" y="2033091"/>
                <a:ext cx="2252100" cy="731401"/>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Nombre de feuilles</a:t>
                </a:r>
              </a:p>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fr-FR"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P</a:t>
                </a: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rimaires total</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13" name="Google Shape;974;p9">
              <a:extLst>
                <a:ext uri="{FF2B5EF4-FFF2-40B4-BE49-F238E27FC236}">
                  <a16:creationId xmlns:a16="http://schemas.microsoft.com/office/drawing/2014/main" id="{B5940506-7741-542A-AEE9-E74C2CDCF52B}"/>
                </a:ext>
              </a:extLst>
            </p:cNvPr>
            <p:cNvGrpSpPr/>
            <p:nvPr/>
          </p:nvGrpSpPr>
          <p:grpSpPr>
            <a:xfrm>
              <a:off x="7430745" y="1336562"/>
              <a:ext cx="1374719" cy="566495"/>
              <a:chOff x="6802222" y="1528792"/>
              <a:chExt cx="2401912" cy="1149931"/>
            </a:xfrm>
          </p:grpSpPr>
          <p:sp>
            <p:nvSpPr>
              <p:cNvPr id="14" name="Google Shape;975;p9">
                <a:extLst>
                  <a:ext uri="{FF2B5EF4-FFF2-40B4-BE49-F238E27FC236}">
                    <a16:creationId xmlns:a16="http://schemas.microsoft.com/office/drawing/2014/main" id="{B25B57BE-9BC4-A68C-324E-2145298732A8}"/>
                  </a:ext>
                </a:extLst>
              </p:cNvPr>
              <p:cNvSpPr/>
              <p:nvPr/>
            </p:nvSpPr>
            <p:spPr>
              <a:xfrm>
                <a:off x="6802222" y="1528792"/>
                <a:ext cx="2401912" cy="396483"/>
              </a:xfrm>
              <a:prstGeom prst="rect">
                <a:avLst/>
              </a:prstGeom>
              <a:solidFill>
                <a:srgbClr val="F77F00"/>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5" name="Google Shape;976;p9">
                <a:extLst>
                  <a:ext uri="{FF2B5EF4-FFF2-40B4-BE49-F238E27FC236}">
                    <a16:creationId xmlns:a16="http://schemas.microsoft.com/office/drawing/2014/main" id="{42E13964-7EDD-5A09-1EED-F36E189B57D8}"/>
                  </a:ext>
                </a:extLst>
              </p:cNvPr>
              <p:cNvSpPr/>
              <p:nvPr/>
            </p:nvSpPr>
            <p:spPr>
              <a:xfrm>
                <a:off x="6802222" y="1947322"/>
                <a:ext cx="2401912" cy="731401"/>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Nombre de feuilles secondaires total </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16" name="Google Shape;977;p9">
              <a:extLst>
                <a:ext uri="{FF2B5EF4-FFF2-40B4-BE49-F238E27FC236}">
                  <a16:creationId xmlns:a16="http://schemas.microsoft.com/office/drawing/2014/main" id="{93C70DC1-4EFB-9787-59EE-7EE52FF0A048}"/>
                </a:ext>
              </a:extLst>
            </p:cNvPr>
            <p:cNvGrpSpPr/>
            <p:nvPr/>
          </p:nvGrpSpPr>
          <p:grpSpPr>
            <a:xfrm>
              <a:off x="7518922" y="3510416"/>
              <a:ext cx="1286542" cy="645825"/>
              <a:chOff x="4447576" y="5168004"/>
              <a:chExt cx="2252100" cy="1188602"/>
            </a:xfrm>
          </p:grpSpPr>
          <p:sp>
            <p:nvSpPr>
              <p:cNvPr id="17" name="Google Shape;978;p9">
                <a:extLst>
                  <a:ext uri="{FF2B5EF4-FFF2-40B4-BE49-F238E27FC236}">
                    <a16:creationId xmlns:a16="http://schemas.microsoft.com/office/drawing/2014/main" id="{0AC898A6-FC76-6C5A-25B7-DF1C875543A7}"/>
                  </a:ext>
                </a:extLst>
              </p:cNvPr>
              <p:cNvSpPr/>
              <p:nvPr/>
            </p:nvSpPr>
            <p:spPr>
              <a:xfrm>
                <a:off x="4447576" y="5168004"/>
                <a:ext cx="2252100" cy="457200"/>
              </a:xfrm>
              <a:prstGeom prst="rect">
                <a:avLst/>
              </a:prstGeom>
              <a:solidFill>
                <a:srgbClr val="D6282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SF</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8" name="Google Shape;979;p9">
                <a:extLst>
                  <a:ext uri="{FF2B5EF4-FFF2-40B4-BE49-F238E27FC236}">
                    <a16:creationId xmlns:a16="http://schemas.microsoft.com/office/drawing/2014/main" id="{99850BB6-44B3-A1A1-E095-6DB6A356CBC2}"/>
                  </a:ext>
                </a:extLst>
              </p:cNvPr>
              <p:cNvSpPr/>
              <p:nvPr/>
            </p:nvSpPr>
            <p:spPr>
              <a:xfrm>
                <a:off x="4447576" y="5625206"/>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Surface </a:t>
                </a:r>
                <a:r>
                  <a:rPr kumimoji="0" lang="fr-FR"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foliaire</a:t>
                </a: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 totale</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19" name="Google Shape;980;p9">
              <a:extLst>
                <a:ext uri="{FF2B5EF4-FFF2-40B4-BE49-F238E27FC236}">
                  <a16:creationId xmlns:a16="http://schemas.microsoft.com/office/drawing/2014/main" id="{7AADCF46-69C0-05CB-9132-CD640FFF8796}"/>
                </a:ext>
              </a:extLst>
            </p:cNvPr>
            <p:cNvGrpSpPr/>
            <p:nvPr/>
          </p:nvGrpSpPr>
          <p:grpSpPr>
            <a:xfrm>
              <a:off x="4412845" y="3537274"/>
              <a:ext cx="1315081" cy="661488"/>
              <a:chOff x="3944848" y="5490708"/>
              <a:chExt cx="2329794" cy="1365004"/>
            </a:xfrm>
          </p:grpSpPr>
          <p:sp>
            <p:nvSpPr>
              <p:cNvPr id="20" name="Google Shape;981;p9">
                <a:extLst>
                  <a:ext uri="{FF2B5EF4-FFF2-40B4-BE49-F238E27FC236}">
                    <a16:creationId xmlns:a16="http://schemas.microsoft.com/office/drawing/2014/main" id="{9E983B2F-57A6-BF93-B9E2-D09758BE594E}"/>
                  </a:ext>
                </a:extLst>
              </p:cNvPr>
              <p:cNvSpPr/>
              <p:nvPr/>
            </p:nvSpPr>
            <p:spPr>
              <a:xfrm>
                <a:off x="3944848" y="5490708"/>
                <a:ext cx="2329794" cy="457199"/>
              </a:xfrm>
              <a:prstGeom prst="rect">
                <a:avLst/>
              </a:prstGeom>
              <a:solidFill>
                <a:srgbClr val="FCBF4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LEN</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 name="Google Shape;982;p9">
                <a:extLst>
                  <a:ext uri="{FF2B5EF4-FFF2-40B4-BE49-F238E27FC236}">
                    <a16:creationId xmlns:a16="http://schemas.microsoft.com/office/drawing/2014/main" id="{DDBE1E93-7CFD-28B3-503B-7FD6676281D4}"/>
                  </a:ext>
                </a:extLst>
              </p:cNvPr>
              <p:cNvSpPr/>
              <p:nvPr/>
            </p:nvSpPr>
            <p:spPr>
              <a:xfrm>
                <a:off x="3944848" y="5947907"/>
                <a:ext cx="2322900" cy="90780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Longueur totale des entrenoeuds</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22" name="Google Shape;984;p9">
              <a:extLst>
                <a:ext uri="{FF2B5EF4-FFF2-40B4-BE49-F238E27FC236}">
                  <a16:creationId xmlns:a16="http://schemas.microsoft.com/office/drawing/2014/main" id="{B2630D94-FE2D-8034-A642-5E5A3EF7085A}"/>
                </a:ext>
              </a:extLst>
            </p:cNvPr>
            <p:cNvSpPr/>
            <p:nvPr/>
          </p:nvSpPr>
          <p:spPr>
            <a:xfrm>
              <a:off x="5534773" y="1390584"/>
              <a:ext cx="152523" cy="195321"/>
            </a:xfrm>
            <a:prstGeom prst="ellipse">
              <a:avLst/>
            </a:prstGeom>
            <a:solidFill>
              <a:srgbClr val="FCBF49"/>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1</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23" name="Google Shape;985;p9">
              <a:extLst>
                <a:ext uri="{FF2B5EF4-FFF2-40B4-BE49-F238E27FC236}">
                  <a16:creationId xmlns:a16="http://schemas.microsoft.com/office/drawing/2014/main" id="{439F34CE-198F-CEBE-2FB7-49A042A2A3B3}"/>
                </a:ext>
              </a:extLst>
            </p:cNvPr>
            <p:cNvSpPr/>
            <p:nvPr/>
          </p:nvSpPr>
          <p:spPr>
            <a:xfrm>
              <a:off x="8591317" y="1342363"/>
              <a:ext cx="152523" cy="195321"/>
            </a:xfrm>
            <a:prstGeom prst="ellipse">
              <a:avLst/>
            </a:prstGeom>
            <a:solidFill>
              <a:srgbClr val="00B050"/>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Fira Sans Extra Condensed SemiBold"/>
                  <a:cs typeface="Times New Roman" panose="02020603050405020304" pitchFamily="18" charset="0"/>
                  <a:sym typeface="Fira Sans Extra Condensed SemiBold"/>
                </a:rPr>
                <a:t>2</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4" name="Google Shape;986;p9">
              <a:extLst>
                <a:ext uri="{FF2B5EF4-FFF2-40B4-BE49-F238E27FC236}">
                  <a16:creationId xmlns:a16="http://schemas.microsoft.com/office/drawing/2014/main" id="{BC45A1F4-6FAA-044E-68E6-9561610D5274}"/>
                </a:ext>
              </a:extLst>
            </p:cNvPr>
            <p:cNvSpPr/>
            <p:nvPr/>
          </p:nvSpPr>
          <p:spPr>
            <a:xfrm>
              <a:off x="8595054" y="3546850"/>
              <a:ext cx="152523" cy="195321"/>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1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25" name="Google Shape;984;p9">
              <a:extLst>
                <a:ext uri="{FF2B5EF4-FFF2-40B4-BE49-F238E27FC236}">
                  <a16:creationId xmlns:a16="http://schemas.microsoft.com/office/drawing/2014/main" id="{0E12D612-B4AC-D913-7D52-C7ED54443D73}"/>
                </a:ext>
              </a:extLst>
            </p:cNvPr>
            <p:cNvSpPr/>
            <p:nvPr/>
          </p:nvSpPr>
          <p:spPr>
            <a:xfrm>
              <a:off x="5534772" y="3507586"/>
              <a:ext cx="152523" cy="195321"/>
            </a:xfrm>
            <a:prstGeom prst="ellipse">
              <a:avLst/>
            </a:prstGeom>
            <a:solidFill>
              <a:srgbClr val="DDDDDD"/>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3</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grpSp>
      <p:sp>
        <p:nvSpPr>
          <p:cNvPr id="33" name="ZoneTexte 32">
            <a:extLst>
              <a:ext uri="{FF2B5EF4-FFF2-40B4-BE49-F238E27FC236}">
                <a16:creationId xmlns:a16="http://schemas.microsoft.com/office/drawing/2014/main" id="{9D3CDE19-E6D1-DB7B-BE9E-CFC908830F47}"/>
              </a:ext>
            </a:extLst>
          </p:cNvPr>
          <p:cNvSpPr txBox="1"/>
          <p:nvPr/>
        </p:nvSpPr>
        <p:spPr>
          <a:xfrm>
            <a:off x="1186862" y="1177217"/>
            <a:ext cx="3246792" cy="523220"/>
          </a:xfrm>
          <a:prstGeom prst="rect">
            <a:avLst/>
          </a:prstGeom>
          <a:noFill/>
        </p:spPr>
        <p:txBody>
          <a:bodyPr wrap="square">
            <a:spAutoFit/>
          </a:bodyPr>
          <a:lstStyle/>
          <a:p>
            <a:r>
              <a:rPr lang="fr-FR" sz="1400" b="1" dirty="0">
                <a:latin typeface="Times New Roman" panose="02020603050405020304" pitchFamily="18" charset="0"/>
                <a:cs typeface="Times New Roman" panose="02020603050405020304" pitchFamily="18" charset="0"/>
              </a:rPr>
              <a:t>CRB-Vigne de Vassal-Montpellier</a:t>
            </a:r>
          </a:p>
          <a:p>
            <a:r>
              <a:rPr lang="fr-FR" sz="1400" b="1" dirty="0">
                <a:latin typeface="Times New Roman" panose="02020603050405020304" pitchFamily="18" charset="0"/>
                <a:cs typeface="Times New Roman" panose="02020603050405020304" pitchFamily="18" charset="0"/>
              </a:rPr>
              <a:t>    </a:t>
            </a:r>
            <a:r>
              <a:rPr lang="fr-FR" sz="1200" b="1" dirty="0">
                <a:solidFill>
                  <a:srgbClr val="FFFF00"/>
                </a:solidFill>
                <a:latin typeface="Times New Roman" panose="02020603050405020304" pitchFamily="18" charset="0"/>
                <a:cs typeface="Times New Roman" panose="02020603050405020304" pitchFamily="18" charset="0"/>
              </a:rPr>
              <a:t>Une collection unique au monde</a:t>
            </a:r>
            <a:endParaRPr lang="fr-FR" sz="1400" b="1" dirty="0">
              <a:solidFill>
                <a:srgbClr val="FFFF00"/>
              </a:solidFill>
              <a:latin typeface="Times New Roman" panose="02020603050405020304" pitchFamily="18" charset="0"/>
              <a:cs typeface="Times New Roman" panose="02020603050405020304" pitchFamily="18" charset="0"/>
            </a:endParaRPr>
          </a:p>
        </p:txBody>
      </p:sp>
      <p:grpSp>
        <p:nvGrpSpPr>
          <p:cNvPr id="160" name="Groupe 159">
            <a:extLst>
              <a:ext uri="{FF2B5EF4-FFF2-40B4-BE49-F238E27FC236}">
                <a16:creationId xmlns:a16="http://schemas.microsoft.com/office/drawing/2014/main" id="{6CF5A1EF-7DEB-BD82-2C51-6FF60B96077D}"/>
              </a:ext>
            </a:extLst>
          </p:cNvPr>
          <p:cNvGrpSpPr/>
          <p:nvPr/>
        </p:nvGrpSpPr>
        <p:grpSpPr>
          <a:xfrm>
            <a:off x="206637" y="4661689"/>
            <a:ext cx="4829175" cy="2116314"/>
            <a:chOff x="5873920" y="604571"/>
            <a:chExt cx="5446569" cy="2258827"/>
          </a:xfrm>
        </p:grpSpPr>
        <p:grpSp>
          <p:nvGrpSpPr>
            <p:cNvPr id="161" name="Google Shape;10592;p145">
              <a:extLst>
                <a:ext uri="{FF2B5EF4-FFF2-40B4-BE49-F238E27FC236}">
                  <a16:creationId xmlns:a16="http://schemas.microsoft.com/office/drawing/2014/main" id="{3D6F4FCD-6247-1B73-582F-A7D65607100E}"/>
                </a:ext>
              </a:extLst>
            </p:cNvPr>
            <p:cNvGrpSpPr/>
            <p:nvPr/>
          </p:nvGrpSpPr>
          <p:grpSpPr>
            <a:xfrm>
              <a:off x="5873920" y="604571"/>
              <a:ext cx="5446569" cy="2258827"/>
              <a:chOff x="238125" y="1188750"/>
              <a:chExt cx="7140450" cy="3335550"/>
            </a:xfrm>
          </p:grpSpPr>
          <p:sp>
            <p:nvSpPr>
              <p:cNvPr id="171" name="Google Shape;10593;p145">
                <a:extLst>
                  <a:ext uri="{FF2B5EF4-FFF2-40B4-BE49-F238E27FC236}">
                    <a16:creationId xmlns:a16="http://schemas.microsoft.com/office/drawing/2014/main" id="{47E80C2E-5CAC-1E26-F53D-A1A1990E83E3}"/>
                  </a:ext>
                </a:extLst>
              </p:cNvPr>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400" dirty="0">
                  <a:solidFill>
                    <a:srgbClr val="002739"/>
                  </a:solidFill>
                  <a:latin typeface="Quicksand SemiBold"/>
                  <a:ea typeface="Quicksand SemiBold"/>
                  <a:cs typeface="Quicksand SemiBold"/>
                  <a:sym typeface="Quicksand SemiBold"/>
                </a:endParaRPr>
              </a:p>
            </p:txBody>
          </p:sp>
          <p:sp>
            <p:nvSpPr>
              <p:cNvPr id="172" name="Google Shape;10594;p145">
                <a:extLst>
                  <a:ext uri="{FF2B5EF4-FFF2-40B4-BE49-F238E27FC236}">
                    <a16:creationId xmlns:a16="http://schemas.microsoft.com/office/drawing/2014/main" id="{AFE75C0E-57A0-FF4E-1CF2-C651129A5394}"/>
                  </a:ext>
                </a:extLst>
              </p:cNvPr>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10595;p145">
                <a:extLst>
                  <a:ext uri="{FF2B5EF4-FFF2-40B4-BE49-F238E27FC236}">
                    <a16:creationId xmlns:a16="http://schemas.microsoft.com/office/drawing/2014/main" id="{44BC481A-ACEA-05BF-3130-AAE15494AB78}"/>
                  </a:ext>
                </a:extLst>
              </p:cNvPr>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10596;p145">
                <a:extLst>
                  <a:ext uri="{FF2B5EF4-FFF2-40B4-BE49-F238E27FC236}">
                    <a16:creationId xmlns:a16="http://schemas.microsoft.com/office/drawing/2014/main" id="{273D473A-1584-9A71-57C4-3284D7C7A4B1}"/>
                  </a:ext>
                </a:extLst>
              </p:cNvPr>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10597;p145">
                <a:extLst>
                  <a:ext uri="{FF2B5EF4-FFF2-40B4-BE49-F238E27FC236}">
                    <a16:creationId xmlns:a16="http://schemas.microsoft.com/office/drawing/2014/main" id="{97E3910D-FCFD-1531-5F8F-8F0B30C9DEE7}"/>
                  </a:ext>
                </a:extLst>
              </p:cNvPr>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62" name="Google Shape;972;p9">
              <a:extLst>
                <a:ext uri="{FF2B5EF4-FFF2-40B4-BE49-F238E27FC236}">
                  <a16:creationId xmlns:a16="http://schemas.microsoft.com/office/drawing/2014/main" id="{EC3DB14B-7F75-F94D-8849-F0920D3C0939}"/>
                </a:ext>
              </a:extLst>
            </p:cNvPr>
            <p:cNvSpPr/>
            <p:nvPr/>
          </p:nvSpPr>
          <p:spPr>
            <a:xfrm>
              <a:off x="6334910" y="651545"/>
              <a:ext cx="896860" cy="235947"/>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63" name="Google Shape;973;p9">
              <a:extLst>
                <a:ext uri="{FF2B5EF4-FFF2-40B4-BE49-F238E27FC236}">
                  <a16:creationId xmlns:a16="http://schemas.microsoft.com/office/drawing/2014/main" id="{807783AF-37B8-C966-A4F9-FE7E90D33BD8}"/>
                </a:ext>
              </a:extLst>
            </p:cNvPr>
            <p:cNvSpPr/>
            <p:nvPr/>
          </p:nvSpPr>
          <p:spPr>
            <a:xfrm>
              <a:off x="5879210" y="924429"/>
              <a:ext cx="1932724" cy="43296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08 plant par genotype </a:t>
              </a:r>
              <a:endParaRPr lang="en-US" sz="1050" b="1" dirty="0">
                <a:solidFill>
                  <a:srgbClr val="002739"/>
                </a:solidFill>
                <a:latin typeface="Times New Roman" panose="02020603050405020304" pitchFamily="18" charset="0"/>
                <a:ea typeface="Quicksand SemiBold"/>
                <a:cs typeface="Times New Roman" panose="02020603050405020304" pitchFamily="18" charset="0"/>
                <a:sym typeface="Quicksand SemiBold"/>
              </a:endParaRPr>
            </a:p>
          </p:txBody>
        </p:sp>
        <p:sp>
          <p:nvSpPr>
            <p:cNvPr id="164" name="Google Shape;972;p9">
              <a:extLst>
                <a:ext uri="{FF2B5EF4-FFF2-40B4-BE49-F238E27FC236}">
                  <a16:creationId xmlns:a16="http://schemas.microsoft.com/office/drawing/2014/main" id="{DACE0F1C-58FC-EF2F-49EF-6F62AE789FB9}"/>
                </a:ext>
              </a:extLst>
            </p:cNvPr>
            <p:cNvSpPr/>
            <p:nvPr/>
          </p:nvSpPr>
          <p:spPr>
            <a:xfrm>
              <a:off x="9689953" y="624691"/>
              <a:ext cx="896860" cy="235947"/>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65" name="Google Shape;973;p9">
              <a:extLst>
                <a:ext uri="{FF2B5EF4-FFF2-40B4-BE49-F238E27FC236}">
                  <a16:creationId xmlns:a16="http://schemas.microsoft.com/office/drawing/2014/main" id="{04E3EABF-6619-8E6A-D855-5204386DAEAF}"/>
                </a:ext>
              </a:extLst>
            </p:cNvPr>
            <p:cNvSpPr/>
            <p:nvPr/>
          </p:nvSpPr>
          <p:spPr>
            <a:xfrm>
              <a:off x="9266865" y="887492"/>
              <a:ext cx="1948597" cy="43296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04 plant par genotype </a:t>
              </a:r>
              <a:endParaRPr lang="en-US" sz="1050" b="1" dirty="0">
                <a:solidFill>
                  <a:srgbClr val="002739"/>
                </a:solidFill>
                <a:latin typeface="Times New Roman" panose="02020603050405020304" pitchFamily="18" charset="0"/>
                <a:ea typeface="Quicksand SemiBold"/>
                <a:cs typeface="Times New Roman" panose="02020603050405020304" pitchFamily="18" charset="0"/>
                <a:sym typeface="Quicksand SemiBold"/>
              </a:endParaRPr>
            </a:p>
          </p:txBody>
        </p:sp>
        <p:sp>
          <p:nvSpPr>
            <p:cNvPr id="166" name="Google Shape;973;p9">
              <a:extLst>
                <a:ext uri="{FF2B5EF4-FFF2-40B4-BE49-F238E27FC236}">
                  <a16:creationId xmlns:a16="http://schemas.microsoft.com/office/drawing/2014/main" id="{86D4D25D-3051-DFE6-A4BF-DAE8DE352865}"/>
                </a:ext>
              </a:extLst>
            </p:cNvPr>
            <p:cNvSpPr/>
            <p:nvPr/>
          </p:nvSpPr>
          <p:spPr>
            <a:xfrm>
              <a:off x="5970991" y="2315400"/>
              <a:ext cx="2192305" cy="43296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03 </a:t>
              </a:r>
              <a:r>
                <a:rPr lang="en-US" sz="1200" b="1" dirty="0" err="1">
                  <a:solidFill>
                    <a:srgbClr val="002739"/>
                  </a:solidFill>
                  <a:latin typeface="Times New Roman" panose="02020603050405020304" pitchFamily="18" charset="0"/>
                  <a:ea typeface="Quicksand SemiBold"/>
                  <a:cs typeface="Times New Roman" panose="02020603050405020304" pitchFamily="18" charset="0"/>
                  <a:sym typeface="Quicksand SemiBold"/>
                </a:rPr>
                <a:t>feuilles</a:t>
              </a:r>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 pr 4 </a:t>
              </a:r>
              <a:r>
                <a:rPr lang="en-US" sz="1200" b="1" dirty="0" err="1">
                  <a:solidFill>
                    <a:srgbClr val="002739"/>
                  </a:solidFill>
                  <a:latin typeface="Times New Roman" panose="02020603050405020304" pitchFamily="18" charset="0"/>
                  <a:ea typeface="Quicksand SemiBold"/>
                  <a:cs typeface="Times New Roman" panose="02020603050405020304" pitchFamily="18" charset="0"/>
                  <a:sym typeface="Quicksand SemiBold"/>
                </a:rPr>
                <a:t>plt</a:t>
              </a:r>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  genotype </a:t>
              </a:r>
              <a:endParaRPr lang="en-US" sz="1050" b="1" dirty="0">
                <a:solidFill>
                  <a:srgbClr val="002739"/>
                </a:solidFill>
                <a:latin typeface="Times New Roman" panose="02020603050405020304" pitchFamily="18" charset="0"/>
                <a:ea typeface="Quicksand SemiBold"/>
                <a:cs typeface="Times New Roman" panose="02020603050405020304" pitchFamily="18" charset="0"/>
                <a:sym typeface="Quicksand SemiBold"/>
              </a:endParaRPr>
            </a:p>
          </p:txBody>
        </p:sp>
        <p:sp>
          <p:nvSpPr>
            <p:cNvPr id="167" name="Google Shape;972;p9">
              <a:extLst>
                <a:ext uri="{FF2B5EF4-FFF2-40B4-BE49-F238E27FC236}">
                  <a16:creationId xmlns:a16="http://schemas.microsoft.com/office/drawing/2014/main" id="{3042D285-C024-7C16-934A-1B5CCCE20871}"/>
                </a:ext>
              </a:extLst>
            </p:cNvPr>
            <p:cNvSpPr/>
            <p:nvPr/>
          </p:nvSpPr>
          <p:spPr>
            <a:xfrm>
              <a:off x="9689953" y="2025745"/>
              <a:ext cx="896860" cy="235947"/>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sz="1200" b="1" kern="0" dirty="0">
                  <a:solidFill>
                    <a:schemeClr val="bg1"/>
                  </a:solidFill>
                  <a:latin typeface="Times New Roman" panose="02020603050405020304" pitchFamily="18" charset="0"/>
                  <a:ea typeface="Fira Sans Extra Condensed SemiBold"/>
                  <a:cs typeface="Times New Roman" panose="02020603050405020304" pitchFamily="18" charset="0"/>
                  <a:sym typeface="Fira Sans Extra Condensed SemiBold"/>
                </a:rPr>
                <a:t>LEN</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68" name="Google Shape;973;p9">
              <a:extLst>
                <a:ext uri="{FF2B5EF4-FFF2-40B4-BE49-F238E27FC236}">
                  <a16:creationId xmlns:a16="http://schemas.microsoft.com/office/drawing/2014/main" id="{BFFBDEE2-9925-4CC8-EF8C-5A30FD118744}"/>
                </a:ext>
              </a:extLst>
            </p:cNvPr>
            <p:cNvSpPr/>
            <p:nvPr/>
          </p:nvSpPr>
          <p:spPr>
            <a:xfrm>
              <a:off x="9363280" y="2288546"/>
              <a:ext cx="1852182" cy="43296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06 EN 4 </a:t>
              </a:r>
              <a:r>
                <a:rPr lang="en-US" sz="1200" b="1" dirty="0" err="1">
                  <a:solidFill>
                    <a:srgbClr val="002739"/>
                  </a:solidFill>
                  <a:latin typeface="Times New Roman" panose="02020603050405020304" pitchFamily="18" charset="0"/>
                  <a:ea typeface="Quicksand SemiBold"/>
                  <a:cs typeface="Times New Roman" panose="02020603050405020304" pitchFamily="18" charset="0"/>
                  <a:sym typeface="Quicksand SemiBold"/>
                </a:rPr>
                <a:t>plt</a:t>
              </a:r>
              <a:r>
                <a:rPr lang="en-US" sz="1200" b="1" dirty="0">
                  <a:solidFill>
                    <a:srgbClr val="002739"/>
                  </a:solidFill>
                  <a:latin typeface="Times New Roman" panose="02020603050405020304" pitchFamily="18" charset="0"/>
                  <a:ea typeface="Quicksand SemiBold"/>
                  <a:cs typeface="Times New Roman" panose="02020603050405020304" pitchFamily="18" charset="0"/>
                  <a:sym typeface="Quicksand SemiBold"/>
                </a:rPr>
                <a:t>/ par genotype  </a:t>
              </a:r>
              <a:endParaRPr lang="en-US" sz="1050" b="1" dirty="0">
                <a:solidFill>
                  <a:srgbClr val="002739"/>
                </a:solidFill>
                <a:latin typeface="Times New Roman" panose="02020603050405020304" pitchFamily="18" charset="0"/>
                <a:ea typeface="Quicksand SemiBold"/>
                <a:cs typeface="Times New Roman" panose="02020603050405020304" pitchFamily="18" charset="0"/>
                <a:sym typeface="Quicksand SemiBold"/>
              </a:endParaRPr>
            </a:p>
          </p:txBody>
        </p:sp>
        <p:sp>
          <p:nvSpPr>
            <p:cNvPr id="169" name="Google Shape;972;p9">
              <a:extLst>
                <a:ext uri="{FF2B5EF4-FFF2-40B4-BE49-F238E27FC236}">
                  <a16:creationId xmlns:a16="http://schemas.microsoft.com/office/drawing/2014/main" id="{FC1615EB-EF23-4916-AEAD-E5BB1E2B2E83}"/>
                </a:ext>
              </a:extLst>
            </p:cNvPr>
            <p:cNvSpPr/>
            <p:nvPr/>
          </p:nvSpPr>
          <p:spPr>
            <a:xfrm>
              <a:off x="6366021" y="2052177"/>
              <a:ext cx="896860" cy="235947"/>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sz="1200" b="1" kern="0" dirty="0">
                  <a:solidFill>
                    <a:schemeClr val="bg1"/>
                  </a:solidFill>
                  <a:latin typeface="Times New Roman" panose="02020603050405020304" pitchFamily="18" charset="0"/>
                  <a:ea typeface="Fira Sans Extra Condensed SemiBold"/>
                  <a:cs typeface="Times New Roman" panose="02020603050405020304" pitchFamily="18" charset="0"/>
                  <a:sym typeface="Fira Sans Extra Condensed SemiBold"/>
                </a:rPr>
                <a:t>SF</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70" name="Google Shape;10806;p145">
              <a:extLst>
                <a:ext uri="{FF2B5EF4-FFF2-40B4-BE49-F238E27FC236}">
                  <a16:creationId xmlns:a16="http://schemas.microsoft.com/office/drawing/2014/main" id="{7118AAF9-2645-205E-89C8-5A75F109DEAE}"/>
                </a:ext>
              </a:extLst>
            </p:cNvPr>
            <p:cNvSpPr/>
            <p:nvPr/>
          </p:nvSpPr>
          <p:spPr>
            <a:xfrm>
              <a:off x="7915675" y="1334955"/>
              <a:ext cx="1363614" cy="846452"/>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dirty="0">
                  <a:solidFill>
                    <a:srgbClr val="00B050"/>
                  </a:solidFill>
                  <a:latin typeface="Times New Roman" panose="02020603050405020304" pitchFamily="18" charset="0"/>
                  <a:cs typeface="Times New Roman" panose="02020603050405020304" pitchFamily="18" charset="0"/>
                </a:rPr>
                <a:t>279 </a:t>
              </a:r>
              <a:r>
                <a:rPr lang="en-US" b="1" dirty="0" err="1">
                  <a:solidFill>
                    <a:srgbClr val="00B050"/>
                  </a:solidFill>
                  <a:latin typeface="Times New Roman" panose="02020603050405020304" pitchFamily="18" charset="0"/>
                  <a:cs typeface="Times New Roman" panose="02020603050405020304" pitchFamily="18" charset="0"/>
                </a:rPr>
                <a:t>génotypes</a:t>
              </a:r>
              <a:endParaRPr b="1" dirty="0">
                <a:solidFill>
                  <a:srgbClr val="00B050"/>
                </a:solidFill>
                <a:latin typeface="Times New Roman" panose="02020603050405020304" pitchFamily="18" charset="0"/>
                <a:cs typeface="Times New Roman" panose="02020603050405020304" pitchFamily="18" charset="0"/>
              </a:endParaRPr>
            </a:p>
          </p:txBody>
        </p:sp>
      </p:grpSp>
      <p:grpSp>
        <p:nvGrpSpPr>
          <p:cNvPr id="201" name="组合 18">
            <a:extLst>
              <a:ext uri="{FF2B5EF4-FFF2-40B4-BE49-F238E27FC236}">
                <a16:creationId xmlns:a16="http://schemas.microsoft.com/office/drawing/2014/main" id="{67C445AC-E63F-9208-85BA-8C7A0F45725F}"/>
              </a:ext>
            </a:extLst>
          </p:cNvPr>
          <p:cNvGrpSpPr/>
          <p:nvPr/>
        </p:nvGrpSpPr>
        <p:grpSpPr>
          <a:xfrm>
            <a:off x="4000499" y="60146"/>
            <a:ext cx="3505201" cy="442153"/>
            <a:chOff x="3249432" y="1133549"/>
            <a:chExt cx="5199650" cy="613989"/>
          </a:xfrm>
        </p:grpSpPr>
        <p:sp>
          <p:nvSpPr>
            <p:cNvPr id="202" name="矩形 1">
              <a:extLst>
                <a:ext uri="{FF2B5EF4-FFF2-40B4-BE49-F238E27FC236}">
                  <a16:creationId xmlns:a16="http://schemas.microsoft.com/office/drawing/2014/main" id="{4E8371B0-EDBD-5070-4C61-8EB278820760}"/>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
              <a:extLst>
                <a:ext uri="{FF2B5EF4-FFF2-40B4-BE49-F238E27FC236}">
                  <a16:creationId xmlns:a16="http://schemas.microsoft.com/office/drawing/2014/main" id="{0798DF15-E21E-D8D4-EE81-4D1688C03D4A}"/>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4" name="图片 3">
              <a:extLst>
                <a:ext uri="{FF2B5EF4-FFF2-40B4-BE49-F238E27FC236}">
                  <a16:creationId xmlns:a16="http://schemas.microsoft.com/office/drawing/2014/main" id="{F7CAD373-4D0C-32F1-A549-FC0DF0A69124}"/>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3" y="1185198"/>
              <a:ext cx="548285" cy="510690"/>
            </a:xfrm>
            <a:prstGeom prst="rect">
              <a:avLst/>
            </a:prstGeom>
          </p:spPr>
        </p:pic>
      </p:grpSp>
      <p:sp>
        <p:nvSpPr>
          <p:cNvPr id="205" name="ZoneTexte 204">
            <a:extLst>
              <a:ext uri="{FF2B5EF4-FFF2-40B4-BE49-F238E27FC236}">
                <a16:creationId xmlns:a16="http://schemas.microsoft.com/office/drawing/2014/main" id="{303D5DA4-7461-EDE5-26E9-D429867D0A6C}"/>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1/7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sp>
        <p:nvSpPr>
          <p:cNvPr id="8" name="Google Shape;1931;p71">
            <a:extLst>
              <a:ext uri="{FF2B5EF4-FFF2-40B4-BE49-F238E27FC236}">
                <a16:creationId xmlns:a16="http://schemas.microsoft.com/office/drawing/2014/main" id="{C65BE556-274E-F261-E252-1FB0B34AC6F5}"/>
              </a:ext>
            </a:extLst>
          </p:cNvPr>
          <p:cNvSpPr/>
          <p:nvPr/>
        </p:nvSpPr>
        <p:spPr>
          <a:xfrm>
            <a:off x="1307013" y="4233452"/>
            <a:ext cx="313112"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3</a:t>
            </a:r>
            <a:endParaRPr sz="1600" b="1" dirty="0">
              <a:latin typeface="Times New Roman" panose="02020603050405020304" pitchFamily="18" charset="0"/>
              <a:cs typeface="Times New Roman" panose="02020603050405020304" pitchFamily="18" charset="0"/>
            </a:endParaRPr>
          </a:p>
        </p:txBody>
      </p:sp>
      <p:sp>
        <p:nvSpPr>
          <p:cNvPr id="26" name="ZoneTexte 25">
            <a:extLst>
              <a:ext uri="{FF2B5EF4-FFF2-40B4-BE49-F238E27FC236}">
                <a16:creationId xmlns:a16="http://schemas.microsoft.com/office/drawing/2014/main" id="{1C9BBC84-272E-D55D-91CB-B34D1C3F799D}"/>
              </a:ext>
            </a:extLst>
          </p:cNvPr>
          <p:cNvSpPr txBox="1"/>
          <p:nvPr/>
        </p:nvSpPr>
        <p:spPr>
          <a:xfrm>
            <a:off x="3748695" y="2189656"/>
            <a:ext cx="2221970" cy="523220"/>
          </a:xfrm>
          <a:prstGeom prst="rect">
            <a:avLst/>
          </a:prstGeom>
          <a:noFill/>
        </p:spPr>
        <p:txBody>
          <a:bodyPr wrap="square">
            <a:spAutoFit/>
          </a:bodyPr>
          <a:lstStyle/>
          <a:p>
            <a:r>
              <a:rPr lang="fr-FR" sz="1400" b="1" dirty="0">
                <a:latin typeface="Times New Roman" panose="02020603050405020304" pitchFamily="18" charset="0"/>
                <a:cs typeface="Times New Roman" panose="02020603050405020304" pitchFamily="18" charset="0"/>
              </a:rPr>
              <a:t>Mode de conduite : en pot (rameau unique)</a:t>
            </a:r>
            <a:endParaRPr lang="fr-FR" sz="1400" b="1" dirty="0">
              <a:solidFill>
                <a:srgbClr val="FFFF00"/>
              </a:solidFill>
              <a:latin typeface="Times New Roman" panose="02020603050405020304" pitchFamily="18" charset="0"/>
              <a:cs typeface="Times New Roman" panose="02020603050405020304" pitchFamily="18" charset="0"/>
            </a:endParaRPr>
          </a:p>
        </p:txBody>
      </p:sp>
      <p:pic>
        <p:nvPicPr>
          <p:cNvPr id="2" name="Image 1" descr="Une image contenant arbre, plante, Feuilles de vigne, automne&#10;&#10;Description générée automatiquement">
            <a:extLst>
              <a:ext uri="{FF2B5EF4-FFF2-40B4-BE49-F238E27FC236}">
                <a16:creationId xmlns:a16="http://schemas.microsoft.com/office/drawing/2014/main" id="{2AC7A6F5-2862-5EF2-5275-66861EAFFB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520198" y="2415350"/>
            <a:ext cx="1430538" cy="955967"/>
          </a:xfrm>
          <a:prstGeom prst="rect">
            <a:avLst/>
          </a:prstGeom>
        </p:spPr>
      </p:pic>
      <p:pic>
        <p:nvPicPr>
          <p:cNvPr id="5" name="Image 4" descr="Une image contenant Feuilles de vigne, plein air, vigne, feuille&#10;&#10;Description générée automatiquement">
            <a:extLst>
              <a:ext uri="{FF2B5EF4-FFF2-40B4-BE49-F238E27FC236}">
                <a16:creationId xmlns:a16="http://schemas.microsoft.com/office/drawing/2014/main" id="{0F1CC622-99C6-AAE8-B3AA-26D8F02F456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11761"/>
          <a:stretch/>
        </p:blipFill>
        <p:spPr>
          <a:xfrm>
            <a:off x="10706640" y="2254965"/>
            <a:ext cx="1125144" cy="1265298"/>
          </a:xfrm>
          <a:prstGeom prst="rect">
            <a:avLst/>
          </a:prstGeom>
        </p:spPr>
      </p:pic>
      <p:pic>
        <p:nvPicPr>
          <p:cNvPr id="6" name="Image 5" descr="Une image contenant arbre, plante, feuille, Feuilles de vigne&#10;&#10;Description générée automatiquement">
            <a:extLst>
              <a:ext uri="{FF2B5EF4-FFF2-40B4-BE49-F238E27FC236}">
                <a16:creationId xmlns:a16="http://schemas.microsoft.com/office/drawing/2014/main" id="{46EA5F3E-2E2B-EFAE-CA1B-6D1F59BA54E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170"/>
          <a:stretch/>
        </p:blipFill>
        <p:spPr>
          <a:xfrm>
            <a:off x="10664023" y="4537482"/>
            <a:ext cx="1286542" cy="1311062"/>
          </a:xfrm>
          <a:prstGeom prst="rect">
            <a:avLst/>
          </a:prstGeom>
        </p:spPr>
      </p:pic>
      <p:grpSp>
        <p:nvGrpSpPr>
          <p:cNvPr id="7" name="Groupe 6">
            <a:extLst>
              <a:ext uri="{FF2B5EF4-FFF2-40B4-BE49-F238E27FC236}">
                <a16:creationId xmlns:a16="http://schemas.microsoft.com/office/drawing/2014/main" id="{C6307275-4EF7-4F4E-8D32-8A8914F2CAA9}"/>
              </a:ext>
            </a:extLst>
          </p:cNvPr>
          <p:cNvGrpSpPr/>
          <p:nvPr/>
        </p:nvGrpSpPr>
        <p:grpSpPr>
          <a:xfrm>
            <a:off x="7614959" y="4596531"/>
            <a:ext cx="1288975" cy="1237690"/>
            <a:chOff x="3964741" y="3215761"/>
            <a:chExt cx="1540388" cy="2214261"/>
          </a:xfrm>
        </p:grpSpPr>
        <p:pic>
          <p:nvPicPr>
            <p:cNvPr id="27" name="Image 26" descr="Une image contenant Feuilles de vigne, plein air, vigne, feuille&#10;&#10;Description générée automatiquement">
              <a:extLst>
                <a:ext uri="{FF2B5EF4-FFF2-40B4-BE49-F238E27FC236}">
                  <a16:creationId xmlns:a16="http://schemas.microsoft.com/office/drawing/2014/main" id="{FB09D7B8-31D7-FBF4-646D-04CDD032FE7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5688" t="45774" b="11761"/>
            <a:stretch/>
          </p:blipFill>
          <p:spPr>
            <a:xfrm>
              <a:off x="3964741" y="3215761"/>
              <a:ext cx="1540388" cy="2214261"/>
            </a:xfrm>
            <a:prstGeom prst="rect">
              <a:avLst/>
            </a:prstGeom>
          </p:spPr>
        </p:pic>
        <p:cxnSp>
          <p:nvCxnSpPr>
            <p:cNvPr id="28" name="Connecteur droit avec flèche 27">
              <a:extLst>
                <a:ext uri="{FF2B5EF4-FFF2-40B4-BE49-F238E27FC236}">
                  <a16:creationId xmlns:a16="http://schemas.microsoft.com/office/drawing/2014/main" id="{DD96F3C4-D1E9-2228-D1A0-FB7CFE73A2E2}"/>
                </a:ext>
              </a:extLst>
            </p:cNvPr>
            <p:cNvCxnSpPr>
              <a:cxnSpLocks/>
            </p:cNvCxnSpPr>
            <p:nvPr/>
          </p:nvCxnSpPr>
          <p:spPr>
            <a:xfrm flipH="1">
              <a:off x="4459506" y="4534323"/>
              <a:ext cx="198999" cy="734558"/>
            </a:xfrm>
            <a:prstGeom prst="straightConnector1">
              <a:avLst/>
            </a:prstGeom>
            <a:ln w="28575">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9" name="Google Shape;1931;p71">
            <a:extLst>
              <a:ext uri="{FF2B5EF4-FFF2-40B4-BE49-F238E27FC236}">
                <a16:creationId xmlns:a16="http://schemas.microsoft.com/office/drawing/2014/main" id="{BFD14B0C-2ADF-49E1-AD05-814E3B6F68CF}"/>
              </a:ext>
            </a:extLst>
          </p:cNvPr>
          <p:cNvSpPr/>
          <p:nvPr/>
        </p:nvSpPr>
        <p:spPr>
          <a:xfrm rot="19850681">
            <a:off x="10787793" y="2248325"/>
            <a:ext cx="604341" cy="1337528"/>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28575">
            <a:solidFill>
              <a:srgbClr val="FF0000"/>
            </a:solidFill>
            <a:prstDash val="sysDot"/>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latin typeface="Times New Roman" panose="02020603050405020304" pitchFamily="18" charset="0"/>
              <a:cs typeface="Times New Roman" panose="02020603050405020304" pitchFamily="18" charset="0"/>
            </a:endParaRPr>
          </a:p>
        </p:txBody>
      </p:sp>
      <p:sp>
        <p:nvSpPr>
          <p:cNvPr id="30" name="Google Shape;1931;p71">
            <a:extLst>
              <a:ext uri="{FF2B5EF4-FFF2-40B4-BE49-F238E27FC236}">
                <a16:creationId xmlns:a16="http://schemas.microsoft.com/office/drawing/2014/main" id="{DCCE4E36-0122-154E-E232-9E6865C56BBA}"/>
              </a:ext>
            </a:extLst>
          </p:cNvPr>
          <p:cNvSpPr/>
          <p:nvPr/>
        </p:nvSpPr>
        <p:spPr>
          <a:xfrm rot="19850681">
            <a:off x="7706979" y="2733338"/>
            <a:ext cx="604341" cy="57435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28575">
            <a:solidFill>
              <a:srgbClr val="FF0000"/>
            </a:solidFill>
            <a:prstDash val="sysDot"/>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latin typeface="Times New Roman" panose="02020603050405020304" pitchFamily="18" charset="0"/>
              <a:cs typeface="Times New Roman" panose="02020603050405020304" pitchFamily="18" charset="0"/>
            </a:endParaRPr>
          </a:p>
        </p:txBody>
      </p:sp>
      <p:pic>
        <p:nvPicPr>
          <p:cNvPr id="38" name="Image 37" descr="Une image contenant plein air, vignoble, vigne, raisin&#10;&#10;Description générée automatiquement">
            <a:extLst>
              <a:ext uri="{FF2B5EF4-FFF2-40B4-BE49-F238E27FC236}">
                <a16:creationId xmlns:a16="http://schemas.microsoft.com/office/drawing/2014/main" id="{09F774ED-9875-4432-A6DE-0959598DF2B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3" r="527" b="9827"/>
          <a:stretch/>
        </p:blipFill>
        <p:spPr>
          <a:xfrm>
            <a:off x="362920" y="1695257"/>
            <a:ext cx="3319841" cy="2257588"/>
          </a:xfrm>
          <a:prstGeom prst="rect">
            <a:avLst/>
          </a:prstGeom>
        </p:spPr>
      </p:pic>
    </p:spTree>
    <p:extLst>
      <p:ext uri="{BB962C8B-B14F-4D97-AF65-F5344CB8AC3E}">
        <p14:creationId xmlns:p14="http://schemas.microsoft.com/office/powerpoint/2010/main" val="18469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1" name="组合 18">
            <a:extLst>
              <a:ext uri="{FF2B5EF4-FFF2-40B4-BE49-F238E27FC236}">
                <a16:creationId xmlns:a16="http://schemas.microsoft.com/office/drawing/2014/main" id="{67C445AC-E63F-9208-85BA-8C7A0F45725F}"/>
              </a:ext>
            </a:extLst>
          </p:cNvPr>
          <p:cNvGrpSpPr/>
          <p:nvPr/>
        </p:nvGrpSpPr>
        <p:grpSpPr>
          <a:xfrm>
            <a:off x="4000499" y="60146"/>
            <a:ext cx="3505201" cy="442153"/>
            <a:chOff x="3249432" y="1133549"/>
            <a:chExt cx="5199650" cy="613989"/>
          </a:xfrm>
        </p:grpSpPr>
        <p:sp>
          <p:nvSpPr>
            <p:cNvPr id="202" name="矩形 1">
              <a:extLst>
                <a:ext uri="{FF2B5EF4-FFF2-40B4-BE49-F238E27FC236}">
                  <a16:creationId xmlns:a16="http://schemas.microsoft.com/office/drawing/2014/main" id="{4E8371B0-EDBD-5070-4C61-8EB278820760}"/>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
              <a:extLst>
                <a:ext uri="{FF2B5EF4-FFF2-40B4-BE49-F238E27FC236}">
                  <a16:creationId xmlns:a16="http://schemas.microsoft.com/office/drawing/2014/main" id="{0798DF15-E21E-D8D4-EE81-4D1688C03D4A}"/>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4" name="图片 3">
              <a:extLst>
                <a:ext uri="{FF2B5EF4-FFF2-40B4-BE49-F238E27FC236}">
                  <a16:creationId xmlns:a16="http://schemas.microsoft.com/office/drawing/2014/main" id="{F7CAD373-4D0C-32F1-A549-FC0DF0A69124}"/>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3" y="1185198"/>
              <a:ext cx="548285" cy="510690"/>
            </a:xfrm>
            <a:prstGeom prst="rect">
              <a:avLst/>
            </a:prstGeom>
          </p:spPr>
        </p:pic>
      </p:grpSp>
      <p:sp>
        <p:nvSpPr>
          <p:cNvPr id="205" name="ZoneTexte 204">
            <a:extLst>
              <a:ext uri="{FF2B5EF4-FFF2-40B4-BE49-F238E27FC236}">
                <a16:creationId xmlns:a16="http://schemas.microsoft.com/office/drawing/2014/main" id="{303D5DA4-7461-EDE5-26E9-D429867D0A6C}"/>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2/7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grpSp>
        <p:nvGrpSpPr>
          <p:cNvPr id="51" name="Groupe 50">
            <a:extLst>
              <a:ext uri="{FF2B5EF4-FFF2-40B4-BE49-F238E27FC236}">
                <a16:creationId xmlns:a16="http://schemas.microsoft.com/office/drawing/2014/main" id="{9EE47701-E8BE-2062-7098-0023EA99B543}"/>
              </a:ext>
            </a:extLst>
          </p:cNvPr>
          <p:cNvGrpSpPr/>
          <p:nvPr/>
        </p:nvGrpSpPr>
        <p:grpSpPr>
          <a:xfrm>
            <a:off x="0" y="3494812"/>
            <a:ext cx="8882648" cy="3271407"/>
            <a:chOff x="-2315745" y="3555895"/>
            <a:chExt cx="8882648" cy="3271407"/>
          </a:xfrm>
        </p:grpSpPr>
        <p:grpSp>
          <p:nvGrpSpPr>
            <p:cNvPr id="6" name="Groupe 5">
              <a:extLst>
                <a:ext uri="{FF2B5EF4-FFF2-40B4-BE49-F238E27FC236}">
                  <a16:creationId xmlns:a16="http://schemas.microsoft.com/office/drawing/2014/main" id="{2E33B30A-5FA3-0064-DAE4-39073ACE53E6}"/>
                </a:ext>
              </a:extLst>
            </p:cNvPr>
            <p:cNvGrpSpPr/>
            <p:nvPr/>
          </p:nvGrpSpPr>
          <p:grpSpPr>
            <a:xfrm>
              <a:off x="34738" y="3555895"/>
              <a:ext cx="6532165" cy="3271407"/>
              <a:chOff x="135336" y="3487744"/>
              <a:chExt cx="6582967" cy="3339559"/>
            </a:xfrm>
          </p:grpSpPr>
          <p:grpSp>
            <p:nvGrpSpPr>
              <p:cNvPr id="7" name="Groupe 6">
                <a:extLst>
                  <a:ext uri="{FF2B5EF4-FFF2-40B4-BE49-F238E27FC236}">
                    <a16:creationId xmlns:a16="http://schemas.microsoft.com/office/drawing/2014/main" id="{82ED3E4D-8A87-2199-423D-0014286296CC}"/>
                  </a:ext>
                </a:extLst>
              </p:cNvPr>
              <p:cNvGrpSpPr/>
              <p:nvPr/>
            </p:nvGrpSpPr>
            <p:grpSpPr>
              <a:xfrm>
                <a:off x="135336" y="3693470"/>
                <a:ext cx="6582967" cy="2767135"/>
                <a:chOff x="4972394" y="3124846"/>
                <a:chExt cx="6511450" cy="2703324"/>
              </a:xfrm>
            </p:grpSpPr>
            <p:cxnSp>
              <p:nvCxnSpPr>
                <p:cNvPr id="15" name="Google Shape;10049;p143">
                  <a:extLst>
                    <a:ext uri="{FF2B5EF4-FFF2-40B4-BE49-F238E27FC236}">
                      <a16:creationId xmlns:a16="http://schemas.microsoft.com/office/drawing/2014/main" id="{267FD87F-6E24-6283-6BFD-322A4B593C90}"/>
                    </a:ext>
                  </a:extLst>
                </p:cNvPr>
                <p:cNvCxnSpPr>
                  <a:cxnSpLocks/>
                </p:cNvCxnSpPr>
                <p:nvPr/>
              </p:nvCxnSpPr>
              <p:spPr>
                <a:xfrm rot="16200000" flipH="1">
                  <a:off x="9182917" y="2959861"/>
                  <a:ext cx="707150" cy="2301309"/>
                </a:xfrm>
                <a:prstGeom prst="bentConnector3">
                  <a:avLst>
                    <a:gd name="adj1" fmla="val 45959"/>
                  </a:avLst>
                </a:prstGeom>
                <a:noFill/>
                <a:ln w="9525" cap="flat" cmpd="sng">
                  <a:solidFill>
                    <a:srgbClr val="C2C2C2"/>
                  </a:solidFill>
                  <a:prstDash val="solid"/>
                  <a:round/>
                  <a:headEnd type="none" w="sm" len="sm"/>
                  <a:tailEnd type="none" w="sm" len="sm"/>
                </a:ln>
              </p:spPr>
            </p:cxnSp>
            <p:cxnSp>
              <p:nvCxnSpPr>
                <p:cNvPr id="16" name="Google Shape;10054;p143">
                  <a:extLst>
                    <a:ext uri="{FF2B5EF4-FFF2-40B4-BE49-F238E27FC236}">
                      <a16:creationId xmlns:a16="http://schemas.microsoft.com/office/drawing/2014/main" id="{32264E69-2829-51ED-387D-1DBE1D4CE67A}"/>
                    </a:ext>
                  </a:extLst>
                </p:cNvPr>
                <p:cNvCxnSpPr>
                  <a:cxnSpLocks/>
                  <a:stCxn id="44" idx="2"/>
                  <a:endCxn id="19" idx="0"/>
                </p:cNvCxnSpPr>
                <p:nvPr/>
              </p:nvCxnSpPr>
              <p:spPr>
                <a:xfrm rot="16200000" flipH="1">
                  <a:off x="5702244" y="5036000"/>
                  <a:ext cx="731599" cy="555778"/>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 name="Google Shape;10056;p143">
                  <a:extLst>
                    <a:ext uri="{FF2B5EF4-FFF2-40B4-BE49-F238E27FC236}">
                      <a16:creationId xmlns:a16="http://schemas.microsoft.com/office/drawing/2014/main" id="{811BE26B-5FE2-F894-836B-4C03946FA62E}"/>
                    </a:ext>
                  </a:extLst>
                </p:cNvPr>
                <p:cNvCxnSpPr>
                  <a:cxnSpLocks/>
                  <a:stCxn id="18" idx="0"/>
                  <a:endCxn id="44" idx="2"/>
                </p:cNvCxnSpPr>
                <p:nvPr/>
              </p:nvCxnSpPr>
              <p:spPr>
                <a:xfrm rot="5400000" flipH="1" flipV="1">
                  <a:off x="5092601" y="4982135"/>
                  <a:ext cx="731599" cy="663508"/>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8" name="Google Shape;10057;p143">
                  <a:extLst>
                    <a:ext uri="{FF2B5EF4-FFF2-40B4-BE49-F238E27FC236}">
                      <a16:creationId xmlns:a16="http://schemas.microsoft.com/office/drawing/2014/main" id="{7A3A2F2E-0B89-14FD-623B-308C5CD6D198}"/>
                    </a:ext>
                  </a:extLst>
                </p:cNvPr>
                <p:cNvSpPr/>
                <p:nvPr/>
              </p:nvSpPr>
              <p:spPr>
                <a:xfrm>
                  <a:off x="4972394" y="5679688"/>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b="1" dirty="0">
                      <a:latin typeface="Times New Roman" panose="02020603050405020304" pitchFamily="18" charset="0"/>
                      <a:cs typeface="Times New Roman" panose="02020603050405020304" pitchFamily="18" charset="0"/>
                    </a:rPr>
                    <a:t>rm</a:t>
                  </a:r>
                  <a:endParaRPr sz="500" b="1" dirty="0">
                    <a:latin typeface="Times New Roman" panose="02020603050405020304" pitchFamily="18" charset="0"/>
                    <a:cs typeface="Times New Roman" panose="02020603050405020304" pitchFamily="18" charset="0"/>
                  </a:endParaRPr>
                </a:p>
              </p:txBody>
            </p:sp>
            <p:sp>
              <p:nvSpPr>
                <p:cNvPr id="19" name="Google Shape;10055;p143">
                  <a:extLst>
                    <a:ext uri="{FF2B5EF4-FFF2-40B4-BE49-F238E27FC236}">
                      <a16:creationId xmlns:a16="http://schemas.microsoft.com/office/drawing/2014/main" id="{633FC264-395B-9C9C-E49C-30EC71CB5986}"/>
                    </a:ext>
                  </a:extLst>
                </p:cNvPr>
                <p:cNvSpPr/>
                <p:nvPr/>
              </p:nvSpPr>
              <p:spPr>
                <a:xfrm>
                  <a:off x="6189346" y="5679688"/>
                  <a:ext cx="31317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algn="ctr"/>
                  <a:r>
                    <a:rPr lang="en-US" sz="500" b="1" dirty="0">
                      <a:latin typeface="Times New Roman" panose="02020603050405020304" pitchFamily="18" charset="0"/>
                      <a:cs typeface="Times New Roman" panose="02020603050405020304" pitchFamily="18" charset="0"/>
                    </a:rPr>
                    <a:t>rm</a:t>
                  </a:r>
                </a:p>
              </p:txBody>
            </p:sp>
            <p:sp>
              <p:nvSpPr>
                <p:cNvPr id="20" name="Google Shape;10051;p143">
                  <a:extLst>
                    <a:ext uri="{FF2B5EF4-FFF2-40B4-BE49-F238E27FC236}">
                      <a16:creationId xmlns:a16="http://schemas.microsoft.com/office/drawing/2014/main" id="{1BCDA6AC-B978-D236-96D5-96A19571537F}"/>
                    </a:ext>
                  </a:extLst>
                </p:cNvPr>
                <p:cNvSpPr/>
                <p:nvPr/>
              </p:nvSpPr>
              <p:spPr>
                <a:xfrm>
                  <a:off x="10195631" y="4477474"/>
                  <a:ext cx="926781" cy="439926"/>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algn="ctr"/>
                  <a:r>
                    <a:rPr lang="en-US" sz="1100" b="1" dirty="0">
                      <a:latin typeface="Times New Roman" panose="02020603050405020304" pitchFamily="18" charset="0"/>
                      <a:cs typeface="Times New Roman" panose="02020603050405020304" pitchFamily="18" charset="0"/>
                    </a:rPr>
                    <a:t>Plant</a:t>
                  </a:r>
                </a:p>
              </p:txBody>
            </p:sp>
            <p:sp>
              <p:nvSpPr>
                <p:cNvPr id="21" name="Google Shape;10050;p143">
                  <a:extLst>
                    <a:ext uri="{FF2B5EF4-FFF2-40B4-BE49-F238E27FC236}">
                      <a16:creationId xmlns:a16="http://schemas.microsoft.com/office/drawing/2014/main" id="{8A2AD56B-B7FF-3E1F-0C50-067DF3018AE2}"/>
                    </a:ext>
                  </a:extLst>
                </p:cNvPr>
                <p:cNvSpPr/>
                <p:nvPr/>
              </p:nvSpPr>
              <p:spPr>
                <a:xfrm>
                  <a:off x="7703616" y="3124846"/>
                  <a:ext cx="1418958" cy="634677"/>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Génotypes</a:t>
                  </a:r>
                  <a:endParaRPr b="1" dirty="0">
                    <a:latin typeface="Times New Roman" panose="02020603050405020304" pitchFamily="18" charset="0"/>
                    <a:cs typeface="Times New Roman" panose="02020603050405020304" pitchFamily="18" charset="0"/>
                  </a:endParaRPr>
                </a:p>
              </p:txBody>
            </p:sp>
            <p:sp>
              <p:nvSpPr>
                <p:cNvPr id="22" name="Google Shape;10053;p143">
                  <a:extLst>
                    <a:ext uri="{FF2B5EF4-FFF2-40B4-BE49-F238E27FC236}">
                      <a16:creationId xmlns:a16="http://schemas.microsoft.com/office/drawing/2014/main" id="{6EA1F6F2-60A9-9A12-FF77-A27D503E72AA}"/>
                    </a:ext>
                  </a:extLst>
                </p:cNvPr>
                <p:cNvSpPr/>
                <p:nvPr/>
              </p:nvSpPr>
              <p:spPr>
                <a:xfrm>
                  <a:off x="7008299" y="4508158"/>
                  <a:ext cx="926781" cy="439926"/>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algn="ctr"/>
                  <a:r>
                    <a:rPr lang="en-US" sz="1100" b="1" dirty="0">
                      <a:latin typeface="Times New Roman" panose="02020603050405020304" pitchFamily="18" charset="0"/>
                      <a:cs typeface="Times New Roman" panose="02020603050405020304" pitchFamily="18" charset="0"/>
                    </a:rPr>
                    <a:t>Plant</a:t>
                  </a:r>
                </a:p>
              </p:txBody>
            </p:sp>
            <p:sp>
              <p:nvSpPr>
                <p:cNvPr id="23" name="Google Shape;10053;p143">
                  <a:extLst>
                    <a:ext uri="{FF2B5EF4-FFF2-40B4-BE49-F238E27FC236}">
                      <a16:creationId xmlns:a16="http://schemas.microsoft.com/office/drawing/2014/main" id="{30C01889-4274-1327-9E1D-BC3DE7DA3F6D}"/>
                    </a:ext>
                  </a:extLst>
                </p:cNvPr>
                <p:cNvSpPr/>
                <p:nvPr/>
              </p:nvSpPr>
              <p:spPr>
                <a:xfrm>
                  <a:off x="8620759" y="4477348"/>
                  <a:ext cx="926781" cy="439926"/>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algn="ctr"/>
                  <a:r>
                    <a:rPr lang="en-US" sz="1100" b="1" dirty="0">
                      <a:latin typeface="Times New Roman" panose="02020603050405020304" pitchFamily="18" charset="0"/>
                      <a:cs typeface="Times New Roman" panose="02020603050405020304" pitchFamily="18" charset="0"/>
                    </a:rPr>
                    <a:t>Plant</a:t>
                  </a:r>
                </a:p>
              </p:txBody>
            </p:sp>
            <p:sp>
              <p:nvSpPr>
                <p:cNvPr id="24" name="Google Shape;10057;p143">
                  <a:extLst>
                    <a:ext uri="{FF2B5EF4-FFF2-40B4-BE49-F238E27FC236}">
                      <a16:creationId xmlns:a16="http://schemas.microsoft.com/office/drawing/2014/main" id="{BEB4C4E5-0FBC-6D20-C3B5-BD43D09BF12F}"/>
                    </a:ext>
                  </a:extLst>
                </p:cNvPr>
                <p:cNvSpPr/>
                <p:nvPr/>
              </p:nvSpPr>
              <p:spPr>
                <a:xfrm>
                  <a:off x="5398084" y="5688845"/>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algn="ctr"/>
                  <a:endParaRPr lang="en-US" sz="500" b="1" dirty="0">
                    <a:latin typeface="Times New Roman" panose="02020603050405020304" pitchFamily="18" charset="0"/>
                    <a:cs typeface="Times New Roman" panose="02020603050405020304" pitchFamily="18" charset="0"/>
                  </a:endParaRPr>
                </a:p>
                <a:p>
                  <a:pPr algn="ctr"/>
                  <a:r>
                    <a:rPr lang="en-US" sz="500" b="1" dirty="0">
                      <a:latin typeface="Times New Roman" panose="02020603050405020304" pitchFamily="18" charset="0"/>
                      <a:cs typeface="Times New Roman" panose="02020603050405020304" pitchFamily="18" charset="0"/>
                    </a:rPr>
                    <a:t>rm</a:t>
                  </a:r>
                </a:p>
                <a:p>
                  <a:pPr marL="0" lvl="0" indent="0" algn="ctr" rtl="0">
                    <a:spcBef>
                      <a:spcPts val="0"/>
                    </a:spcBef>
                    <a:spcAft>
                      <a:spcPts val="0"/>
                    </a:spcAft>
                    <a:buNone/>
                  </a:pPr>
                  <a:endParaRPr sz="500" b="1" dirty="0">
                    <a:solidFill>
                      <a:srgbClr val="FFFFFF"/>
                    </a:solidFill>
                    <a:latin typeface="Times New Roman" panose="02020603050405020304" pitchFamily="18" charset="0"/>
                    <a:cs typeface="Times New Roman" panose="02020603050405020304" pitchFamily="18" charset="0"/>
                  </a:endParaRPr>
                </a:p>
              </p:txBody>
            </p:sp>
            <p:sp>
              <p:nvSpPr>
                <p:cNvPr id="25" name="Google Shape;10057;p143">
                  <a:extLst>
                    <a:ext uri="{FF2B5EF4-FFF2-40B4-BE49-F238E27FC236}">
                      <a16:creationId xmlns:a16="http://schemas.microsoft.com/office/drawing/2014/main" id="{D4FBE98B-68D0-A975-7B81-33E41334B2BF}"/>
                    </a:ext>
                  </a:extLst>
                </p:cNvPr>
                <p:cNvSpPr/>
                <p:nvPr/>
              </p:nvSpPr>
              <p:spPr>
                <a:xfrm>
                  <a:off x="5807695" y="5679688"/>
                  <a:ext cx="31317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algn="ctr"/>
                  <a:r>
                    <a:rPr lang="en-US" sz="500" b="1" dirty="0">
                      <a:latin typeface="Times New Roman" panose="02020603050405020304" pitchFamily="18" charset="0"/>
                      <a:cs typeface="Times New Roman" panose="02020603050405020304" pitchFamily="18" charset="0"/>
                    </a:rPr>
                    <a:t>rm</a:t>
                  </a:r>
                </a:p>
                <a:p>
                  <a:pPr marL="0" lvl="0" indent="0" algn="ctr" rtl="0">
                    <a:spcBef>
                      <a:spcPts val="0"/>
                    </a:spcBef>
                    <a:spcAft>
                      <a:spcPts val="0"/>
                    </a:spcAft>
                    <a:buNone/>
                  </a:pPr>
                  <a:endParaRPr sz="200" dirty="0">
                    <a:solidFill>
                      <a:srgbClr val="FFFFFF"/>
                    </a:solidFill>
                    <a:latin typeface="Times New Roman" panose="02020603050405020304" pitchFamily="18" charset="0"/>
                    <a:cs typeface="Times New Roman" panose="02020603050405020304" pitchFamily="18" charset="0"/>
                  </a:endParaRPr>
                </a:p>
              </p:txBody>
            </p:sp>
            <p:cxnSp>
              <p:nvCxnSpPr>
                <p:cNvPr id="26" name="Google Shape;10054;p143">
                  <a:extLst>
                    <a:ext uri="{FF2B5EF4-FFF2-40B4-BE49-F238E27FC236}">
                      <a16:creationId xmlns:a16="http://schemas.microsoft.com/office/drawing/2014/main" id="{9D2FB7E6-B361-C0AD-D08A-E1B7A15FD34E}"/>
                    </a:ext>
                  </a:extLst>
                </p:cNvPr>
                <p:cNvCxnSpPr>
                  <a:cxnSpLocks/>
                  <a:endCxn id="29" idx="0"/>
                </p:cNvCxnSpPr>
                <p:nvPr/>
              </p:nvCxnSpPr>
              <p:spPr>
                <a:xfrm rot="16200000" flipH="1">
                  <a:off x="7400350" y="5013067"/>
                  <a:ext cx="731599" cy="601639"/>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7" name="Google Shape;10056;p143">
                  <a:extLst>
                    <a:ext uri="{FF2B5EF4-FFF2-40B4-BE49-F238E27FC236}">
                      <a16:creationId xmlns:a16="http://schemas.microsoft.com/office/drawing/2014/main" id="{01626242-9F40-8A2C-C03D-CFCBF0F3B164}"/>
                    </a:ext>
                  </a:extLst>
                </p:cNvPr>
                <p:cNvCxnSpPr>
                  <a:cxnSpLocks/>
                  <a:stCxn id="28" idx="0"/>
                </p:cNvCxnSpPr>
                <p:nvPr/>
              </p:nvCxnSpPr>
              <p:spPr>
                <a:xfrm rot="5400000" flipH="1" flipV="1">
                  <a:off x="6790707" y="5005067"/>
                  <a:ext cx="731599" cy="617639"/>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8" name="Google Shape;10057;p143">
                  <a:extLst>
                    <a:ext uri="{FF2B5EF4-FFF2-40B4-BE49-F238E27FC236}">
                      <a16:creationId xmlns:a16="http://schemas.microsoft.com/office/drawing/2014/main" id="{E425E177-9D63-F320-C128-611CE8365460}"/>
                    </a:ext>
                  </a:extLst>
                </p:cNvPr>
                <p:cNvSpPr/>
                <p:nvPr/>
              </p:nvSpPr>
              <p:spPr>
                <a:xfrm>
                  <a:off x="6693429" y="5679688"/>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29" name="Google Shape;10055;p143">
                  <a:extLst>
                    <a:ext uri="{FF2B5EF4-FFF2-40B4-BE49-F238E27FC236}">
                      <a16:creationId xmlns:a16="http://schemas.microsoft.com/office/drawing/2014/main" id="{D5BAB733-7BB5-4604-62E3-54E712DCDF1E}"/>
                    </a:ext>
                  </a:extLst>
                </p:cNvPr>
                <p:cNvSpPr/>
                <p:nvPr/>
              </p:nvSpPr>
              <p:spPr>
                <a:xfrm>
                  <a:off x="7910384" y="5679688"/>
                  <a:ext cx="31317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30" name="Google Shape;10057;p143">
                  <a:extLst>
                    <a:ext uri="{FF2B5EF4-FFF2-40B4-BE49-F238E27FC236}">
                      <a16:creationId xmlns:a16="http://schemas.microsoft.com/office/drawing/2014/main" id="{B8D31BC0-6D1E-3817-3ADF-5AE05479DDC2}"/>
                    </a:ext>
                  </a:extLst>
                </p:cNvPr>
                <p:cNvSpPr/>
                <p:nvPr/>
              </p:nvSpPr>
              <p:spPr>
                <a:xfrm>
                  <a:off x="7119122" y="5669800"/>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31" name="Google Shape;10057;p143">
                  <a:extLst>
                    <a:ext uri="{FF2B5EF4-FFF2-40B4-BE49-F238E27FC236}">
                      <a16:creationId xmlns:a16="http://schemas.microsoft.com/office/drawing/2014/main" id="{1E142917-0311-B5C6-D1BD-E5E59B209775}"/>
                    </a:ext>
                  </a:extLst>
                </p:cNvPr>
                <p:cNvSpPr/>
                <p:nvPr/>
              </p:nvSpPr>
              <p:spPr>
                <a:xfrm>
                  <a:off x="7528730" y="5679688"/>
                  <a:ext cx="307899"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cxnSp>
              <p:nvCxnSpPr>
                <p:cNvPr id="32" name="Google Shape;10054;p143">
                  <a:extLst>
                    <a:ext uri="{FF2B5EF4-FFF2-40B4-BE49-F238E27FC236}">
                      <a16:creationId xmlns:a16="http://schemas.microsoft.com/office/drawing/2014/main" id="{B8CA0427-B0A0-2231-9D47-B3FC1DECDD14}"/>
                    </a:ext>
                  </a:extLst>
                </p:cNvPr>
                <p:cNvCxnSpPr>
                  <a:cxnSpLocks/>
                  <a:endCxn id="35" idx="0"/>
                </p:cNvCxnSpPr>
                <p:nvPr/>
              </p:nvCxnSpPr>
              <p:spPr>
                <a:xfrm rot="16200000" flipH="1">
                  <a:off x="10660640" y="4995756"/>
                  <a:ext cx="731599" cy="601639"/>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33" name="Google Shape;10056;p143">
                  <a:extLst>
                    <a:ext uri="{FF2B5EF4-FFF2-40B4-BE49-F238E27FC236}">
                      <a16:creationId xmlns:a16="http://schemas.microsoft.com/office/drawing/2014/main" id="{359A21CA-59A6-11CA-FE68-23594920DFE0}"/>
                    </a:ext>
                  </a:extLst>
                </p:cNvPr>
                <p:cNvCxnSpPr>
                  <a:cxnSpLocks/>
                  <a:stCxn id="34" idx="0"/>
                </p:cNvCxnSpPr>
                <p:nvPr/>
              </p:nvCxnSpPr>
              <p:spPr>
                <a:xfrm rot="5400000" flipH="1" flipV="1">
                  <a:off x="10050997" y="4987762"/>
                  <a:ext cx="731599" cy="617643"/>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34" name="Google Shape;10057;p143">
                  <a:extLst>
                    <a:ext uri="{FF2B5EF4-FFF2-40B4-BE49-F238E27FC236}">
                      <a16:creationId xmlns:a16="http://schemas.microsoft.com/office/drawing/2014/main" id="{451F49A0-2CDF-8CF9-9160-9160E52035C5}"/>
                    </a:ext>
                  </a:extLst>
                </p:cNvPr>
                <p:cNvSpPr/>
                <p:nvPr/>
              </p:nvSpPr>
              <p:spPr>
                <a:xfrm>
                  <a:off x="9953719" y="5662378"/>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35" name="Google Shape;10055;p143">
                  <a:extLst>
                    <a:ext uri="{FF2B5EF4-FFF2-40B4-BE49-F238E27FC236}">
                      <a16:creationId xmlns:a16="http://schemas.microsoft.com/office/drawing/2014/main" id="{887D5E0B-5BE7-80EA-6FF5-D6CC74064E11}"/>
                    </a:ext>
                  </a:extLst>
                </p:cNvPr>
                <p:cNvSpPr/>
                <p:nvPr/>
              </p:nvSpPr>
              <p:spPr>
                <a:xfrm>
                  <a:off x="11170674" y="5662378"/>
                  <a:ext cx="31317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36" name="Google Shape;10057;p143">
                  <a:extLst>
                    <a:ext uri="{FF2B5EF4-FFF2-40B4-BE49-F238E27FC236}">
                      <a16:creationId xmlns:a16="http://schemas.microsoft.com/office/drawing/2014/main" id="{7ADE7978-DB71-E551-5A50-64B1A94D6D41}"/>
                    </a:ext>
                  </a:extLst>
                </p:cNvPr>
                <p:cNvSpPr/>
                <p:nvPr/>
              </p:nvSpPr>
              <p:spPr>
                <a:xfrm>
                  <a:off x="10379412" y="5652490"/>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37" name="Google Shape;10057;p143">
                  <a:extLst>
                    <a:ext uri="{FF2B5EF4-FFF2-40B4-BE49-F238E27FC236}">
                      <a16:creationId xmlns:a16="http://schemas.microsoft.com/office/drawing/2014/main" id="{AC56D144-492A-CD98-E6D4-F54DEE9257E0}"/>
                    </a:ext>
                  </a:extLst>
                </p:cNvPr>
                <p:cNvSpPr/>
                <p:nvPr/>
              </p:nvSpPr>
              <p:spPr>
                <a:xfrm>
                  <a:off x="10789020" y="5662378"/>
                  <a:ext cx="312274"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cxnSp>
              <p:nvCxnSpPr>
                <p:cNvPr id="38" name="Google Shape;10054;p143">
                  <a:extLst>
                    <a:ext uri="{FF2B5EF4-FFF2-40B4-BE49-F238E27FC236}">
                      <a16:creationId xmlns:a16="http://schemas.microsoft.com/office/drawing/2014/main" id="{E17D78E9-5B95-77ED-C5FF-B6C43572CB12}"/>
                    </a:ext>
                  </a:extLst>
                </p:cNvPr>
                <p:cNvCxnSpPr>
                  <a:cxnSpLocks/>
                  <a:endCxn id="41" idx="0"/>
                </p:cNvCxnSpPr>
                <p:nvPr/>
              </p:nvCxnSpPr>
              <p:spPr>
                <a:xfrm rot="16200000" flipH="1">
                  <a:off x="8994194" y="5003174"/>
                  <a:ext cx="731599" cy="601639"/>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39" name="Google Shape;10056;p143">
                  <a:extLst>
                    <a:ext uri="{FF2B5EF4-FFF2-40B4-BE49-F238E27FC236}">
                      <a16:creationId xmlns:a16="http://schemas.microsoft.com/office/drawing/2014/main" id="{D6C3B3A6-0D4F-65C1-230F-35AEDE39D3BC}"/>
                    </a:ext>
                  </a:extLst>
                </p:cNvPr>
                <p:cNvCxnSpPr>
                  <a:cxnSpLocks/>
                  <a:stCxn id="40" idx="0"/>
                </p:cNvCxnSpPr>
                <p:nvPr/>
              </p:nvCxnSpPr>
              <p:spPr>
                <a:xfrm rot="5400000" flipH="1" flipV="1">
                  <a:off x="8384551" y="4995179"/>
                  <a:ext cx="731599" cy="617643"/>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40" name="Google Shape;10057;p143">
                  <a:extLst>
                    <a:ext uri="{FF2B5EF4-FFF2-40B4-BE49-F238E27FC236}">
                      <a16:creationId xmlns:a16="http://schemas.microsoft.com/office/drawing/2014/main" id="{CA8CBE71-2C30-23DB-36FA-BC9EB444F8F6}"/>
                    </a:ext>
                  </a:extLst>
                </p:cNvPr>
                <p:cNvSpPr/>
                <p:nvPr/>
              </p:nvSpPr>
              <p:spPr>
                <a:xfrm>
                  <a:off x="8287273" y="5669795"/>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41" name="Google Shape;10055;p143">
                  <a:extLst>
                    <a:ext uri="{FF2B5EF4-FFF2-40B4-BE49-F238E27FC236}">
                      <a16:creationId xmlns:a16="http://schemas.microsoft.com/office/drawing/2014/main" id="{3101F19F-F518-B514-5033-515E975E1FA2}"/>
                    </a:ext>
                  </a:extLst>
                </p:cNvPr>
                <p:cNvSpPr/>
                <p:nvPr/>
              </p:nvSpPr>
              <p:spPr>
                <a:xfrm>
                  <a:off x="9504228" y="5669795"/>
                  <a:ext cx="31317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42" name="Google Shape;10057;p143">
                  <a:extLst>
                    <a:ext uri="{FF2B5EF4-FFF2-40B4-BE49-F238E27FC236}">
                      <a16:creationId xmlns:a16="http://schemas.microsoft.com/office/drawing/2014/main" id="{4FA68BFA-05FB-475A-5DCA-9094FE5FD14E}"/>
                    </a:ext>
                  </a:extLst>
                </p:cNvPr>
                <p:cNvSpPr/>
                <p:nvPr/>
              </p:nvSpPr>
              <p:spPr>
                <a:xfrm>
                  <a:off x="8712966" y="5659907"/>
                  <a:ext cx="308505"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43" name="Google Shape;10057;p143">
                  <a:extLst>
                    <a:ext uri="{FF2B5EF4-FFF2-40B4-BE49-F238E27FC236}">
                      <a16:creationId xmlns:a16="http://schemas.microsoft.com/office/drawing/2014/main" id="{E6662AB1-5D9E-DD00-8862-49ED3F6E6BD2}"/>
                    </a:ext>
                  </a:extLst>
                </p:cNvPr>
                <p:cNvSpPr/>
                <p:nvPr/>
              </p:nvSpPr>
              <p:spPr>
                <a:xfrm>
                  <a:off x="9122574" y="5669795"/>
                  <a:ext cx="311160" cy="139325"/>
                </a:xfrm>
                <a:prstGeom prst="roundRect">
                  <a:avLst>
                    <a:gd name="adj" fmla="val 50000"/>
                  </a:avLst>
                </a:prstGeom>
                <a:solidFill>
                  <a:srgbClr val="92D050"/>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rm</a:t>
                  </a:r>
                </a:p>
              </p:txBody>
            </p:sp>
            <p:sp>
              <p:nvSpPr>
                <p:cNvPr id="44" name="Google Shape;10053;p143">
                  <a:extLst>
                    <a:ext uri="{FF2B5EF4-FFF2-40B4-BE49-F238E27FC236}">
                      <a16:creationId xmlns:a16="http://schemas.microsoft.com/office/drawing/2014/main" id="{776E4882-D9CC-0BAF-E2D1-F2C9EA41A3B7}"/>
                    </a:ext>
                  </a:extLst>
                </p:cNvPr>
                <p:cNvSpPr/>
                <p:nvPr/>
              </p:nvSpPr>
              <p:spPr>
                <a:xfrm>
                  <a:off x="5326764" y="4508158"/>
                  <a:ext cx="926781" cy="439931"/>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latin typeface="Times New Roman" panose="02020603050405020304" pitchFamily="18" charset="0"/>
                      <a:cs typeface="Times New Roman" panose="02020603050405020304" pitchFamily="18" charset="0"/>
                    </a:rPr>
                    <a:t>Plant</a:t>
                  </a:r>
                  <a:endParaRPr sz="1100" b="1" dirty="0">
                    <a:latin typeface="Times New Roman" panose="02020603050405020304" pitchFamily="18" charset="0"/>
                    <a:cs typeface="Times New Roman" panose="02020603050405020304" pitchFamily="18" charset="0"/>
                  </a:endParaRPr>
                </a:p>
              </p:txBody>
            </p:sp>
            <p:cxnSp>
              <p:nvCxnSpPr>
                <p:cNvPr id="45" name="Google Shape;10052;p143">
                  <a:extLst>
                    <a:ext uri="{FF2B5EF4-FFF2-40B4-BE49-F238E27FC236}">
                      <a16:creationId xmlns:a16="http://schemas.microsoft.com/office/drawing/2014/main" id="{5E73C2B4-1D7C-F9D5-D2FD-8A7C5175A0DF}"/>
                    </a:ext>
                  </a:extLst>
                </p:cNvPr>
                <p:cNvCxnSpPr>
                  <a:cxnSpLocks/>
                </p:cNvCxnSpPr>
                <p:nvPr/>
              </p:nvCxnSpPr>
              <p:spPr>
                <a:xfrm rot="5400000" flipH="1" flipV="1">
                  <a:off x="6727542" y="2915917"/>
                  <a:ext cx="824208" cy="2498174"/>
                </a:xfrm>
                <a:prstGeom prst="bentConnector3">
                  <a:avLst>
                    <a:gd name="adj1" fmla="val 60401"/>
                  </a:avLst>
                </a:prstGeom>
                <a:noFill/>
                <a:ln w="9525" cap="flat" cmpd="sng">
                  <a:solidFill>
                    <a:srgbClr val="C2C2C2"/>
                  </a:solidFill>
                  <a:prstDash val="solid"/>
                  <a:round/>
                  <a:headEnd type="none" w="sm" len="sm"/>
                  <a:tailEnd type="none" w="sm" len="sm"/>
                </a:ln>
              </p:spPr>
            </p:cxnSp>
          </p:grpSp>
          <p:sp>
            <p:nvSpPr>
              <p:cNvPr id="8" name="Google Shape;1423;p98">
                <a:extLst>
                  <a:ext uri="{FF2B5EF4-FFF2-40B4-BE49-F238E27FC236}">
                    <a16:creationId xmlns:a16="http://schemas.microsoft.com/office/drawing/2014/main" id="{8B1EBAFB-8C9E-D1C8-1FDA-E633E5002E7F}"/>
                  </a:ext>
                </a:extLst>
              </p:cNvPr>
              <p:cNvSpPr/>
              <p:nvPr/>
            </p:nvSpPr>
            <p:spPr>
              <a:xfrm>
                <a:off x="824511" y="6605763"/>
                <a:ext cx="4602748" cy="221540"/>
              </a:xfrm>
              <a:prstGeom prst="rect">
                <a:avLst/>
              </a:prstGeom>
              <a:solidFill>
                <a:srgbClr val="324A00"/>
              </a:solidFill>
              <a:ln>
                <a:noFill/>
              </a:ln>
            </p:spPr>
            <p:txBody>
              <a:bodyPr spcFirstLastPara="1" wrap="square" lIns="121900" tIns="121900" rIns="121900" bIns="121900" anchor="ctr" anchorCtr="0">
                <a:noAutofit/>
              </a:bodyPr>
              <a:lstStyle/>
              <a:p>
                <a:pPr lvl="0" algn="ctr">
                  <a:buClr>
                    <a:srgbClr val="000000"/>
                  </a:buClr>
                  <a:buSzPts val="2800"/>
                  <a:defRPr/>
                </a:pPr>
                <a:r>
                  <a:rPr lang="en-US" sz="1400" kern="0" dirty="0">
                    <a:solidFill>
                      <a:srgbClr val="F4F7DA"/>
                    </a:solidFill>
                    <a:latin typeface="Times New Roman" panose="02020603050405020304" pitchFamily="18" charset="0"/>
                    <a:cs typeface="Times New Roman" panose="02020603050405020304" pitchFamily="18" charset="0"/>
                    <a:sym typeface="Playfair Display"/>
                  </a:rPr>
                  <a:t>8 genotypes, 4</a:t>
                </a:r>
                <a:r>
                  <a:rPr lang="en-US" sz="1400" kern="0" dirty="0">
                    <a:solidFill>
                      <a:srgbClr val="F4F7DA"/>
                    </a:solidFill>
                    <a:latin typeface="Times New Roman" panose="02020603050405020304" pitchFamily="18" charset="0"/>
                    <a:cs typeface="Times New Roman" panose="02020603050405020304" pitchFamily="18" charset="0"/>
                  </a:rPr>
                  <a:t> plants/</a:t>
                </a:r>
                <a:r>
                  <a:rPr lang="en-US" sz="1400" kern="0" dirty="0" err="1">
                    <a:solidFill>
                      <a:srgbClr val="F4F7DA"/>
                    </a:solidFill>
                    <a:latin typeface="Times New Roman" panose="02020603050405020304" pitchFamily="18" charset="0"/>
                    <a:cs typeface="Times New Roman" panose="02020603050405020304" pitchFamily="18" charset="0"/>
                  </a:rPr>
                  <a:t>génotytpe</a:t>
                </a:r>
                <a:r>
                  <a:rPr lang="en-US" sz="1400" kern="0" dirty="0">
                    <a:solidFill>
                      <a:srgbClr val="F4F7DA"/>
                    </a:solidFill>
                    <a:latin typeface="Times New Roman" panose="02020603050405020304" pitchFamily="18" charset="0"/>
                    <a:cs typeface="Times New Roman" panose="02020603050405020304" pitchFamily="18" charset="0"/>
                  </a:rPr>
                  <a:t>, </a:t>
                </a:r>
                <a:r>
                  <a:rPr lang="en-US" sz="1400" kern="0" dirty="0">
                    <a:solidFill>
                      <a:srgbClr val="F4F7DA"/>
                    </a:solidFill>
                    <a:latin typeface="Times New Roman" panose="02020603050405020304" pitchFamily="18" charset="0"/>
                    <a:cs typeface="Times New Roman" panose="02020603050405020304" pitchFamily="18" charset="0"/>
                    <a:sym typeface="Playfair Display"/>
                  </a:rPr>
                  <a:t>4 </a:t>
                </a:r>
                <a:r>
                  <a:rPr lang="en-US" sz="1400" kern="0" dirty="0" err="1">
                    <a:solidFill>
                      <a:srgbClr val="F4F7DA"/>
                    </a:solidFill>
                    <a:latin typeface="Times New Roman" panose="02020603050405020304" pitchFamily="18" charset="0"/>
                    <a:cs typeface="Times New Roman" panose="02020603050405020304" pitchFamily="18" charset="0"/>
                    <a:sym typeface="Playfair Display"/>
                  </a:rPr>
                  <a:t>rameaux</a:t>
                </a:r>
                <a:r>
                  <a:rPr lang="en-US" sz="1400" kern="0" dirty="0">
                    <a:solidFill>
                      <a:srgbClr val="F4F7DA"/>
                    </a:solidFill>
                    <a:latin typeface="Times New Roman" panose="02020603050405020304" pitchFamily="18" charset="0"/>
                    <a:cs typeface="Times New Roman" panose="02020603050405020304" pitchFamily="18" charset="0"/>
                    <a:sym typeface="Playfair Display"/>
                  </a:rPr>
                  <a:t>/Plant</a:t>
                </a:r>
                <a:endParaRPr lang="fr-FR" sz="1400" kern="0" dirty="0">
                  <a:solidFill>
                    <a:srgbClr val="F4F7DA"/>
                  </a:solidFill>
                  <a:latin typeface="Times New Roman" panose="02020603050405020304" pitchFamily="18" charset="0"/>
                  <a:cs typeface="Times New Roman" panose="02020603050405020304" pitchFamily="18" charset="0"/>
                  <a:sym typeface="Playfair Display"/>
                </a:endParaRPr>
              </a:p>
            </p:txBody>
          </p:sp>
          <p:sp>
            <p:nvSpPr>
              <p:cNvPr id="9" name="Google Shape;986;p9">
                <a:extLst>
                  <a:ext uri="{FF2B5EF4-FFF2-40B4-BE49-F238E27FC236}">
                    <a16:creationId xmlns:a16="http://schemas.microsoft.com/office/drawing/2014/main" id="{00CE98D0-EEC0-5C43-D766-67C9A57D647E}"/>
                  </a:ext>
                </a:extLst>
              </p:cNvPr>
              <p:cNvSpPr/>
              <p:nvPr/>
            </p:nvSpPr>
            <p:spPr>
              <a:xfrm>
                <a:off x="3470682" y="4706579"/>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8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0" name="Google Shape;986;p9">
                <a:extLst>
                  <a:ext uri="{FF2B5EF4-FFF2-40B4-BE49-F238E27FC236}">
                    <a16:creationId xmlns:a16="http://schemas.microsoft.com/office/drawing/2014/main" id="{B81E826D-FDF5-1851-D500-C7CAB8946F3D}"/>
                  </a:ext>
                </a:extLst>
              </p:cNvPr>
              <p:cNvSpPr/>
              <p:nvPr/>
            </p:nvSpPr>
            <p:spPr>
              <a:xfrm>
                <a:off x="842297" y="5936194"/>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8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1" name="Google Shape;986;p9">
                <a:extLst>
                  <a:ext uri="{FF2B5EF4-FFF2-40B4-BE49-F238E27FC236}">
                    <a16:creationId xmlns:a16="http://schemas.microsoft.com/office/drawing/2014/main" id="{B5768A31-AE68-6675-58A8-C8DE37C6A768}"/>
                  </a:ext>
                </a:extLst>
              </p:cNvPr>
              <p:cNvSpPr/>
              <p:nvPr/>
            </p:nvSpPr>
            <p:spPr>
              <a:xfrm>
                <a:off x="2535672" y="5936061"/>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8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2" name="Google Shape;986;p9">
                <a:extLst>
                  <a:ext uri="{FF2B5EF4-FFF2-40B4-BE49-F238E27FC236}">
                    <a16:creationId xmlns:a16="http://schemas.microsoft.com/office/drawing/2014/main" id="{52B2171E-A849-CF65-FECD-9CCD03665173}"/>
                  </a:ext>
                </a:extLst>
              </p:cNvPr>
              <p:cNvSpPr/>
              <p:nvPr/>
            </p:nvSpPr>
            <p:spPr>
              <a:xfrm>
                <a:off x="4164537" y="5936061"/>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8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3" name="Google Shape;986;p9">
                <a:extLst>
                  <a:ext uri="{FF2B5EF4-FFF2-40B4-BE49-F238E27FC236}">
                    <a16:creationId xmlns:a16="http://schemas.microsoft.com/office/drawing/2014/main" id="{EA77EA65-DF07-6C7C-8FA8-5D3BF36BFD96}"/>
                  </a:ext>
                </a:extLst>
              </p:cNvPr>
              <p:cNvSpPr/>
              <p:nvPr/>
            </p:nvSpPr>
            <p:spPr>
              <a:xfrm>
                <a:off x="5826059" y="5887049"/>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8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4" name="Google Shape;986;p9">
                <a:extLst>
                  <a:ext uri="{FF2B5EF4-FFF2-40B4-BE49-F238E27FC236}">
                    <a16:creationId xmlns:a16="http://schemas.microsoft.com/office/drawing/2014/main" id="{0DE68D48-8959-DAE5-C4BF-36A61A154727}"/>
                  </a:ext>
                </a:extLst>
              </p:cNvPr>
              <p:cNvSpPr/>
              <p:nvPr/>
            </p:nvSpPr>
            <p:spPr>
              <a:xfrm>
                <a:off x="3466223" y="3487744"/>
                <a:ext cx="252582" cy="216629"/>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8</a:t>
                </a:r>
                <a:endParaRPr kumimoji="0" sz="14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sp>
          <p:nvSpPr>
            <p:cNvPr id="48" name="Google Shape;1930;p71">
              <a:extLst>
                <a:ext uri="{FF2B5EF4-FFF2-40B4-BE49-F238E27FC236}">
                  <a16:creationId xmlns:a16="http://schemas.microsoft.com/office/drawing/2014/main" id="{66A93BA3-97DB-4794-DD84-A763C57179C1}"/>
                </a:ext>
              </a:extLst>
            </p:cNvPr>
            <p:cNvSpPr/>
            <p:nvPr/>
          </p:nvSpPr>
          <p:spPr>
            <a:xfrm>
              <a:off x="-2315745" y="4088906"/>
              <a:ext cx="2178279" cy="326568"/>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Echantillonnage</a:t>
              </a:r>
              <a:endParaRPr sz="1400" b="1" dirty="0">
                <a:solidFill>
                  <a:schemeClr val="bg1"/>
                </a:solidFill>
                <a:latin typeface="Times New Roman" panose="02020603050405020304" pitchFamily="18" charset="0"/>
                <a:cs typeface="Times New Roman" panose="02020603050405020304" pitchFamily="18" charset="0"/>
              </a:endParaRPr>
            </a:p>
          </p:txBody>
        </p:sp>
      </p:grpSp>
      <p:sp>
        <p:nvSpPr>
          <p:cNvPr id="52" name="Google Shape;1930;p71">
            <a:extLst>
              <a:ext uri="{FF2B5EF4-FFF2-40B4-BE49-F238E27FC236}">
                <a16:creationId xmlns:a16="http://schemas.microsoft.com/office/drawing/2014/main" id="{1FEC5CA8-2EC5-5318-EC09-52CD89198A29}"/>
              </a:ext>
            </a:extLst>
          </p:cNvPr>
          <p:cNvSpPr/>
          <p:nvPr/>
        </p:nvSpPr>
        <p:spPr>
          <a:xfrm>
            <a:off x="0" y="673973"/>
            <a:ext cx="2188295" cy="3303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latin typeface="Times New Roman" panose="02020603050405020304" pitchFamily="18" charset="0"/>
                <a:cs typeface="Times New Roman" panose="02020603050405020304" pitchFamily="18" charset="0"/>
              </a:rPr>
              <a:t>         </a:t>
            </a:r>
            <a:r>
              <a:rPr kumimoji="1" lang="en-US" altLang="zh-CN" sz="1400" b="1" kern="0" dirty="0">
                <a:solidFill>
                  <a:srgbClr val="FFFFFF"/>
                </a:solidFill>
                <a:latin typeface="Times New Roman" panose="02020603050405020304" pitchFamily="18" charset="0"/>
                <a:ea typeface="微软雅黑"/>
                <a:cs typeface="Times New Roman" panose="02020603050405020304" pitchFamily="18" charset="0"/>
              </a:rPr>
              <a:t>Matériel vegetal</a:t>
            </a:r>
            <a:endParaRPr sz="1400" b="1" dirty="0">
              <a:latin typeface="Times New Roman" panose="02020603050405020304" pitchFamily="18" charset="0"/>
              <a:cs typeface="Times New Roman" panose="02020603050405020304" pitchFamily="18" charset="0"/>
            </a:endParaRPr>
          </a:p>
        </p:txBody>
      </p:sp>
      <p:sp>
        <p:nvSpPr>
          <p:cNvPr id="53" name="Google Shape;1940;p71">
            <a:extLst>
              <a:ext uri="{FF2B5EF4-FFF2-40B4-BE49-F238E27FC236}">
                <a16:creationId xmlns:a16="http://schemas.microsoft.com/office/drawing/2014/main" id="{2FDC1117-D1A1-C068-1B21-F760DF67AD02}"/>
              </a:ext>
            </a:extLst>
          </p:cNvPr>
          <p:cNvSpPr/>
          <p:nvPr/>
        </p:nvSpPr>
        <p:spPr>
          <a:xfrm>
            <a:off x="159696" y="1053872"/>
            <a:ext cx="4778788" cy="454378"/>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algn="ctr"/>
            <a:r>
              <a:rPr lang="fr-FR" sz="1400" b="1" dirty="0">
                <a:latin typeface="Times New Roman" panose="02020603050405020304" pitchFamily="18" charset="0"/>
                <a:cs typeface="Times New Roman" panose="02020603050405020304" pitchFamily="18" charset="0"/>
              </a:rPr>
              <a:t>Vignoble pédagogique expérimental </a:t>
            </a:r>
          </a:p>
          <a:p>
            <a:pPr algn="ctr"/>
            <a:r>
              <a:rPr lang="fr-FR" sz="1400" b="1" dirty="0">
                <a:latin typeface="Times New Roman" panose="02020603050405020304" pitchFamily="18" charset="0"/>
                <a:cs typeface="Times New Roman" panose="02020603050405020304" pitchFamily="18" charset="0"/>
              </a:rPr>
              <a:t>Pierre Galet du campus de la gaillarde </a:t>
            </a:r>
          </a:p>
        </p:txBody>
      </p:sp>
      <p:sp>
        <p:nvSpPr>
          <p:cNvPr id="54" name="Google Shape;1941;p71">
            <a:extLst>
              <a:ext uri="{FF2B5EF4-FFF2-40B4-BE49-F238E27FC236}">
                <a16:creationId xmlns:a16="http://schemas.microsoft.com/office/drawing/2014/main" id="{1031A1B2-E3C5-C972-5754-5509822EEFAC}"/>
              </a:ext>
            </a:extLst>
          </p:cNvPr>
          <p:cNvSpPr/>
          <p:nvPr/>
        </p:nvSpPr>
        <p:spPr>
          <a:xfrm>
            <a:off x="0" y="1070701"/>
            <a:ext cx="1128734" cy="454378"/>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 8</a:t>
            </a:r>
          </a:p>
          <a:p>
            <a:pPr marL="0" lvl="0" indent="0" algn="l" rtl="0">
              <a:spcBef>
                <a:spcPts val="0"/>
              </a:spcBef>
              <a:spcAft>
                <a:spcPts val="0"/>
              </a:spcAft>
              <a:buNone/>
            </a:pPr>
            <a:r>
              <a:rPr lang="fr-FR" sz="1400" b="1" dirty="0">
                <a:solidFill>
                  <a:schemeClr val="accent6">
                    <a:lumMod val="75000"/>
                  </a:schemeClr>
                </a:solidFill>
                <a:latin typeface="Times New Roman" panose="02020603050405020304" pitchFamily="18" charset="0"/>
                <a:cs typeface="Times New Roman" panose="02020603050405020304" pitchFamily="18" charset="0"/>
              </a:rPr>
              <a:t>Génotypes</a:t>
            </a:r>
            <a:endParaRPr sz="1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5" name="Google Shape;1930;p71">
            <a:extLst>
              <a:ext uri="{FF2B5EF4-FFF2-40B4-BE49-F238E27FC236}">
                <a16:creationId xmlns:a16="http://schemas.microsoft.com/office/drawing/2014/main" id="{95029D30-DD41-5962-82A8-C8BCCC1BA3E0}"/>
              </a:ext>
            </a:extLst>
          </p:cNvPr>
          <p:cNvSpPr/>
          <p:nvPr/>
        </p:nvSpPr>
        <p:spPr>
          <a:xfrm>
            <a:off x="7645601" y="673973"/>
            <a:ext cx="3275188" cy="318934"/>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421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solidFill>
                  <a:schemeClr val="bg1"/>
                </a:solidFill>
                <a:latin typeface="Times New Roman" panose="02020603050405020304" pitchFamily="18" charset="0"/>
                <a:cs typeface="Times New Roman" panose="02020603050405020304" pitchFamily="18" charset="0"/>
              </a:rPr>
              <a:t>        Description des traits </a:t>
            </a:r>
            <a:r>
              <a:rPr lang="en-US" sz="1400" b="1" dirty="0" err="1">
                <a:solidFill>
                  <a:schemeClr val="bg1"/>
                </a:solidFill>
                <a:latin typeface="Times New Roman" panose="02020603050405020304" pitchFamily="18" charset="0"/>
                <a:cs typeface="Times New Roman" panose="02020603050405020304" pitchFamily="18" charset="0"/>
              </a:rPr>
              <a:t>mésurés</a:t>
            </a:r>
            <a:endParaRPr sz="1400" b="1" dirty="0">
              <a:solidFill>
                <a:schemeClr val="bg1"/>
              </a:solidFill>
              <a:latin typeface="Times New Roman" panose="02020603050405020304" pitchFamily="18" charset="0"/>
              <a:cs typeface="Times New Roman" panose="02020603050405020304" pitchFamily="18" charset="0"/>
            </a:endParaRPr>
          </a:p>
        </p:txBody>
      </p:sp>
      <p:sp>
        <p:nvSpPr>
          <p:cNvPr id="56" name="Google Shape;1931;p71">
            <a:extLst>
              <a:ext uri="{FF2B5EF4-FFF2-40B4-BE49-F238E27FC236}">
                <a16:creationId xmlns:a16="http://schemas.microsoft.com/office/drawing/2014/main" id="{D58CD0C2-3C00-BB05-E67A-9C611668CE01}"/>
              </a:ext>
            </a:extLst>
          </p:cNvPr>
          <p:cNvSpPr/>
          <p:nvPr/>
        </p:nvSpPr>
        <p:spPr>
          <a:xfrm>
            <a:off x="7677157" y="697842"/>
            <a:ext cx="320133"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2</a:t>
            </a:r>
            <a:endParaRPr sz="1600" b="1" dirty="0">
              <a:latin typeface="Times New Roman" panose="02020603050405020304" pitchFamily="18" charset="0"/>
              <a:cs typeface="Times New Roman" panose="02020603050405020304" pitchFamily="18" charset="0"/>
            </a:endParaRPr>
          </a:p>
        </p:txBody>
      </p:sp>
      <p:grpSp>
        <p:nvGrpSpPr>
          <p:cNvPr id="57" name="Groupe 56">
            <a:extLst>
              <a:ext uri="{FF2B5EF4-FFF2-40B4-BE49-F238E27FC236}">
                <a16:creationId xmlns:a16="http://schemas.microsoft.com/office/drawing/2014/main" id="{6F0D5122-6605-DF5B-E59A-51125820F9AB}"/>
              </a:ext>
            </a:extLst>
          </p:cNvPr>
          <p:cNvGrpSpPr/>
          <p:nvPr/>
        </p:nvGrpSpPr>
        <p:grpSpPr>
          <a:xfrm>
            <a:off x="6409821" y="1222516"/>
            <a:ext cx="5515772" cy="1712516"/>
            <a:chOff x="5818278" y="1339424"/>
            <a:chExt cx="5515772" cy="1712516"/>
          </a:xfrm>
        </p:grpSpPr>
        <p:grpSp>
          <p:nvGrpSpPr>
            <p:cNvPr id="58" name="Google Shape;971;p9">
              <a:extLst>
                <a:ext uri="{FF2B5EF4-FFF2-40B4-BE49-F238E27FC236}">
                  <a16:creationId xmlns:a16="http://schemas.microsoft.com/office/drawing/2014/main" id="{1DFE43BE-3100-8804-F886-2F4822AB9445}"/>
                </a:ext>
              </a:extLst>
            </p:cNvPr>
            <p:cNvGrpSpPr/>
            <p:nvPr/>
          </p:nvGrpSpPr>
          <p:grpSpPr>
            <a:xfrm>
              <a:off x="5819168" y="1355475"/>
              <a:ext cx="1288975" cy="585544"/>
              <a:chOff x="3862474" y="1554600"/>
              <a:chExt cx="2252100" cy="1188601"/>
            </a:xfrm>
          </p:grpSpPr>
          <p:sp>
            <p:nvSpPr>
              <p:cNvPr id="217" name="Google Shape;972;p9">
                <a:extLst>
                  <a:ext uri="{FF2B5EF4-FFF2-40B4-BE49-F238E27FC236}">
                    <a16:creationId xmlns:a16="http://schemas.microsoft.com/office/drawing/2014/main" id="{22985B21-10AA-F8B0-AA08-32A6A5A79449}"/>
                  </a:ext>
                </a:extLst>
              </p:cNvPr>
              <p:cNvSpPr/>
              <p:nvPr/>
            </p:nvSpPr>
            <p:spPr>
              <a:xfrm>
                <a:off x="3862474" y="1554600"/>
                <a:ext cx="2252100" cy="457200"/>
              </a:xfrm>
              <a:prstGeom prst="rect">
                <a:avLst/>
              </a:prstGeom>
              <a:solidFill>
                <a:srgbClr val="0C4F72"/>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8" name="Google Shape;973;p9">
                <a:extLst>
                  <a:ext uri="{FF2B5EF4-FFF2-40B4-BE49-F238E27FC236}">
                    <a16:creationId xmlns:a16="http://schemas.microsoft.com/office/drawing/2014/main" id="{35D26D56-495E-1469-57EE-EF0419E02374}"/>
                  </a:ext>
                </a:extLst>
              </p:cNvPr>
              <p:cNvSpPr/>
              <p:nvPr/>
            </p:nvSpPr>
            <p:spPr>
              <a:xfrm>
                <a:off x="3862474" y="2011801"/>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Nombre de feuilles</a:t>
                </a:r>
              </a:p>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fr-FR"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P</a:t>
                </a: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rimaires </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59" name="Google Shape;974;p9">
              <a:extLst>
                <a:ext uri="{FF2B5EF4-FFF2-40B4-BE49-F238E27FC236}">
                  <a16:creationId xmlns:a16="http://schemas.microsoft.com/office/drawing/2014/main" id="{305EB4FD-CAB5-D09F-61CF-65A781BFEB02}"/>
                </a:ext>
              </a:extLst>
            </p:cNvPr>
            <p:cNvGrpSpPr/>
            <p:nvPr/>
          </p:nvGrpSpPr>
          <p:grpSpPr>
            <a:xfrm>
              <a:off x="7220402" y="1349277"/>
              <a:ext cx="1288975" cy="585545"/>
              <a:chOff x="6434710" y="1554600"/>
              <a:chExt cx="2252100" cy="1188600"/>
            </a:xfrm>
          </p:grpSpPr>
          <p:sp>
            <p:nvSpPr>
              <p:cNvPr id="215" name="Google Shape;975;p9">
                <a:extLst>
                  <a:ext uri="{FF2B5EF4-FFF2-40B4-BE49-F238E27FC236}">
                    <a16:creationId xmlns:a16="http://schemas.microsoft.com/office/drawing/2014/main" id="{5A0F28B2-FB73-0B9D-91C2-FCE1DB402B2D}"/>
                  </a:ext>
                </a:extLst>
              </p:cNvPr>
              <p:cNvSpPr/>
              <p:nvPr/>
            </p:nvSpPr>
            <p:spPr>
              <a:xfrm>
                <a:off x="6434710" y="1554600"/>
                <a:ext cx="2252100" cy="457200"/>
              </a:xfrm>
              <a:prstGeom prst="rect">
                <a:avLst/>
              </a:prstGeom>
              <a:solidFill>
                <a:srgbClr val="F77F00"/>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NFII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6" name="Google Shape;976;p9">
                <a:extLst>
                  <a:ext uri="{FF2B5EF4-FFF2-40B4-BE49-F238E27FC236}">
                    <a16:creationId xmlns:a16="http://schemas.microsoft.com/office/drawing/2014/main" id="{A31BC2F2-1599-55F3-0BF5-A7510C881B9F}"/>
                  </a:ext>
                </a:extLst>
              </p:cNvPr>
              <p:cNvSpPr/>
              <p:nvPr/>
            </p:nvSpPr>
            <p:spPr>
              <a:xfrm>
                <a:off x="6434710" y="20118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Nombre de feuilles secondaires </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60" name="Google Shape;977;p9">
              <a:extLst>
                <a:ext uri="{FF2B5EF4-FFF2-40B4-BE49-F238E27FC236}">
                  <a16:creationId xmlns:a16="http://schemas.microsoft.com/office/drawing/2014/main" id="{3BDC02DE-EC59-1825-7BAF-539B2C0AC258}"/>
                </a:ext>
              </a:extLst>
            </p:cNvPr>
            <p:cNvGrpSpPr/>
            <p:nvPr/>
          </p:nvGrpSpPr>
          <p:grpSpPr>
            <a:xfrm>
              <a:off x="7184675" y="2399918"/>
              <a:ext cx="1286542" cy="645824"/>
              <a:chOff x="3862474" y="3124200"/>
              <a:chExt cx="2252100" cy="1188600"/>
            </a:xfrm>
          </p:grpSpPr>
          <p:sp>
            <p:nvSpPr>
              <p:cNvPr id="213" name="Google Shape;978;p9">
                <a:extLst>
                  <a:ext uri="{FF2B5EF4-FFF2-40B4-BE49-F238E27FC236}">
                    <a16:creationId xmlns:a16="http://schemas.microsoft.com/office/drawing/2014/main" id="{339BBB90-560C-58F5-F942-085DBDCC40EE}"/>
                  </a:ext>
                </a:extLst>
              </p:cNvPr>
              <p:cNvSpPr/>
              <p:nvPr/>
            </p:nvSpPr>
            <p:spPr>
              <a:xfrm>
                <a:off x="3862474" y="3124200"/>
                <a:ext cx="2252100" cy="457200"/>
              </a:xfrm>
              <a:prstGeom prst="rect">
                <a:avLst/>
              </a:prstGeom>
              <a:solidFill>
                <a:srgbClr val="D6282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SF</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4" name="Google Shape;979;p9">
                <a:extLst>
                  <a:ext uri="{FF2B5EF4-FFF2-40B4-BE49-F238E27FC236}">
                    <a16:creationId xmlns:a16="http://schemas.microsoft.com/office/drawing/2014/main" id="{B3AB3A50-1346-EC7D-0E40-E337875D4A07}"/>
                  </a:ext>
                </a:extLst>
              </p:cNvPr>
              <p:cNvSpPr/>
              <p:nvPr/>
            </p:nvSpPr>
            <p:spPr>
              <a:xfrm>
                <a:off x="3862474" y="35814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Surface </a:t>
                </a:r>
                <a:r>
                  <a:rPr kumimoji="0" lang="fr-FR"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foliaire</a:t>
                </a: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 moyenne</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61" name="Google Shape;980;p9">
              <a:extLst>
                <a:ext uri="{FF2B5EF4-FFF2-40B4-BE49-F238E27FC236}">
                  <a16:creationId xmlns:a16="http://schemas.microsoft.com/office/drawing/2014/main" id="{EC87B017-C5BE-BC45-AECF-2456DDA26BC6}"/>
                </a:ext>
              </a:extLst>
            </p:cNvPr>
            <p:cNvGrpSpPr/>
            <p:nvPr/>
          </p:nvGrpSpPr>
          <p:grpSpPr>
            <a:xfrm>
              <a:off x="5818278" y="2390452"/>
              <a:ext cx="1271227" cy="661488"/>
              <a:chOff x="6434708" y="3124200"/>
              <a:chExt cx="2252102" cy="1365004"/>
            </a:xfrm>
          </p:grpSpPr>
          <p:sp>
            <p:nvSpPr>
              <p:cNvPr id="211" name="Google Shape;981;p9">
                <a:extLst>
                  <a:ext uri="{FF2B5EF4-FFF2-40B4-BE49-F238E27FC236}">
                    <a16:creationId xmlns:a16="http://schemas.microsoft.com/office/drawing/2014/main" id="{E5B46386-5D5B-FA36-D932-C96ED9A3BA93}"/>
                  </a:ext>
                </a:extLst>
              </p:cNvPr>
              <p:cNvSpPr/>
              <p:nvPr/>
            </p:nvSpPr>
            <p:spPr>
              <a:xfrm>
                <a:off x="6434710" y="3124200"/>
                <a:ext cx="2252100" cy="457200"/>
              </a:xfrm>
              <a:prstGeom prst="rect">
                <a:avLst/>
              </a:prstGeom>
              <a:solidFill>
                <a:srgbClr val="FCBF4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LEN</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2" name="Google Shape;982;p9">
                <a:extLst>
                  <a:ext uri="{FF2B5EF4-FFF2-40B4-BE49-F238E27FC236}">
                    <a16:creationId xmlns:a16="http://schemas.microsoft.com/office/drawing/2014/main" id="{EA536088-4E08-3317-2532-4F5CCBC0A5AC}"/>
                  </a:ext>
                </a:extLst>
              </p:cNvPr>
              <p:cNvSpPr/>
              <p:nvPr/>
            </p:nvSpPr>
            <p:spPr>
              <a:xfrm>
                <a:off x="6434708" y="3581399"/>
                <a:ext cx="2245208" cy="907805"/>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Longueur moyenne des entrenoeuds</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2" name="Google Shape;984;p9">
              <a:extLst>
                <a:ext uri="{FF2B5EF4-FFF2-40B4-BE49-F238E27FC236}">
                  <a16:creationId xmlns:a16="http://schemas.microsoft.com/office/drawing/2014/main" id="{257829D2-0C84-5061-62B3-36429C481C01}"/>
                </a:ext>
              </a:extLst>
            </p:cNvPr>
            <p:cNvSpPr/>
            <p:nvPr/>
          </p:nvSpPr>
          <p:spPr>
            <a:xfrm>
              <a:off x="6966757" y="1366346"/>
              <a:ext cx="152523" cy="195321"/>
            </a:xfrm>
            <a:prstGeom prst="ellipse">
              <a:avLst/>
            </a:prstGeom>
            <a:solidFill>
              <a:srgbClr val="FCBF49"/>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1</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63" name="Google Shape;985;p9">
              <a:extLst>
                <a:ext uri="{FF2B5EF4-FFF2-40B4-BE49-F238E27FC236}">
                  <a16:creationId xmlns:a16="http://schemas.microsoft.com/office/drawing/2014/main" id="{CEEFB72A-FA1B-C637-D4AE-3502FBB05880}"/>
                </a:ext>
              </a:extLst>
            </p:cNvPr>
            <p:cNvSpPr/>
            <p:nvPr/>
          </p:nvSpPr>
          <p:spPr>
            <a:xfrm>
              <a:off x="8295230" y="1355077"/>
              <a:ext cx="152523" cy="195321"/>
            </a:xfrm>
            <a:prstGeom prst="ellipse">
              <a:avLst/>
            </a:prstGeom>
            <a:solidFill>
              <a:srgbClr val="00B050"/>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Fira Sans Extra Condensed SemiBold"/>
                  <a:cs typeface="Times New Roman" panose="02020603050405020304" pitchFamily="18" charset="0"/>
                  <a:sym typeface="Fira Sans Extra Condensed SemiBold"/>
                </a:rPr>
                <a:t>2</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92" name="Google Shape;986;p9">
              <a:extLst>
                <a:ext uri="{FF2B5EF4-FFF2-40B4-BE49-F238E27FC236}">
                  <a16:creationId xmlns:a16="http://schemas.microsoft.com/office/drawing/2014/main" id="{946B0645-D595-D411-974A-ECD8364FDE07}"/>
                </a:ext>
              </a:extLst>
            </p:cNvPr>
            <p:cNvSpPr/>
            <p:nvPr/>
          </p:nvSpPr>
          <p:spPr>
            <a:xfrm>
              <a:off x="8291105" y="2440687"/>
              <a:ext cx="152523" cy="195321"/>
            </a:xfrm>
            <a:prstGeom prst="ellipse">
              <a:avLst/>
            </a:prstGeom>
            <a:solidFill>
              <a:srgbClr val="EAE2B7"/>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100" b="1" i="0" u="none" strike="noStrike" kern="0" cap="none" spc="0" normalizeH="0" baseline="0" noProof="0" dirty="0">
                  <a:ln>
                    <a:noFill/>
                  </a:ln>
                  <a:solidFill>
                    <a:srgbClr val="0C4F72"/>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4</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93" name="Google Shape;984;p9">
              <a:extLst>
                <a:ext uri="{FF2B5EF4-FFF2-40B4-BE49-F238E27FC236}">
                  <a16:creationId xmlns:a16="http://schemas.microsoft.com/office/drawing/2014/main" id="{9B66DD17-9FFC-D303-D56A-0432498A9A60}"/>
                </a:ext>
              </a:extLst>
            </p:cNvPr>
            <p:cNvSpPr/>
            <p:nvPr/>
          </p:nvSpPr>
          <p:spPr>
            <a:xfrm>
              <a:off x="6948098" y="2430795"/>
              <a:ext cx="152523" cy="195321"/>
            </a:xfrm>
            <a:prstGeom prst="ellipse">
              <a:avLst/>
            </a:prstGeom>
            <a:solidFill>
              <a:srgbClr val="DDDDDD"/>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3</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grpSp>
          <p:nvGrpSpPr>
            <p:cNvPr id="194" name="Google Shape;974;p9">
              <a:extLst>
                <a:ext uri="{FF2B5EF4-FFF2-40B4-BE49-F238E27FC236}">
                  <a16:creationId xmlns:a16="http://schemas.microsoft.com/office/drawing/2014/main" id="{F72AE32C-A7B0-A309-27B3-8DED22DF717E}"/>
                </a:ext>
              </a:extLst>
            </p:cNvPr>
            <p:cNvGrpSpPr/>
            <p:nvPr/>
          </p:nvGrpSpPr>
          <p:grpSpPr>
            <a:xfrm>
              <a:off x="8624638" y="1356901"/>
              <a:ext cx="1288975" cy="585545"/>
              <a:chOff x="6434710" y="1554600"/>
              <a:chExt cx="2252100" cy="1188600"/>
            </a:xfrm>
          </p:grpSpPr>
          <p:sp>
            <p:nvSpPr>
              <p:cNvPr id="209" name="Google Shape;975;p9">
                <a:extLst>
                  <a:ext uri="{FF2B5EF4-FFF2-40B4-BE49-F238E27FC236}">
                    <a16:creationId xmlns:a16="http://schemas.microsoft.com/office/drawing/2014/main" id="{96819F90-9686-CA0F-1E1E-99277CE2A094}"/>
                  </a:ext>
                </a:extLst>
              </p:cNvPr>
              <p:cNvSpPr/>
              <p:nvPr/>
            </p:nvSpPr>
            <p:spPr>
              <a:xfrm>
                <a:off x="6434710" y="1554600"/>
                <a:ext cx="2252100" cy="457199"/>
              </a:xfrm>
              <a:prstGeom prst="rect">
                <a:avLst/>
              </a:prstGeom>
              <a:solidFill>
                <a:srgbClr val="0799AD"/>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Profil SF</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10" name="Google Shape;976;p9">
                <a:extLst>
                  <a:ext uri="{FF2B5EF4-FFF2-40B4-BE49-F238E27FC236}">
                    <a16:creationId xmlns:a16="http://schemas.microsoft.com/office/drawing/2014/main" id="{1AA534A3-FB57-41E0-B1AB-B6658BFAAAC3}"/>
                  </a:ext>
                </a:extLst>
              </p:cNvPr>
              <p:cNvSpPr/>
              <p:nvPr/>
            </p:nvSpPr>
            <p:spPr>
              <a:xfrm>
                <a:off x="6434710" y="20118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fr-FR"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Profil normalisé SF </a:t>
                </a:r>
              </a:p>
            </p:txBody>
          </p:sp>
        </p:grpSp>
        <p:grpSp>
          <p:nvGrpSpPr>
            <p:cNvPr id="195" name="Google Shape;977;p9">
              <a:extLst>
                <a:ext uri="{FF2B5EF4-FFF2-40B4-BE49-F238E27FC236}">
                  <a16:creationId xmlns:a16="http://schemas.microsoft.com/office/drawing/2014/main" id="{4877CC63-1580-2E1C-7FC4-3474C655E4DA}"/>
                </a:ext>
              </a:extLst>
            </p:cNvPr>
            <p:cNvGrpSpPr/>
            <p:nvPr/>
          </p:nvGrpSpPr>
          <p:grpSpPr>
            <a:xfrm>
              <a:off x="8571340" y="2399918"/>
              <a:ext cx="1286542" cy="645824"/>
              <a:chOff x="3862474" y="3124200"/>
              <a:chExt cx="2252100" cy="1188600"/>
            </a:xfrm>
          </p:grpSpPr>
          <p:sp>
            <p:nvSpPr>
              <p:cNvPr id="207" name="Google Shape;978;p9">
                <a:extLst>
                  <a:ext uri="{FF2B5EF4-FFF2-40B4-BE49-F238E27FC236}">
                    <a16:creationId xmlns:a16="http://schemas.microsoft.com/office/drawing/2014/main" id="{69DA8A74-89CC-44F2-955D-EA27D11842D9}"/>
                  </a:ext>
                </a:extLst>
              </p:cNvPr>
              <p:cNvSpPr/>
              <p:nvPr/>
            </p:nvSpPr>
            <p:spPr>
              <a:xfrm>
                <a:off x="3862474" y="3124200"/>
                <a:ext cx="2252100" cy="457200"/>
              </a:xfrm>
              <a:prstGeom prst="rect">
                <a:avLst/>
              </a:prstGeom>
              <a:solidFill>
                <a:srgbClr val="D6282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D.rm</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08" name="Google Shape;979;p9">
                <a:extLst>
                  <a:ext uri="{FF2B5EF4-FFF2-40B4-BE49-F238E27FC236}">
                    <a16:creationId xmlns:a16="http://schemas.microsoft.com/office/drawing/2014/main" id="{0B522932-1534-A641-E541-3A4234D8D7A2}"/>
                  </a:ext>
                </a:extLst>
              </p:cNvPr>
              <p:cNvSpPr/>
              <p:nvPr/>
            </p:nvSpPr>
            <p:spPr>
              <a:xfrm>
                <a:off x="3862474" y="35814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Distribution des </a:t>
                </a:r>
                <a:r>
                  <a:rPr kumimoji="0" lang="en-US" sz="1000" b="1" i="0" u="none" strike="noStrike" kern="0" cap="none" spc="0" normalizeH="0" baseline="0" noProof="0" dirty="0" err="1">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rameaux</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196" name="Google Shape;974;p9">
              <a:extLst>
                <a:ext uri="{FF2B5EF4-FFF2-40B4-BE49-F238E27FC236}">
                  <a16:creationId xmlns:a16="http://schemas.microsoft.com/office/drawing/2014/main" id="{B736094A-1453-5E44-9E2D-60BD2540D12F}"/>
                </a:ext>
              </a:extLst>
            </p:cNvPr>
            <p:cNvGrpSpPr/>
            <p:nvPr/>
          </p:nvGrpSpPr>
          <p:grpSpPr>
            <a:xfrm>
              <a:off x="10045075" y="1339424"/>
              <a:ext cx="1288975" cy="585545"/>
              <a:chOff x="6434710" y="1554600"/>
              <a:chExt cx="2252100" cy="1188600"/>
            </a:xfrm>
          </p:grpSpPr>
          <p:sp>
            <p:nvSpPr>
              <p:cNvPr id="200" name="Google Shape;975;p9">
                <a:extLst>
                  <a:ext uri="{FF2B5EF4-FFF2-40B4-BE49-F238E27FC236}">
                    <a16:creationId xmlns:a16="http://schemas.microsoft.com/office/drawing/2014/main" id="{C7D2E205-B2EF-A65C-63F7-2911E085B675}"/>
                  </a:ext>
                </a:extLst>
              </p:cNvPr>
              <p:cNvSpPr/>
              <p:nvPr/>
            </p:nvSpPr>
            <p:spPr>
              <a:xfrm>
                <a:off x="6434710" y="1554600"/>
                <a:ext cx="2252100" cy="457200"/>
              </a:xfrm>
              <a:prstGeom prst="rect">
                <a:avLst/>
              </a:prstGeom>
              <a:solidFill>
                <a:schemeClr val="accent6">
                  <a:lumMod val="75000"/>
                </a:schemeClr>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kumimoji="0" lang="en"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rPr>
                  <a:t>Profil LEN</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06" name="Google Shape;976;p9">
                <a:extLst>
                  <a:ext uri="{FF2B5EF4-FFF2-40B4-BE49-F238E27FC236}">
                    <a16:creationId xmlns:a16="http://schemas.microsoft.com/office/drawing/2014/main" id="{20001A71-FBFC-0F37-818D-B687B277C83D}"/>
                  </a:ext>
                </a:extLst>
              </p:cNvPr>
              <p:cNvSpPr/>
              <p:nvPr/>
            </p:nvSpPr>
            <p:spPr>
              <a:xfrm>
                <a:off x="6434710" y="20118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Profil normalisé LEN</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197" name="Google Shape;977;p9">
              <a:extLst>
                <a:ext uri="{FF2B5EF4-FFF2-40B4-BE49-F238E27FC236}">
                  <a16:creationId xmlns:a16="http://schemas.microsoft.com/office/drawing/2014/main" id="{B237112C-0640-D90C-E12F-DC23F8372A2F}"/>
                </a:ext>
              </a:extLst>
            </p:cNvPr>
            <p:cNvGrpSpPr/>
            <p:nvPr/>
          </p:nvGrpSpPr>
          <p:grpSpPr>
            <a:xfrm>
              <a:off x="10005299" y="2386709"/>
              <a:ext cx="1292998" cy="645824"/>
              <a:chOff x="3851173" y="3124200"/>
              <a:chExt cx="2263401" cy="1188600"/>
            </a:xfrm>
          </p:grpSpPr>
          <p:sp>
            <p:nvSpPr>
              <p:cNvPr id="198" name="Google Shape;978;p9">
                <a:extLst>
                  <a:ext uri="{FF2B5EF4-FFF2-40B4-BE49-F238E27FC236}">
                    <a16:creationId xmlns:a16="http://schemas.microsoft.com/office/drawing/2014/main" id="{F9387BD6-3A86-57B7-D5E4-15B0FE3DFACF}"/>
                  </a:ext>
                </a:extLst>
              </p:cNvPr>
              <p:cNvSpPr/>
              <p:nvPr/>
            </p:nvSpPr>
            <p:spPr>
              <a:xfrm>
                <a:off x="3862474" y="3124200"/>
                <a:ext cx="2252100" cy="457200"/>
              </a:xfrm>
              <a:prstGeom prst="rect">
                <a:avLst/>
              </a:prstGeom>
              <a:solidFill>
                <a:srgbClr val="D62828"/>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r>
                  <a:rPr lang="en" sz="1200" b="1" kern="0" dirty="0">
                    <a:solidFill>
                      <a:schemeClr val="bg1"/>
                    </a:solidFill>
                    <a:latin typeface="Times New Roman" panose="02020603050405020304" pitchFamily="18" charset="0"/>
                    <a:ea typeface="Fira Sans Extra Condensed SemiBold"/>
                    <a:cs typeface="Times New Roman" panose="02020603050405020304" pitchFamily="18" charset="0"/>
                    <a:sym typeface="Fira Sans Extra Condensed SemiBold"/>
                  </a:rPr>
                  <a:t>D.SFII</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199" name="Google Shape;979;p9">
                <a:extLst>
                  <a:ext uri="{FF2B5EF4-FFF2-40B4-BE49-F238E27FC236}">
                    <a16:creationId xmlns:a16="http://schemas.microsoft.com/office/drawing/2014/main" id="{21E77A97-F50C-41D1-2988-957AA1B1BDB8}"/>
                  </a:ext>
                </a:extLst>
              </p:cNvPr>
              <p:cNvSpPr/>
              <p:nvPr/>
            </p:nvSpPr>
            <p:spPr>
              <a:xfrm>
                <a:off x="3851173" y="3581400"/>
                <a:ext cx="2252100" cy="7314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Distribution de </a:t>
                </a:r>
                <a:r>
                  <a:rPr kumimoji="0" lang="en-US" sz="1000" b="1" i="0" u="none" strike="noStrike" kern="0" cap="none" spc="0" normalizeH="0" baseline="0" noProof="0" dirty="0" err="1">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feuilles</a:t>
                </a:r>
                <a:r>
                  <a:rPr kumimoji="0" lang="en-US"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 </a:t>
                </a:r>
                <a:r>
                  <a:rPr kumimoji="0" lang="en-US" sz="1000" b="1" i="0" u="none" strike="noStrike" kern="0" cap="none" spc="0" normalizeH="0" baseline="0" noProof="0" dirty="0" err="1">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secondaire</a:t>
                </a:r>
                <a:r>
                  <a:rPr kumimoji="0" lang="en-US"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 </a:t>
                </a:r>
                <a:endParaRPr kumimoji="0" sz="1000" b="1" i="0"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223" name="Google Shape;985;p9">
              <a:extLst>
                <a:ext uri="{FF2B5EF4-FFF2-40B4-BE49-F238E27FC236}">
                  <a16:creationId xmlns:a16="http://schemas.microsoft.com/office/drawing/2014/main" id="{4A039BFE-ED80-40DA-6FBF-72B7A20DC78B}"/>
                </a:ext>
              </a:extLst>
            </p:cNvPr>
            <p:cNvSpPr/>
            <p:nvPr/>
          </p:nvSpPr>
          <p:spPr>
            <a:xfrm>
              <a:off x="9705359" y="1388415"/>
              <a:ext cx="152523" cy="195321"/>
            </a:xfrm>
            <a:prstGeom prst="ellipse">
              <a:avLst/>
            </a:prstGeom>
            <a:solidFill>
              <a:srgbClr val="FFFF00"/>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5</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24" name="Google Shape;985;p9">
              <a:extLst>
                <a:ext uri="{FF2B5EF4-FFF2-40B4-BE49-F238E27FC236}">
                  <a16:creationId xmlns:a16="http://schemas.microsoft.com/office/drawing/2014/main" id="{FFD3994C-30ED-080A-0B3A-910CCAC6EFEF}"/>
                </a:ext>
              </a:extLst>
            </p:cNvPr>
            <p:cNvSpPr/>
            <p:nvPr/>
          </p:nvSpPr>
          <p:spPr>
            <a:xfrm>
              <a:off x="11145774" y="1349277"/>
              <a:ext cx="152523" cy="195321"/>
            </a:xfrm>
            <a:prstGeom prst="ellipse">
              <a:avLst/>
            </a:prstGeom>
            <a:solidFill>
              <a:schemeClr val="bg1"/>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6</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25" name="Google Shape;985;p9">
              <a:extLst>
                <a:ext uri="{FF2B5EF4-FFF2-40B4-BE49-F238E27FC236}">
                  <a16:creationId xmlns:a16="http://schemas.microsoft.com/office/drawing/2014/main" id="{713597D4-AA90-C316-EF6E-155AAB0AB1B9}"/>
                </a:ext>
              </a:extLst>
            </p:cNvPr>
            <p:cNvSpPr/>
            <p:nvPr/>
          </p:nvSpPr>
          <p:spPr>
            <a:xfrm>
              <a:off x="9629097" y="2430795"/>
              <a:ext cx="152523" cy="195321"/>
            </a:xfrm>
            <a:prstGeom prst="ellipse">
              <a:avLst/>
            </a:prstGeom>
            <a:solidFill>
              <a:srgbClr val="00B050"/>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7</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26" name="Google Shape;985;p9">
              <a:extLst>
                <a:ext uri="{FF2B5EF4-FFF2-40B4-BE49-F238E27FC236}">
                  <a16:creationId xmlns:a16="http://schemas.microsoft.com/office/drawing/2014/main" id="{DF27A370-421F-2C10-FBA0-C3D05CC4C3A8}"/>
                </a:ext>
              </a:extLst>
            </p:cNvPr>
            <p:cNvSpPr/>
            <p:nvPr/>
          </p:nvSpPr>
          <p:spPr>
            <a:xfrm>
              <a:off x="11129752" y="2413257"/>
              <a:ext cx="152523" cy="195321"/>
            </a:xfrm>
            <a:prstGeom prst="ellipse">
              <a:avLst/>
            </a:prstGeom>
            <a:solidFill>
              <a:schemeClr val="accent4">
                <a:lumMod val="60000"/>
                <a:lumOff val="40000"/>
              </a:schemeClr>
            </a:solidFill>
            <a:ln w="9525" cap="flat" cmpd="sng">
              <a:solidFill>
                <a:srgbClr val="191919"/>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800"/>
                <a:buFont typeface="Arial"/>
                <a:buNone/>
              </a:pPr>
              <a:r>
                <a:rPr lang="en" sz="1100" b="1" kern="0" dirty="0">
                  <a:solidFill>
                    <a:srgbClr val="0C4F72"/>
                  </a:solidFill>
                  <a:latin typeface="Times New Roman" panose="02020603050405020304" pitchFamily="18" charset="0"/>
                  <a:ea typeface="Arial"/>
                  <a:cs typeface="Times New Roman" panose="02020603050405020304" pitchFamily="18" charset="0"/>
                  <a:sym typeface="Fira Sans Extra Condensed SemiBold"/>
                </a:rPr>
                <a:t>8</a:t>
              </a:r>
              <a:endParaRPr sz="1000" b="1" kern="0" dirty="0">
                <a:solidFill>
                  <a:srgbClr val="000000"/>
                </a:solidFill>
                <a:latin typeface="Times New Roman" panose="02020603050405020304" pitchFamily="18" charset="0"/>
                <a:ea typeface="Arial"/>
                <a:cs typeface="Times New Roman" panose="02020603050405020304" pitchFamily="18" charset="0"/>
                <a:sym typeface="Arial"/>
              </a:endParaRPr>
            </a:p>
          </p:txBody>
        </p:sp>
      </p:grpSp>
      <p:pic>
        <p:nvPicPr>
          <p:cNvPr id="220" name="Image 219" descr="Une image contenant plein air, ciel, vignoble, vigne&#10;&#10;Description générée automatiquement">
            <a:extLst>
              <a:ext uri="{FF2B5EF4-FFF2-40B4-BE49-F238E27FC236}">
                <a16:creationId xmlns:a16="http://schemas.microsoft.com/office/drawing/2014/main" id="{A54415BA-4CCF-78EA-949B-1507056259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434" y="1497504"/>
            <a:ext cx="3184163" cy="2388123"/>
          </a:xfrm>
          <a:prstGeom prst="rect">
            <a:avLst/>
          </a:prstGeom>
        </p:spPr>
      </p:pic>
      <p:sp>
        <p:nvSpPr>
          <p:cNvPr id="221" name="Google Shape;1931;p71">
            <a:extLst>
              <a:ext uri="{FF2B5EF4-FFF2-40B4-BE49-F238E27FC236}">
                <a16:creationId xmlns:a16="http://schemas.microsoft.com/office/drawing/2014/main" id="{D0A3E11D-F3CB-09BA-25D2-72943891A973}"/>
              </a:ext>
            </a:extLst>
          </p:cNvPr>
          <p:cNvSpPr/>
          <p:nvPr/>
        </p:nvSpPr>
        <p:spPr>
          <a:xfrm>
            <a:off x="34738" y="714998"/>
            <a:ext cx="314054"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1</a:t>
            </a:r>
            <a:endParaRPr sz="1600" b="1" dirty="0">
              <a:latin typeface="Times New Roman" panose="02020603050405020304" pitchFamily="18" charset="0"/>
              <a:cs typeface="Times New Roman" panose="02020603050405020304" pitchFamily="18" charset="0"/>
            </a:endParaRPr>
          </a:p>
        </p:txBody>
      </p:sp>
      <p:sp>
        <p:nvSpPr>
          <p:cNvPr id="222" name="Google Shape;1931;p71">
            <a:extLst>
              <a:ext uri="{FF2B5EF4-FFF2-40B4-BE49-F238E27FC236}">
                <a16:creationId xmlns:a16="http://schemas.microsoft.com/office/drawing/2014/main" id="{AE418622-6792-3534-742C-F6D4AE699988}"/>
              </a:ext>
            </a:extLst>
          </p:cNvPr>
          <p:cNvSpPr/>
          <p:nvPr/>
        </p:nvSpPr>
        <p:spPr>
          <a:xfrm>
            <a:off x="55614" y="4056116"/>
            <a:ext cx="272301" cy="269983"/>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Times New Roman" panose="02020603050405020304" pitchFamily="18" charset="0"/>
                <a:cs typeface="Times New Roman" panose="02020603050405020304" pitchFamily="18" charset="0"/>
              </a:rPr>
              <a:t>3</a:t>
            </a:r>
            <a:endParaRPr sz="1600" b="1" dirty="0">
              <a:latin typeface="Times New Roman" panose="02020603050405020304" pitchFamily="18" charset="0"/>
              <a:cs typeface="Times New Roman" panose="02020603050405020304" pitchFamily="18" charset="0"/>
            </a:endParaRPr>
          </a:p>
        </p:txBody>
      </p:sp>
      <p:sp>
        <p:nvSpPr>
          <p:cNvPr id="227" name="ZoneTexte 226">
            <a:extLst>
              <a:ext uri="{FF2B5EF4-FFF2-40B4-BE49-F238E27FC236}">
                <a16:creationId xmlns:a16="http://schemas.microsoft.com/office/drawing/2014/main" id="{777A0401-D6CE-EB42-5028-4544A198996A}"/>
              </a:ext>
            </a:extLst>
          </p:cNvPr>
          <p:cNvSpPr txBox="1"/>
          <p:nvPr/>
        </p:nvSpPr>
        <p:spPr>
          <a:xfrm>
            <a:off x="3298930" y="2012278"/>
            <a:ext cx="2245745" cy="461665"/>
          </a:xfrm>
          <a:prstGeom prst="rect">
            <a:avLst/>
          </a:prstGeom>
          <a:noFill/>
        </p:spPr>
        <p:txBody>
          <a:bodyPr wrap="square">
            <a:spAutoFit/>
          </a:bodyPr>
          <a:lstStyle/>
          <a:p>
            <a:pPr marL="285750" indent="-285750">
              <a:buFont typeface="Courier New" panose="02070309020205020404" pitchFamily="49" charset="0"/>
              <a:buChar char="o"/>
            </a:pPr>
            <a:r>
              <a:rPr lang="fr-FR" sz="1200" b="1" dirty="0">
                <a:latin typeface="Times New Roman" panose="02020603050405020304" pitchFamily="18" charset="0"/>
                <a:cs typeface="Times New Roman" panose="02020603050405020304" pitchFamily="18" charset="0"/>
              </a:rPr>
              <a:t>Mode de conduite : palissé</a:t>
            </a:r>
          </a:p>
          <a:p>
            <a:pPr marL="285750" indent="-285750">
              <a:buFont typeface="Courier New" panose="02070309020205020404" pitchFamily="49" charset="0"/>
              <a:buChar char="o"/>
            </a:pPr>
            <a:r>
              <a:rPr lang="fr-FR" sz="1200" b="1" dirty="0">
                <a:latin typeface="Times New Roman" panose="02020603050405020304" pitchFamily="18" charset="0"/>
                <a:cs typeface="Times New Roman" panose="02020603050405020304" pitchFamily="18" charset="0"/>
              </a:rPr>
              <a:t>Stade  : nouaison </a:t>
            </a:r>
          </a:p>
        </p:txBody>
      </p:sp>
      <p:sp>
        <p:nvSpPr>
          <p:cNvPr id="2" name="Espace réservé du numéro de diapositive 3">
            <a:extLst>
              <a:ext uri="{FF2B5EF4-FFF2-40B4-BE49-F238E27FC236}">
                <a16:creationId xmlns:a16="http://schemas.microsoft.com/office/drawing/2014/main" id="{8EBE67EF-048C-C7F0-A508-CD56100FFBE4}"/>
              </a:ext>
            </a:extLst>
          </p:cNvPr>
          <p:cNvSpPr>
            <a:spLocks noGrp="1"/>
          </p:cNvSpPr>
          <p:nvPr>
            <p:ph type="sldNum" sz="quarter" idx="12"/>
          </p:nvPr>
        </p:nvSpPr>
        <p:spPr>
          <a:xfrm>
            <a:off x="11737318" y="6524456"/>
            <a:ext cx="454682"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10</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24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Espace réservé du numéro de diapositive 10">
            <a:extLst>
              <a:ext uri="{FF2B5EF4-FFF2-40B4-BE49-F238E27FC236}">
                <a16:creationId xmlns:a16="http://schemas.microsoft.com/office/drawing/2014/main" id="{A6334451-44D0-6464-3C1E-2121B297F1AC}"/>
              </a:ext>
            </a:extLst>
          </p:cNvPr>
          <p:cNvSpPr>
            <a:spLocks noGrp="1"/>
          </p:cNvSpPr>
          <p:nvPr>
            <p:ph type="sldNum" sz="quarter" idx="12"/>
          </p:nvPr>
        </p:nvSpPr>
        <p:spPr>
          <a:xfrm>
            <a:off x="8610600" y="6356350"/>
            <a:ext cx="2743200" cy="365125"/>
          </a:xfrm>
        </p:spPr>
        <p:txBody>
          <a:bodyPr/>
          <a:lstStyle/>
          <a:p>
            <a:fld id="{0965E7C8-8D38-468A-8CEF-B3882896E78D}" type="slidenum">
              <a:rPr lang="zh-CN" altLang="en-US" smtClean="0"/>
              <a:t>14</a:t>
            </a:fld>
            <a:endParaRPr lang="zh-CN" altLang="en-US"/>
          </a:p>
        </p:txBody>
      </p:sp>
      <p:sp>
        <p:nvSpPr>
          <p:cNvPr id="3" name="ZoneTexte 2">
            <a:extLst>
              <a:ext uri="{FF2B5EF4-FFF2-40B4-BE49-F238E27FC236}">
                <a16:creationId xmlns:a16="http://schemas.microsoft.com/office/drawing/2014/main" id="{BE95B24A-0987-FE2E-EB70-299A450DB27C}"/>
              </a:ext>
            </a:extLst>
          </p:cNvPr>
          <p:cNvSpPr txBox="1"/>
          <p:nvPr/>
        </p:nvSpPr>
        <p:spPr>
          <a:xfrm>
            <a:off x="-1" y="965149"/>
            <a:ext cx="5505364" cy="400110"/>
          </a:xfrm>
          <a:prstGeom prst="rect">
            <a:avLst/>
          </a:prstGeom>
          <a:noFill/>
        </p:spPr>
        <p:txBody>
          <a:bodyPr wrap="square">
            <a:spAutoFit/>
          </a:bodyPr>
          <a:lstStyle/>
          <a:p>
            <a:pPr algn="ctr"/>
            <a:r>
              <a:rPr lang="en-US" sz="2000" b="1" dirty="0">
                <a:solidFill>
                  <a:srgbClr val="002060"/>
                </a:solidFill>
                <a:latin typeface="Garamond" panose="02020404030301010803" pitchFamily="18" charset="0"/>
                <a:cs typeface="Palanquin"/>
                <a:sym typeface="Calibri"/>
              </a:rPr>
              <a:t>M</a:t>
            </a:r>
            <a:r>
              <a:rPr lang="fr-FR" sz="2000" b="1" dirty="0" err="1">
                <a:solidFill>
                  <a:srgbClr val="002060"/>
                </a:solidFill>
                <a:latin typeface="Garamond" panose="02020404030301010803" pitchFamily="18" charset="0"/>
                <a:cs typeface="Palanquin"/>
                <a:sym typeface="Calibri"/>
              </a:rPr>
              <a:t>odélisation</a:t>
            </a:r>
            <a:r>
              <a:rPr lang="fr-FR" sz="2000" b="1" dirty="0">
                <a:solidFill>
                  <a:srgbClr val="002060"/>
                </a:solidFill>
                <a:latin typeface="Garamond" panose="02020404030301010803" pitchFamily="18" charset="0"/>
                <a:cs typeface="Palanquin"/>
                <a:sym typeface="Calibri"/>
              </a:rPr>
              <a:t> des variables à l’échelle du rameau</a:t>
            </a:r>
          </a:p>
        </p:txBody>
      </p:sp>
      <p:grpSp>
        <p:nvGrpSpPr>
          <p:cNvPr id="4" name="组合 18">
            <a:extLst>
              <a:ext uri="{FF2B5EF4-FFF2-40B4-BE49-F238E27FC236}">
                <a16:creationId xmlns:a16="http://schemas.microsoft.com/office/drawing/2014/main" id="{C2C24516-1895-B2F9-F488-F2F4B30B9C7B}"/>
              </a:ext>
            </a:extLst>
          </p:cNvPr>
          <p:cNvGrpSpPr/>
          <p:nvPr/>
        </p:nvGrpSpPr>
        <p:grpSpPr>
          <a:xfrm>
            <a:off x="4000499" y="60146"/>
            <a:ext cx="3505201" cy="442153"/>
            <a:chOff x="3249432" y="1133549"/>
            <a:chExt cx="5199650" cy="613989"/>
          </a:xfrm>
        </p:grpSpPr>
        <p:sp>
          <p:nvSpPr>
            <p:cNvPr id="5" name="矩形 1">
              <a:extLst>
                <a:ext uri="{FF2B5EF4-FFF2-40B4-BE49-F238E27FC236}">
                  <a16:creationId xmlns:a16="http://schemas.microsoft.com/office/drawing/2014/main" id="{40A48B88-D266-7280-62BB-F8E63BAA450A}"/>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
              <a:extLst>
                <a:ext uri="{FF2B5EF4-FFF2-40B4-BE49-F238E27FC236}">
                  <a16:creationId xmlns:a16="http://schemas.microsoft.com/office/drawing/2014/main" id="{7E6E76E6-53D6-0BD0-B097-49DCF33D0AEB}"/>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3">
              <a:extLst>
                <a:ext uri="{FF2B5EF4-FFF2-40B4-BE49-F238E27FC236}">
                  <a16:creationId xmlns:a16="http://schemas.microsoft.com/office/drawing/2014/main" id="{63C88F46-574F-CF36-3945-F3C80AB60773}"/>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5" y="1185198"/>
              <a:ext cx="424395" cy="510690"/>
            </a:xfrm>
            <a:prstGeom prst="rect">
              <a:avLst/>
            </a:prstGeom>
          </p:spPr>
        </p:pic>
      </p:grpSp>
      <p:sp>
        <p:nvSpPr>
          <p:cNvPr id="8" name="ZoneTexte 7">
            <a:extLst>
              <a:ext uri="{FF2B5EF4-FFF2-40B4-BE49-F238E27FC236}">
                <a16:creationId xmlns:a16="http://schemas.microsoft.com/office/drawing/2014/main" id="{38D7BAB0-F3A5-07CA-13C4-B5B005772122}"/>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3/7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grpSp>
        <p:nvGrpSpPr>
          <p:cNvPr id="9" name="Groupe 8">
            <a:extLst>
              <a:ext uri="{FF2B5EF4-FFF2-40B4-BE49-F238E27FC236}">
                <a16:creationId xmlns:a16="http://schemas.microsoft.com/office/drawing/2014/main" id="{1C987742-3F74-7E48-835D-810BC1DAC523}"/>
              </a:ext>
            </a:extLst>
          </p:cNvPr>
          <p:cNvGrpSpPr/>
          <p:nvPr/>
        </p:nvGrpSpPr>
        <p:grpSpPr>
          <a:xfrm>
            <a:off x="2886977" y="1824181"/>
            <a:ext cx="6418046" cy="3610067"/>
            <a:chOff x="1974517" y="1414606"/>
            <a:chExt cx="6418046" cy="3610067"/>
          </a:xfrm>
        </p:grpSpPr>
        <p:sp>
          <p:nvSpPr>
            <p:cNvPr id="10" name="Rectangle 9">
              <a:extLst>
                <a:ext uri="{FF2B5EF4-FFF2-40B4-BE49-F238E27FC236}">
                  <a16:creationId xmlns:a16="http://schemas.microsoft.com/office/drawing/2014/main" id="{74E03EC1-AE41-2549-C07A-3738CE9CD1B2}"/>
                </a:ext>
              </a:extLst>
            </p:cNvPr>
            <p:cNvSpPr/>
            <p:nvPr/>
          </p:nvSpPr>
          <p:spPr>
            <a:xfrm>
              <a:off x="1974517" y="1414606"/>
              <a:ext cx="6418046" cy="36100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800" b="1">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DFFF2279-64B1-0DB1-69AF-D81BEDDD6F6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279"/>
            <a:stretch/>
          </p:blipFill>
          <p:spPr>
            <a:xfrm>
              <a:off x="2226321" y="1689227"/>
              <a:ext cx="2615956" cy="2618976"/>
            </a:xfrm>
            <a:prstGeom prst="rect">
              <a:avLst/>
            </a:prstGeom>
            <a:noFill/>
          </p:spPr>
        </p:pic>
        <p:sp>
          <p:nvSpPr>
            <p:cNvPr id="12" name="Google Shape;199;p36">
              <a:extLst>
                <a:ext uri="{FF2B5EF4-FFF2-40B4-BE49-F238E27FC236}">
                  <a16:creationId xmlns:a16="http://schemas.microsoft.com/office/drawing/2014/main" id="{1AECF695-20C9-2188-FE86-4C9F8B7DC583}"/>
                </a:ext>
              </a:extLst>
            </p:cNvPr>
            <p:cNvSpPr txBox="1">
              <a:spLocks/>
            </p:cNvSpPr>
            <p:nvPr/>
          </p:nvSpPr>
          <p:spPr>
            <a:xfrm>
              <a:off x="2109366" y="4061235"/>
              <a:ext cx="941358" cy="4360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fontAlgn="ctr"/>
              <a:r>
                <a:rPr lang="fr-FR" sz="800" b="1" dirty="0">
                  <a:solidFill>
                    <a:schemeClr val="tx1"/>
                  </a:solidFill>
                  <a:latin typeface="Times New Roman" panose="02020603050405020304" pitchFamily="18" charset="0"/>
                  <a:cs typeface="Times New Roman" panose="02020603050405020304" pitchFamily="18" charset="0"/>
                </a:rPr>
                <a:t>(a) </a:t>
              </a:r>
              <a:r>
                <a:rPr lang="fr-FR" sz="800" b="1" i="0" u="none" strike="noStrike" dirty="0">
                  <a:solidFill>
                    <a:srgbClr val="000000"/>
                  </a:solidFill>
                  <a:effectLst/>
                  <a:latin typeface="Times New Roman" panose="02020603050405020304" pitchFamily="18" charset="0"/>
                </a:rPr>
                <a:t>intercept_0_SF</a:t>
              </a:r>
            </a:p>
            <a:p>
              <a:pPr algn="ctr"/>
              <a:endParaRPr lang="fr-FR" sz="800" b="1" dirty="0">
                <a:solidFill>
                  <a:schemeClr val="tx1"/>
                </a:solidFill>
                <a:latin typeface="Times New Roman" panose="02020603050405020304" pitchFamily="18" charset="0"/>
                <a:cs typeface="Times New Roman" panose="02020603050405020304" pitchFamily="18" charset="0"/>
              </a:endParaRPr>
            </a:p>
            <a:p>
              <a:pPr algn="ctr"/>
              <a:endParaRPr lang="fr-FR" sz="800" b="1" dirty="0">
                <a:solidFill>
                  <a:schemeClr val="tx1"/>
                </a:solidFill>
                <a:latin typeface="Times New Roman" panose="02020603050405020304" pitchFamily="18" charset="0"/>
                <a:cs typeface="Times New Roman" panose="02020603050405020304" pitchFamily="18" charset="0"/>
              </a:endParaRPr>
            </a:p>
          </p:txBody>
        </p:sp>
        <p:pic>
          <p:nvPicPr>
            <p:cNvPr id="13" name="Image 12">
              <a:extLst>
                <a:ext uri="{FF2B5EF4-FFF2-40B4-BE49-F238E27FC236}">
                  <a16:creationId xmlns:a16="http://schemas.microsoft.com/office/drawing/2014/main" id="{AB8F2F06-266D-A3B8-D46C-A6106CA82C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14"/>
            <a:stretch/>
          </p:blipFill>
          <p:spPr>
            <a:xfrm>
              <a:off x="5356912" y="1684829"/>
              <a:ext cx="2729651" cy="2618976"/>
            </a:xfrm>
            <a:prstGeom prst="rect">
              <a:avLst/>
            </a:prstGeom>
            <a:ln>
              <a:noFill/>
            </a:ln>
            <a:effectLst>
              <a:softEdge rad="112500"/>
            </a:effectLst>
          </p:spPr>
        </p:pic>
        <p:cxnSp>
          <p:nvCxnSpPr>
            <p:cNvPr id="14" name="Connecteur droit avec flèche 13">
              <a:extLst>
                <a:ext uri="{FF2B5EF4-FFF2-40B4-BE49-F238E27FC236}">
                  <a16:creationId xmlns:a16="http://schemas.microsoft.com/office/drawing/2014/main" id="{ECA28099-6CA8-949F-1D99-3EBC63BFA49E}"/>
                </a:ext>
              </a:extLst>
            </p:cNvPr>
            <p:cNvCxnSpPr>
              <a:cxnSpLocks/>
            </p:cNvCxnSpPr>
            <p:nvPr/>
          </p:nvCxnSpPr>
          <p:spPr>
            <a:xfrm flipV="1">
              <a:off x="7858027" y="3246714"/>
              <a:ext cx="0" cy="880190"/>
            </a:xfrm>
            <a:prstGeom prst="straightConnector1">
              <a:avLst/>
            </a:prstGeom>
            <a:noFill/>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EE0B084-7E51-4C74-9320-ADCCAED73E03}"/>
                </a:ext>
              </a:extLst>
            </p:cNvPr>
            <p:cNvCxnSpPr>
              <a:cxnSpLocks/>
            </p:cNvCxnSpPr>
            <p:nvPr/>
          </p:nvCxnSpPr>
          <p:spPr>
            <a:xfrm>
              <a:off x="3145369" y="2377285"/>
              <a:ext cx="0" cy="2119958"/>
            </a:xfrm>
            <a:prstGeom prst="line">
              <a:avLst/>
            </a:prstGeom>
            <a:noFill/>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444BEC3-8F53-AC91-DB05-90E8F4257D67}"/>
                </a:ext>
              </a:extLst>
            </p:cNvPr>
            <p:cNvCxnSpPr>
              <a:cxnSpLocks/>
            </p:cNvCxnSpPr>
            <p:nvPr/>
          </p:nvCxnSpPr>
          <p:spPr>
            <a:xfrm>
              <a:off x="6446020" y="2318277"/>
              <a:ext cx="0" cy="2262776"/>
            </a:xfrm>
            <a:prstGeom prst="line">
              <a:avLst/>
            </a:prstGeom>
            <a:no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Google Shape;199;p36">
              <a:extLst>
                <a:ext uri="{FF2B5EF4-FFF2-40B4-BE49-F238E27FC236}">
                  <a16:creationId xmlns:a16="http://schemas.microsoft.com/office/drawing/2014/main" id="{AC71B8F2-6004-06BF-8ED0-4BC3CC15E9FC}"/>
                </a:ext>
              </a:extLst>
            </p:cNvPr>
            <p:cNvSpPr txBox="1">
              <a:spLocks/>
            </p:cNvSpPr>
            <p:nvPr/>
          </p:nvSpPr>
          <p:spPr>
            <a:xfrm>
              <a:off x="2388523" y="4570011"/>
              <a:ext cx="1746453" cy="3820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 </a:t>
              </a:r>
              <a:r>
                <a:rPr lang="fr-FR" sz="800" b="1" i="0" u="none" strike="noStrike" dirty="0" err="1">
                  <a:solidFill>
                    <a:srgbClr val="000000"/>
                  </a:solidFill>
                  <a:effectLst/>
                  <a:latin typeface="Times New Roman" panose="02020603050405020304" pitchFamily="18" charset="0"/>
                </a:rPr>
                <a:t>max_normalized_rank_SF</a:t>
              </a:r>
              <a:endParaRPr lang="fr-FR" sz="800" b="1" i="0" u="none" strike="noStrike" dirty="0">
                <a:solidFill>
                  <a:srgbClr val="000000"/>
                </a:solidFill>
                <a:effectLst/>
                <a:latin typeface="Times New Roman" panose="02020603050405020304" pitchFamily="18" charset="0"/>
              </a:endParaRPr>
            </a:p>
            <a:p>
              <a:pPr algn="ctr"/>
              <a:r>
                <a:rPr kumimoji="0" lang="fr-FR" altLang="fr-FR" sz="800" b="1"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où SF atteint son maximum</a:t>
              </a:r>
              <a:endPar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8" name="Google Shape;199;p36">
              <a:extLst>
                <a:ext uri="{FF2B5EF4-FFF2-40B4-BE49-F238E27FC236}">
                  <a16:creationId xmlns:a16="http://schemas.microsoft.com/office/drawing/2014/main" id="{86EC1854-B2A4-7F25-CDC2-CC6CC73243B8}"/>
                </a:ext>
              </a:extLst>
            </p:cNvPr>
            <p:cNvSpPr txBox="1">
              <a:spLocks/>
            </p:cNvSpPr>
            <p:nvPr/>
          </p:nvSpPr>
          <p:spPr>
            <a:xfrm>
              <a:off x="5618536" y="4555247"/>
              <a:ext cx="1834655" cy="3820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 </a:t>
              </a:r>
              <a:r>
                <a:rPr lang="fr-FR" sz="800" b="1" i="0" u="none" strike="noStrike" dirty="0" err="1">
                  <a:solidFill>
                    <a:srgbClr val="000000"/>
                  </a:solidFill>
                  <a:effectLst/>
                  <a:latin typeface="Times New Roman" panose="02020603050405020304" pitchFamily="18" charset="0"/>
                </a:rPr>
                <a:t>max_normalized_rank_IN</a:t>
              </a:r>
              <a:endParaRPr lang="fr-FR" sz="800" b="1" i="0" u="none" strike="noStrike" dirty="0">
                <a:solidFill>
                  <a:srgbClr val="000000"/>
                </a:solidFill>
                <a:effectLst/>
                <a:latin typeface="Times New Roman" panose="02020603050405020304" pitchFamily="18" charset="0"/>
              </a:endParaRPr>
            </a:p>
            <a:p>
              <a:pPr algn="ctr"/>
              <a:r>
                <a:rPr kumimoji="0" lang="fr-FR" altLang="fr-FR" sz="800" b="1"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où LEN atteint son maximum</a:t>
              </a:r>
              <a:r>
                <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9" name="Google Shape;199;p36">
              <a:extLst>
                <a:ext uri="{FF2B5EF4-FFF2-40B4-BE49-F238E27FC236}">
                  <a16:creationId xmlns:a16="http://schemas.microsoft.com/office/drawing/2014/main" id="{A3FE226D-ABBC-F25F-F29A-4ED145CC3145}"/>
                </a:ext>
              </a:extLst>
            </p:cNvPr>
            <p:cNvSpPr txBox="1">
              <a:spLocks/>
            </p:cNvSpPr>
            <p:nvPr/>
          </p:nvSpPr>
          <p:spPr>
            <a:xfrm>
              <a:off x="3900659" y="4079065"/>
              <a:ext cx="925947" cy="494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cs typeface="Times New Roman" panose="02020603050405020304" pitchFamily="18" charset="0"/>
                </a:rPr>
                <a:t> (b) </a:t>
              </a:r>
              <a:r>
                <a:rPr lang="fr-FR" sz="800" b="1" i="0" u="none" strike="noStrike" dirty="0">
                  <a:solidFill>
                    <a:srgbClr val="000000"/>
                  </a:solidFill>
                  <a:effectLst/>
                  <a:latin typeface="Times New Roman" panose="02020603050405020304" pitchFamily="18" charset="0"/>
                </a:rPr>
                <a:t>intercept_1_SF</a:t>
              </a:r>
            </a:p>
            <a:p>
              <a:pPr algn="ctr"/>
              <a:endParaRPr lang="fr-FR" sz="800" b="1" dirty="0">
                <a:solidFill>
                  <a:schemeClr val="tx1"/>
                </a:solidFill>
                <a:latin typeface="Times New Roman" panose="02020603050405020304" pitchFamily="18" charset="0"/>
                <a:cs typeface="Times New Roman" panose="02020603050405020304" pitchFamily="18" charset="0"/>
              </a:endParaRPr>
            </a:p>
          </p:txBody>
        </p:sp>
        <p:sp>
          <p:nvSpPr>
            <p:cNvPr id="20" name="Google Shape;199;p36">
              <a:extLst>
                <a:ext uri="{FF2B5EF4-FFF2-40B4-BE49-F238E27FC236}">
                  <a16:creationId xmlns:a16="http://schemas.microsoft.com/office/drawing/2014/main" id="{3D6E3813-6FB7-31CD-CBBC-9446656C4A2A}"/>
                </a:ext>
              </a:extLst>
            </p:cNvPr>
            <p:cNvSpPr txBox="1">
              <a:spLocks/>
            </p:cNvSpPr>
            <p:nvPr/>
          </p:nvSpPr>
          <p:spPr>
            <a:xfrm>
              <a:off x="5281791" y="4079065"/>
              <a:ext cx="979939" cy="494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cs typeface="Times New Roman" panose="02020603050405020304" pitchFamily="18" charset="0"/>
                </a:rPr>
                <a:t>(a) </a:t>
              </a:r>
            </a:p>
            <a:p>
              <a:pPr algn="ctr" fontAlgn="ctr"/>
              <a:r>
                <a:rPr lang="fr-FR" sz="800" b="1" i="0" u="none" strike="noStrike" dirty="0">
                  <a:solidFill>
                    <a:srgbClr val="000000"/>
                  </a:solidFill>
                  <a:effectLst/>
                  <a:latin typeface="Times New Roman" panose="02020603050405020304" pitchFamily="18" charset="0"/>
                </a:rPr>
                <a:t>intercept_0_IN</a:t>
              </a:r>
            </a:p>
          </p:txBody>
        </p:sp>
        <p:cxnSp>
          <p:nvCxnSpPr>
            <p:cNvPr id="21" name="Connecteur droit avec flèche 20">
              <a:extLst>
                <a:ext uri="{FF2B5EF4-FFF2-40B4-BE49-F238E27FC236}">
                  <a16:creationId xmlns:a16="http://schemas.microsoft.com/office/drawing/2014/main" id="{BB36F532-79F3-CC00-4B95-C3F4665E5559}"/>
                </a:ext>
              </a:extLst>
            </p:cNvPr>
            <p:cNvCxnSpPr>
              <a:cxnSpLocks/>
            </p:cNvCxnSpPr>
            <p:nvPr/>
          </p:nvCxnSpPr>
          <p:spPr>
            <a:xfrm flipV="1">
              <a:off x="5748360" y="3868554"/>
              <a:ext cx="0" cy="258350"/>
            </a:xfrm>
            <a:prstGeom prst="straightConnector1">
              <a:avLst/>
            </a:prstGeom>
            <a:noFill/>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B2C3FD3-51C2-CCF0-E943-3734342AE4E2}"/>
                </a:ext>
              </a:extLst>
            </p:cNvPr>
            <p:cNvCxnSpPr>
              <a:cxnSpLocks/>
            </p:cNvCxnSpPr>
            <p:nvPr/>
          </p:nvCxnSpPr>
          <p:spPr>
            <a:xfrm flipV="1">
              <a:off x="4592903" y="3874688"/>
              <a:ext cx="0" cy="258350"/>
            </a:xfrm>
            <a:prstGeom prst="straightConnector1">
              <a:avLst/>
            </a:prstGeom>
            <a:noFill/>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81E4813D-DADE-310A-23C5-450D86A9C92F}"/>
                </a:ext>
              </a:extLst>
            </p:cNvPr>
            <p:cNvCxnSpPr>
              <a:cxnSpLocks/>
            </p:cNvCxnSpPr>
            <p:nvPr/>
          </p:nvCxnSpPr>
          <p:spPr>
            <a:xfrm flipV="1">
              <a:off x="2504633" y="3532713"/>
              <a:ext cx="0" cy="594191"/>
            </a:xfrm>
            <a:prstGeom prst="straightConnector1">
              <a:avLst/>
            </a:prstGeom>
            <a:noFill/>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199;p36">
              <a:extLst>
                <a:ext uri="{FF2B5EF4-FFF2-40B4-BE49-F238E27FC236}">
                  <a16:creationId xmlns:a16="http://schemas.microsoft.com/office/drawing/2014/main" id="{AE2C99A8-8CC2-2727-0C9B-BC8DC24A7012}"/>
                </a:ext>
              </a:extLst>
            </p:cNvPr>
            <p:cNvSpPr txBox="1">
              <a:spLocks/>
            </p:cNvSpPr>
            <p:nvPr/>
          </p:nvSpPr>
          <p:spPr>
            <a:xfrm>
              <a:off x="7166397" y="4079065"/>
              <a:ext cx="1036744" cy="4761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cs typeface="Times New Roman" panose="02020603050405020304" pitchFamily="18" charset="0"/>
                </a:rPr>
                <a:t>   (b) </a:t>
              </a:r>
              <a:r>
                <a:rPr lang="fr-FR" sz="800" b="1" i="0" u="none" strike="noStrike" dirty="0">
                  <a:solidFill>
                    <a:srgbClr val="000000"/>
                  </a:solidFill>
                  <a:effectLst/>
                  <a:latin typeface="Times New Roman" panose="02020603050405020304" pitchFamily="18" charset="0"/>
                </a:rPr>
                <a:t>intercept_1_IN</a:t>
              </a:r>
            </a:p>
            <a:p>
              <a:pPr algn="ctr"/>
              <a:endParaRPr lang="fr-FR" sz="800" b="1" dirty="0">
                <a:solidFill>
                  <a:schemeClr val="tx1"/>
                </a:solidFill>
                <a:latin typeface="Times New Roman" panose="02020603050405020304" pitchFamily="18" charset="0"/>
                <a:cs typeface="Times New Roman" panose="02020603050405020304" pitchFamily="18" charset="0"/>
              </a:endParaRPr>
            </a:p>
          </p:txBody>
        </p:sp>
        <p:sp>
          <p:nvSpPr>
            <p:cNvPr id="25" name="ZoneTexte 24">
              <a:extLst>
                <a:ext uri="{FF2B5EF4-FFF2-40B4-BE49-F238E27FC236}">
                  <a16:creationId xmlns:a16="http://schemas.microsoft.com/office/drawing/2014/main" id="{A7E6D439-65A2-38D8-DA67-BC249A08E187}"/>
                </a:ext>
              </a:extLst>
            </p:cNvPr>
            <p:cNvSpPr txBox="1"/>
            <p:nvPr/>
          </p:nvSpPr>
          <p:spPr>
            <a:xfrm>
              <a:off x="1977305" y="1414606"/>
              <a:ext cx="260558" cy="276999"/>
            </a:xfrm>
            <a:prstGeom prst="rect">
              <a:avLst/>
            </a:prstGeom>
            <a:noFill/>
          </p:spPr>
          <p:txBody>
            <a:bodyPr wrap="square">
              <a:spAutoFit/>
            </a:bodyPr>
            <a:lstStyle/>
            <a:p>
              <a:r>
                <a:rPr lang="fr-FR" sz="1200" b="1" dirty="0">
                  <a:latin typeface="Times New Roman" panose="02020603050405020304" pitchFamily="18" charset="0"/>
                  <a:ea typeface="ADLaM Display" panose="02010000000000000000" pitchFamily="2" charset="0"/>
                  <a:cs typeface="Times New Roman" panose="02020603050405020304" pitchFamily="18" charset="0"/>
                </a:rPr>
                <a:t>a</a:t>
              </a:r>
            </a:p>
          </p:txBody>
        </p:sp>
        <p:sp>
          <p:nvSpPr>
            <p:cNvPr id="26" name="ZoneTexte 25">
              <a:extLst>
                <a:ext uri="{FF2B5EF4-FFF2-40B4-BE49-F238E27FC236}">
                  <a16:creationId xmlns:a16="http://schemas.microsoft.com/office/drawing/2014/main" id="{315D47CB-9B25-C567-A270-234F5A174F51}"/>
                </a:ext>
              </a:extLst>
            </p:cNvPr>
            <p:cNvSpPr txBox="1"/>
            <p:nvPr/>
          </p:nvSpPr>
          <p:spPr>
            <a:xfrm>
              <a:off x="7739483" y="1414606"/>
              <a:ext cx="254726"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b</a:t>
              </a:r>
              <a:endParaRPr lang="fr-FR" sz="1200" b="1" dirty="0">
                <a:latin typeface="Times New Roman" panose="02020603050405020304" pitchFamily="18" charset="0"/>
                <a:cs typeface="Times New Roman" panose="02020603050405020304" pitchFamily="18" charset="0"/>
              </a:endParaRPr>
            </a:p>
          </p:txBody>
        </p:sp>
        <p:sp>
          <p:nvSpPr>
            <p:cNvPr id="34" name="Google Shape;199;p36">
              <a:extLst>
                <a:ext uri="{FF2B5EF4-FFF2-40B4-BE49-F238E27FC236}">
                  <a16:creationId xmlns:a16="http://schemas.microsoft.com/office/drawing/2014/main" id="{25515849-5106-0FF6-9F6E-32377251916E}"/>
                </a:ext>
              </a:extLst>
            </p:cNvPr>
            <p:cNvSpPr txBox="1">
              <a:spLocks/>
            </p:cNvSpPr>
            <p:nvPr/>
          </p:nvSpPr>
          <p:spPr>
            <a:xfrm>
              <a:off x="2902676" y="4009799"/>
              <a:ext cx="1308193" cy="24286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800" b="1" kern="0" dirty="0">
                  <a:solidFill>
                    <a:srgbClr val="002060"/>
                  </a:solidFill>
                  <a:latin typeface="Times New Roman" panose="02020603050405020304" pitchFamily="18" charset="0"/>
                  <a:cs typeface="Times New Roman" panose="02020603050405020304" pitchFamily="18" charset="0"/>
                  <a:sym typeface="Arial"/>
                </a:rPr>
                <a:t>rang </a:t>
              </a:r>
              <a:r>
                <a:rPr lang="en-US" sz="800" b="1" kern="0" dirty="0" err="1">
                  <a:solidFill>
                    <a:srgbClr val="002060"/>
                  </a:solidFill>
                  <a:latin typeface="Times New Roman" panose="02020603050405020304" pitchFamily="18" charset="0"/>
                  <a:cs typeface="Times New Roman" panose="02020603050405020304" pitchFamily="18" charset="0"/>
                  <a:sym typeface="Arial"/>
                </a:rPr>
                <a:t>normalisé</a:t>
              </a:r>
              <a:endParaRPr lang="fr-FR" sz="800" b="1" i="0" u="none" strike="noStrike" dirty="0">
                <a:solidFill>
                  <a:srgbClr val="002060"/>
                </a:solidFill>
                <a:effectLst/>
                <a:latin typeface="Times New Roman" panose="02020603050405020304" pitchFamily="18" charset="0"/>
                <a:cs typeface="Times New Roman" panose="02020603050405020304" pitchFamily="18" charset="0"/>
              </a:endParaRPr>
            </a:p>
          </p:txBody>
        </p:sp>
        <p:sp>
          <p:nvSpPr>
            <p:cNvPr id="39" name="Google Shape;199;p36">
              <a:extLst>
                <a:ext uri="{FF2B5EF4-FFF2-40B4-BE49-F238E27FC236}">
                  <a16:creationId xmlns:a16="http://schemas.microsoft.com/office/drawing/2014/main" id="{831F2CF8-C3E0-E8C6-0721-14FDF05789C1}"/>
                </a:ext>
              </a:extLst>
            </p:cNvPr>
            <p:cNvSpPr txBox="1">
              <a:spLocks/>
            </p:cNvSpPr>
            <p:nvPr/>
          </p:nvSpPr>
          <p:spPr>
            <a:xfrm rot="5400000">
              <a:off x="4571966" y="2851295"/>
              <a:ext cx="1449020" cy="25180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900" kern="0" dirty="0">
                  <a:solidFill>
                    <a:srgbClr val="002060"/>
                  </a:solidFill>
                  <a:latin typeface="Times New Roman" panose="02020603050405020304" pitchFamily="18" charset="0"/>
                  <a:cs typeface="Times New Roman" panose="02020603050405020304" pitchFamily="18" charset="0"/>
                  <a:sym typeface="Arial"/>
                </a:rPr>
                <a:t>variable </a:t>
              </a:r>
              <a:r>
                <a:rPr lang="en-US" sz="900" kern="0" dirty="0" err="1">
                  <a:solidFill>
                    <a:srgbClr val="002060"/>
                  </a:solidFill>
                  <a:latin typeface="Times New Roman" panose="02020603050405020304" pitchFamily="18" charset="0"/>
                  <a:cs typeface="Times New Roman" panose="02020603050405020304" pitchFamily="18" charset="0"/>
                  <a:sym typeface="Arial"/>
                </a:rPr>
                <a:t>normalisée</a:t>
              </a:r>
              <a:endParaRPr lang="fr-FR" sz="900" i="0" u="none" strike="noStrike" dirty="0">
                <a:solidFill>
                  <a:srgbClr val="002060"/>
                </a:solidFill>
                <a:effectLst/>
                <a:latin typeface="Times New Roman" panose="02020603050405020304" pitchFamily="18" charset="0"/>
                <a:cs typeface="Times New Roman" panose="02020603050405020304" pitchFamily="18" charset="0"/>
              </a:endParaRPr>
            </a:p>
          </p:txBody>
        </p:sp>
        <p:sp>
          <p:nvSpPr>
            <p:cNvPr id="45" name="Google Shape;199;p36">
              <a:extLst>
                <a:ext uri="{FF2B5EF4-FFF2-40B4-BE49-F238E27FC236}">
                  <a16:creationId xmlns:a16="http://schemas.microsoft.com/office/drawing/2014/main" id="{3521B874-8299-CC62-C54A-8D70126692A6}"/>
                </a:ext>
              </a:extLst>
            </p:cNvPr>
            <p:cNvSpPr txBox="1">
              <a:spLocks/>
            </p:cNvSpPr>
            <p:nvPr/>
          </p:nvSpPr>
          <p:spPr>
            <a:xfrm>
              <a:off x="6169773" y="4031322"/>
              <a:ext cx="1308193" cy="24286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800" b="1" kern="0" dirty="0">
                  <a:solidFill>
                    <a:srgbClr val="002060"/>
                  </a:solidFill>
                  <a:latin typeface="Times New Roman" panose="02020603050405020304" pitchFamily="18" charset="0"/>
                  <a:cs typeface="Times New Roman" panose="02020603050405020304" pitchFamily="18" charset="0"/>
                  <a:sym typeface="Arial"/>
                </a:rPr>
                <a:t>rang </a:t>
              </a:r>
              <a:r>
                <a:rPr lang="en-US" sz="800" b="1" kern="0" dirty="0" err="1">
                  <a:solidFill>
                    <a:srgbClr val="002060"/>
                  </a:solidFill>
                  <a:latin typeface="Times New Roman" panose="02020603050405020304" pitchFamily="18" charset="0"/>
                  <a:cs typeface="Times New Roman" panose="02020603050405020304" pitchFamily="18" charset="0"/>
                  <a:sym typeface="Arial"/>
                </a:rPr>
                <a:t>normalisé</a:t>
              </a:r>
              <a:endParaRPr lang="fr-FR" sz="800" b="1" i="0" u="none" strike="noStrike" dirty="0">
                <a:solidFill>
                  <a:srgbClr val="002060"/>
                </a:solidFill>
                <a:effectLst/>
                <a:latin typeface="Times New Roman" panose="02020603050405020304" pitchFamily="18" charset="0"/>
                <a:cs typeface="Times New Roman" panose="02020603050405020304" pitchFamily="18" charset="0"/>
              </a:endParaRPr>
            </a:p>
          </p:txBody>
        </p:sp>
      </p:grpSp>
      <p:sp>
        <p:nvSpPr>
          <p:cNvPr id="27" name="Google Shape;1423;p98">
            <a:extLst>
              <a:ext uri="{FF2B5EF4-FFF2-40B4-BE49-F238E27FC236}">
                <a16:creationId xmlns:a16="http://schemas.microsoft.com/office/drawing/2014/main" id="{9A357C69-D033-3BBC-ABF4-19DE99D7ABF0}"/>
              </a:ext>
            </a:extLst>
          </p:cNvPr>
          <p:cNvSpPr/>
          <p:nvPr/>
        </p:nvSpPr>
        <p:spPr>
          <a:xfrm>
            <a:off x="735477" y="5699412"/>
            <a:ext cx="2216963" cy="944502"/>
          </a:xfrm>
          <a:prstGeom prst="rect">
            <a:avLst/>
          </a:prstGeom>
          <a:solidFill>
            <a:srgbClr val="324A00"/>
          </a:solidFill>
          <a:ln>
            <a:noFill/>
          </a:ln>
        </p:spPr>
        <p:txBody>
          <a:bodyPr spcFirstLastPara="1" wrap="square" lIns="121900" tIns="121900" rIns="121900" bIns="121900" anchor="ctr" anchorCtr="0">
            <a:noAutofit/>
          </a:bodyPr>
          <a:lstStyle/>
          <a:p>
            <a:r>
              <a:rPr lang="fr-FR" sz="1200" b="1" dirty="0">
                <a:solidFill>
                  <a:schemeClr val="bg1"/>
                </a:solidFill>
                <a:latin typeface="Times New Roman" panose="02020603050405020304" pitchFamily="18" charset="0"/>
              </a:rPr>
              <a:t>- intercept_0_SF  </a:t>
            </a:r>
            <a:endParaRPr lang="en-US" altLang="zh-CN" sz="1200" b="1" dirty="0">
              <a:solidFill>
                <a:srgbClr val="FF0000"/>
              </a:solidFill>
              <a:latin typeface="Garamond" panose="02020404030301010803" pitchFamily="18" charset="0"/>
              <a:ea typeface="汉仪良品线简" panose="00020600040101010101" pitchFamily="18" charset="-122"/>
            </a:endParaRPr>
          </a:p>
          <a:p>
            <a:endParaRPr lang="en-US" sz="1200" b="1" dirty="0">
              <a:solidFill>
                <a:srgbClr val="FF0000"/>
              </a:solidFill>
              <a:latin typeface="Garamond" panose="02020404030301010803" pitchFamily="18" charset="0"/>
              <a:ea typeface="汉仪良品线简" panose="00020600040101010101" pitchFamily="18" charset="-122"/>
            </a:endParaRPr>
          </a:p>
          <a:p>
            <a:r>
              <a:rPr lang="en-US" sz="1200" b="1" dirty="0">
                <a:solidFill>
                  <a:schemeClr val="bg1"/>
                </a:solidFill>
                <a:latin typeface="Garamond" panose="02020404030301010803" pitchFamily="18" charset="0"/>
                <a:ea typeface="汉仪良品线简" panose="00020600040101010101" pitchFamily="18" charset="-122"/>
              </a:rPr>
              <a:t>- </a:t>
            </a:r>
            <a:r>
              <a:rPr lang="fr-FR" sz="1200" b="1" dirty="0" err="1">
                <a:solidFill>
                  <a:schemeClr val="bg1"/>
                </a:solidFill>
                <a:latin typeface="Times New Roman" panose="02020603050405020304" pitchFamily="18" charset="0"/>
              </a:rPr>
              <a:t>max_normalized_rank_SF</a:t>
            </a:r>
            <a:r>
              <a:rPr lang="fr-FR" sz="1200" b="1" dirty="0">
                <a:solidFill>
                  <a:schemeClr val="bg1"/>
                </a:solidFill>
                <a:latin typeface="Times New Roman" panose="02020603050405020304" pitchFamily="18" charset="0"/>
              </a:rPr>
              <a:t>  </a:t>
            </a:r>
            <a:endParaRPr lang="en-US" altLang="zh-CN" sz="1200" b="1" dirty="0">
              <a:solidFill>
                <a:srgbClr val="FF0000"/>
              </a:solidFill>
              <a:latin typeface="Garamond" panose="02020404030301010803" pitchFamily="18" charset="0"/>
              <a:ea typeface="汉仪良品线简" panose="00020600040101010101" pitchFamily="18" charset="-122"/>
            </a:endParaRPr>
          </a:p>
          <a:p>
            <a:endParaRPr lang="en-US" altLang="zh-CN" sz="1200" b="1" dirty="0">
              <a:solidFill>
                <a:srgbClr val="FF0000"/>
              </a:solidFill>
              <a:latin typeface="Garamond" panose="02020404030301010803" pitchFamily="18" charset="0"/>
              <a:ea typeface="汉仪良品线简" panose="00020600040101010101" pitchFamily="18" charset="-122"/>
            </a:endParaRPr>
          </a:p>
          <a:p>
            <a:r>
              <a:rPr lang="fr-FR" sz="1200" b="1" dirty="0">
                <a:solidFill>
                  <a:schemeClr val="bg1"/>
                </a:solidFill>
                <a:latin typeface="Times New Roman" panose="02020603050405020304" pitchFamily="18" charset="0"/>
              </a:rPr>
              <a:t>- intercept_1_SF </a:t>
            </a:r>
            <a:endParaRPr kumimoji="0" sz="1200" b="1" i="0" u="none" strike="noStrike" kern="0" cap="none" spc="0" normalizeH="0" baseline="0" noProof="0" dirty="0">
              <a:ln>
                <a:noFill/>
              </a:ln>
              <a:solidFill>
                <a:srgbClr val="FF0000"/>
              </a:solidFill>
              <a:effectLst/>
              <a:uLnTx/>
              <a:uFillTx/>
              <a:latin typeface="Arial"/>
              <a:cs typeface="Arial"/>
              <a:sym typeface="Arial"/>
            </a:endParaRPr>
          </a:p>
        </p:txBody>
      </p:sp>
      <p:sp>
        <p:nvSpPr>
          <p:cNvPr id="28" name="Google Shape;1423;p98">
            <a:extLst>
              <a:ext uri="{FF2B5EF4-FFF2-40B4-BE49-F238E27FC236}">
                <a16:creationId xmlns:a16="http://schemas.microsoft.com/office/drawing/2014/main" id="{AF6794AB-E14C-9F19-6E90-E7E6C3A7B0AE}"/>
              </a:ext>
            </a:extLst>
          </p:cNvPr>
          <p:cNvSpPr/>
          <p:nvPr/>
        </p:nvSpPr>
        <p:spPr>
          <a:xfrm>
            <a:off x="9123289" y="5682362"/>
            <a:ext cx="2333233" cy="976020"/>
          </a:xfrm>
          <a:prstGeom prst="rect">
            <a:avLst/>
          </a:prstGeom>
          <a:solidFill>
            <a:srgbClr val="324A00"/>
          </a:solidFill>
          <a:ln>
            <a:noFill/>
          </a:ln>
        </p:spPr>
        <p:txBody>
          <a:bodyPr spcFirstLastPara="1" wrap="square" lIns="121900" tIns="121900" rIns="121900" bIns="121900" anchor="ctr" anchorCtr="0">
            <a:noAutofit/>
          </a:bodyPr>
          <a:lstStyle/>
          <a:p>
            <a:r>
              <a:rPr lang="fr-FR" sz="1200" b="1" dirty="0">
                <a:solidFill>
                  <a:schemeClr val="bg1"/>
                </a:solidFill>
                <a:latin typeface="Times New Roman" panose="02020603050405020304" pitchFamily="18" charset="0"/>
              </a:rPr>
              <a:t>- intercept_0_IN</a:t>
            </a:r>
            <a:endParaRPr lang="en-US" altLang="zh-CN" sz="1200" b="1" dirty="0">
              <a:solidFill>
                <a:srgbClr val="FF0000"/>
              </a:solidFill>
              <a:latin typeface="Garamond" panose="02020404030301010803" pitchFamily="18" charset="0"/>
              <a:ea typeface="汉仪良品线简" panose="00020600040101010101" pitchFamily="18" charset="-122"/>
            </a:endParaRPr>
          </a:p>
          <a:p>
            <a:endParaRPr lang="en-US" sz="1200" b="1" dirty="0">
              <a:solidFill>
                <a:srgbClr val="FF0000"/>
              </a:solidFill>
              <a:latin typeface="Garamond" panose="02020404030301010803" pitchFamily="18" charset="0"/>
              <a:ea typeface="汉仪良品线简" panose="00020600040101010101" pitchFamily="18" charset="-122"/>
            </a:endParaRPr>
          </a:p>
          <a:p>
            <a:r>
              <a:rPr lang="en-US" sz="1200" b="1" dirty="0">
                <a:solidFill>
                  <a:schemeClr val="bg1"/>
                </a:solidFill>
                <a:latin typeface="Garamond" panose="02020404030301010803" pitchFamily="18" charset="0"/>
                <a:ea typeface="汉仪良品线简" panose="00020600040101010101" pitchFamily="18" charset="-122"/>
              </a:rPr>
              <a:t>- </a:t>
            </a:r>
            <a:r>
              <a:rPr lang="fr-FR" sz="1200" b="1" dirty="0" err="1">
                <a:solidFill>
                  <a:schemeClr val="bg1"/>
                </a:solidFill>
                <a:latin typeface="Times New Roman" panose="02020603050405020304" pitchFamily="18" charset="0"/>
              </a:rPr>
              <a:t>max_normalized_rank_IN</a:t>
            </a:r>
            <a:r>
              <a:rPr lang="fr-FR" sz="1200" b="1" dirty="0">
                <a:solidFill>
                  <a:schemeClr val="bg1"/>
                </a:solidFill>
                <a:latin typeface="Times New Roman" panose="02020603050405020304" pitchFamily="18" charset="0"/>
              </a:rPr>
              <a:t> </a:t>
            </a:r>
            <a:endParaRPr lang="en-US" altLang="zh-CN" sz="1200" b="1" dirty="0">
              <a:solidFill>
                <a:srgbClr val="FF0000"/>
              </a:solidFill>
              <a:latin typeface="Garamond" panose="02020404030301010803" pitchFamily="18" charset="0"/>
              <a:ea typeface="汉仪良品线简" panose="00020600040101010101" pitchFamily="18" charset="-122"/>
            </a:endParaRPr>
          </a:p>
          <a:p>
            <a:endParaRPr lang="en-US" altLang="zh-CN" sz="1200" b="1" dirty="0">
              <a:solidFill>
                <a:srgbClr val="FF0000"/>
              </a:solidFill>
              <a:latin typeface="Garamond" panose="02020404030301010803" pitchFamily="18" charset="0"/>
              <a:ea typeface="汉仪良品线简" panose="00020600040101010101" pitchFamily="18" charset="-122"/>
            </a:endParaRPr>
          </a:p>
          <a:p>
            <a:r>
              <a:rPr lang="fr-FR" sz="1200" b="1" dirty="0">
                <a:solidFill>
                  <a:schemeClr val="bg1"/>
                </a:solidFill>
                <a:latin typeface="Times New Roman" panose="02020603050405020304" pitchFamily="18" charset="0"/>
              </a:rPr>
              <a:t>- intercept_1_IN</a:t>
            </a:r>
            <a:endParaRPr kumimoji="0" sz="1200" b="1" i="0" u="none" strike="noStrike" kern="0" cap="none" spc="0" normalizeH="0" baseline="0" noProof="0" dirty="0">
              <a:ln>
                <a:noFill/>
              </a:ln>
              <a:solidFill>
                <a:srgbClr val="FF0000"/>
              </a:solidFill>
              <a:effectLst/>
              <a:uLnTx/>
              <a:uFillTx/>
              <a:latin typeface="Arial"/>
              <a:cs typeface="Arial"/>
              <a:sym typeface="Arial"/>
            </a:endParaRPr>
          </a:p>
        </p:txBody>
      </p:sp>
      <p:cxnSp>
        <p:nvCxnSpPr>
          <p:cNvPr id="30" name="Connecteur droit avec flèche 29">
            <a:extLst>
              <a:ext uri="{FF2B5EF4-FFF2-40B4-BE49-F238E27FC236}">
                <a16:creationId xmlns:a16="http://schemas.microsoft.com/office/drawing/2014/main" id="{16B7F9D4-32FC-7B37-9D4C-0DAF277E0B3E}"/>
              </a:ext>
            </a:extLst>
          </p:cNvPr>
          <p:cNvCxnSpPr>
            <a:cxnSpLocks/>
          </p:cNvCxnSpPr>
          <p:nvPr/>
        </p:nvCxnSpPr>
        <p:spPr>
          <a:xfrm flipH="1">
            <a:off x="6918681" y="5821178"/>
            <a:ext cx="21969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67E975E4-FCAC-3366-02E3-BE5C054F4FC8}"/>
              </a:ext>
            </a:extLst>
          </p:cNvPr>
          <p:cNvCxnSpPr>
            <a:cxnSpLocks/>
            <a:stCxn id="28" idx="1"/>
          </p:cNvCxnSpPr>
          <p:nvPr/>
        </p:nvCxnSpPr>
        <p:spPr>
          <a:xfrm flipH="1" flipV="1">
            <a:off x="6919545" y="6164078"/>
            <a:ext cx="2203744" cy="6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72D2DF74-F8E6-CD33-AB4C-9B11A82D6D32}"/>
              </a:ext>
            </a:extLst>
          </p:cNvPr>
          <p:cNvCxnSpPr>
            <a:cxnSpLocks/>
          </p:cNvCxnSpPr>
          <p:nvPr/>
        </p:nvCxnSpPr>
        <p:spPr>
          <a:xfrm flipH="1">
            <a:off x="6918681" y="6458327"/>
            <a:ext cx="2193818" cy="105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1C02C76-27FE-54FD-F6D2-33E3E4C3E151}"/>
              </a:ext>
            </a:extLst>
          </p:cNvPr>
          <p:cNvCxnSpPr>
            <a:cxnSpLocks/>
          </p:cNvCxnSpPr>
          <p:nvPr/>
        </p:nvCxnSpPr>
        <p:spPr>
          <a:xfrm>
            <a:off x="2946371" y="5834489"/>
            <a:ext cx="2216964" cy="8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B44CCE03-6A87-A453-2779-88196DADE2FD}"/>
              </a:ext>
            </a:extLst>
          </p:cNvPr>
          <p:cNvCxnSpPr>
            <a:cxnSpLocks/>
          </p:cNvCxnSpPr>
          <p:nvPr/>
        </p:nvCxnSpPr>
        <p:spPr>
          <a:xfrm flipV="1">
            <a:off x="2946371" y="6158762"/>
            <a:ext cx="2216964" cy="12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34C62342-EDC2-F278-77B4-F36B8746BF67}"/>
              </a:ext>
            </a:extLst>
          </p:cNvPr>
          <p:cNvCxnSpPr>
            <a:cxnSpLocks/>
          </p:cNvCxnSpPr>
          <p:nvPr/>
        </p:nvCxnSpPr>
        <p:spPr>
          <a:xfrm flipV="1">
            <a:off x="2956298" y="6464965"/>
            <a:ext cx="2207037" cy="3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FB23DA9-498C-C747-322D-F0D2218590E0}"/>
              </a:ext>
            </a:extLst>
          </p:cNvPr>
          <p:cNvSpPr txBox="1"/>
          <p:nvPr/>
        </p:nvSpPr>
        <p:spPr>
          <a:xfrm>
            <a:off x="5676396" y="5634434"/>
            <a:ext cx="620967" cy="400110"/>
          </a:xfrm>
          <a:prstGeom prst="rect">
            <a:avLst/>
          </a:prstGeom>
          <a:noFill/>
        </p:spPr>
        <p:txBody>
          <a:bodyPr wrap="square">
            <a:spAutoFit/>
          </a:bodyPr>
          <a:lstStyle/>
          <a:p>
            <a:pPr algn="ctr"/>
            <a:r>
              <a:rPr lang="en-US" sz="2000" b="1" dirty="0">
                <a:solidFill>
                  <a:schemeClr val="dk1"/>
                </a:solidFill>
                <a:latin typeface="Garamond" panose="02020404030301010803" pitchFamily="18" charset="0"/>
                <a:cs typeface="Palanquin"/>
                <a:sym typeface="Calibri"/>
              </a:rPr>
              <a:t>(a)</a:t>
            </a:r>
            <a:endParaRPr lang="fr-FR" sz="2000" b="1" dirty="0">
              <a:solidFill>
                <a:schemeClr val="dk1"/>
              </a:solidFill>
              <a:latin typeface="Garamond" panose="02020404030301010803" pitchFamily="18" charset="0"/>
              <a:cs typeface="Palanquin"/>
              <a:sym typeface="Calibri"/>
            </a:endParaRPr>
          </a:p>
        </p:txBody>
      </p:sp>
      <p:sp>
        <p:nvSpPr>
          <p:cNvPr id="43" name="ZoneTexte 42">
            <a:extLst>
              <a:ext uri="{FF2B5EF4-FFF2-40B4-BE49-F238E27FC236}">
                <a16:creationId xmlns:a16="http://schemas.microsoft.com/office/drawing/2014/main" id="{8C12E8EF-710C-68D4-D533-99D961171485}"/>
              </a:ext>
            </a:extLst>
          </p:cNvPr>
          <p:cNvSpPr txBox="1"/>
          <p:nvPr/>
        </p:nvSpPr>
        <p:spPr>
          <a:xfrm>
            <a:off x="5648998" y="5946353"/>
            <a:ext cx="675762" cy="400110"/>
          </a:xfrm>
          <a:prstGeom prst="rect">
            <a:avLst/>
          </a:prstGeom>
          <a:noFill/>
        </p:spPr>
        <p:txBody>
          <a:bodyPr wrap="square">
            <a:spAutoFit/>
          </a:bodyPr>
          <a:lstStyle/>
          <a:p>
            <a:pPr algn="ctr"/>
            <a:r>
              <a:rPr lang="en-US" sz="2000" b="1" dirty="0">
                <a:solidFill>
                  <a:schemeClr val="dk1"/>
                </a:solidFill>
                <a:latin typeface="Garamond" panose="02020404030301010803" pitchFamily="18" charset="0"/>
                <a:cs typeface="Palanquin"/>
                <a:sym typeface="Calibri"/>
              </a:rPr>
              <a:t>(t)</a:t>
            </a:r>
            <a:endParaRPr lang="fr-FR" sz="2000" b="1" dirty="0">
              <a:solidFill>
                <a:schemeClr val="dk1"/>
              </a:solidFill>
              <a:latin typeface="Garamond" panose="02020404030301010803" pitchFamily="18" charset="0"/>
              <a:cs typeface="Palanquin"/>
              <a:sym typeface="Calibri"/>
            </a:endParaRPr>
          </a:p>
        </p:txBody>
      </p:sp>
      <p:sp>
        <p:nvSpPr>
          <p:cNvPr id="44" name="ZoneTexte 43">
            <a:extLst>
              <a:ext uri="{FF2B5EF4-FFF2-40B4-BE49-F238E27FC236}">
                <a16:creationId xmlns:a16="http://schemas.microsoft.com/office/drawing/2014/main" id="{1328E30A-4ED8-CD84-B0D2-86E2B4EA5C36}"/>
              </a:ext>
            </a:extLst>
          </p:cNvPr>
          <p:cNvSpPr txBox="1"/>
          <p:nvPr/>
        </p:nvSpPr>
        <p:spPr>
          <a:xfrm>
            <a:off x="5639071" y="6258272"/>
            <a:ext cx="674898" cy="400110"/>
          </a:xfrm>
          <a:prstGeom prst="rect">
            <a:avLst/>
          </a:prstGeom>
          <a:noFill/>
        </p:spPr>
        <p:txBody>
          <a:bodyPr wrap="square">
            <a:spAutoFit/>
          </a:bodyPr>
          <a:lstStyle/>
          <a:p>
            <a:pPr algn="ctr"/>
            <a:r>
              <a:rPr lang="en-US" sz="2000" b="1" dirty="0">
                <a:solidFill>
                  <a:schemeClr val="dk1"/>
                </a:solidFill>
                <a:latin typeface="Garamond" panose="02020404030301010803" pitchFamily="18" charset="0"/>
                <a:cs typeface="Palanquin"/>
                <a:sym typeface="Calibri"/>
              </a:rPr>
              <a:t>(b)</a:t>
            </a:r>
            <a:endParaRPr lang="fr-FR" sz="2000" b="1" dirty="0">
              <a:solidFill>
                <a:schemeClr val="dk1"/>
              </a:solidFill>
              <a:latin typeface="Garamond" panose="02020404030301010803" pitchFamily="18" charset="0"/>
              <a:cs typeface="Palanquin"/>
              <a:sym typeface="Calibri"/>
            </a:endParaRPr>
          </a:p>
        </p:txBody>
      </p:sp>
      <p:sp>
        <p:nvSpPr>
          <p:cNvPr id="36" name="Google Shape;199;p36">
            <a:extLst>
              <a:ext uri="{FF2B5EF4-FFF2-40B4-BE49-F238E27FC236}">
                <a16:creationId xmlns:a16="http://schemas.microsoft.com/office/drawing/2014/main" id="{D060F43D-7A0E-B600-FD9F-5AF9C50EDD7D}"/>
              </a:ext>
            </a:extLst>
          </p:cNvPr>
          <p:cNvSpPr txBox="1">
            <a:spLocks/>
          </p:cNvSpPr>
          <p:nvPr/>
        </p:nvSpPr>
        <p:spPr>
          <a:xfrm rot="5400000">
            <a:off x="2353832" y="3265268"/>
            <a:ext cx="1449020" cy="25180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900" kern="0" dirty="0">
                <a:solidFill>
                  <a:srgbClr val="002060"/>
                </a:solidFill>
                <a:latin typeface="Times New Roman" panose="02020603050405020304" pitchFamily="18" charset="0"/>
                <a:cs typeface="Times New Roman" panose="02020603050405020304" pitchFamily="18" charset="0"/>
                <a:sym typeface="Arial"/>
              </a:rPr>
              <a:t>variable </a:t>
            </a:r>
            <a:r>
              <a:rPr lang="en-US" sz="900" kern="0" dirty="0" err="1">
                <a:solidFill>
                  <a:srgbClr val="002060"/>
                </a:solidFill>
                <a:latin typeface="Times New Roman" panose="02020603050405020304" pitchFamily="18" charset="0"/>
                <a:cs typeface="Times New Roman" panose="02020603050405020304" pitchFamily="18" charset="0"/>
                <a:sym typeface="Arial"/>
              </a:rPr>
              <a:t>normalisée</a:t>
            </a:r>
            <a:endParaRPr lang="fr-FR" sz="900" i="0" u="none" strike="noStrike" dirty="0">
              <a:solidFill>
                <a:srgbClr val="002060"/>
              </a:solidFill>
              <a:effectLst/>
              <a:latin typeface="Times New Roman" panose="02020603050405020304" pitchFamily="18" charset="0"/>
              <a:cs typeface="Times New Roman" panose="02020603050405020304" pitchFamily="18" charset="0"/>
            </a:endParaRPr>
          </a:p>
        </p:txBody>
      </p:sp>
      <p:sp>
        <p:nvSpPr>
          <p:cNvPr id="37" name="Espace réservé du numéro de diapositive 3">
            <a:extLst>
              <a:ext uri="{FF2B5EF4-FFF2-40B4-BE49-F238E27FC236}">
                <a16:creationId xmlns:a16="http://schemas.microsoft.com/office/drawing/2014/main" id="{6974008C-F2DE-A03F-76C6-CE00A3E630D7}"/>
              </a:ext>
            </a:extLst>
          </p:cNvPr>
          <p:cNvSpPr txBox="1">
            <a:spLocks/>
          </p:cNvSpPr>
          <p:nvPr/>
        </p:nvSpPr>
        <p:spPr>
          <a:xfrm>
            <a:off x="11791951" y="6524456"/>
            <a:ext cx="40005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11</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4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18">
            <a:extLst>
              <a:ext uri="{FF2B5EF4-FFF2-40B4-BE49-F238E27FC236}">
                <a16:creationId xmlns:a16="http://schemas.microsoft.com/office/drawing/2014/main" id="{C2C24516-1895-B2F9-F488-F2F4B30B9C7B}"/>
              </a:ext>
            </a:extLst>
          </p:cNvPr>
          <p:cNvGrpSpPr/>
          <p:nvPr/>
        </p:nvGrpSpPr>
        <p:grpSpPr>
          <a:xfrm>
            <a:off x="4000499" y="60146"/>
            <a:ext cx="3505201" cy="442153"/>
            <a:chOff x="3249432" y="1133549"/>
            <a:chExt cx="5199650" cy="613989"/>
          </a:xfrm>
        </p:grpSpPr>
        <p:sp>
          <p:nvSpPr>
            <p:cNvPr id="5" name="矩形 1">
              <a:extLst>
                <a:ext uri="{FF2B5EF4-FFF2-40B4-BE49-F238E27FC236}">
                  <a16:creationId xmlns:a16="http://schemas.microsoft.com/office/drawing/2014/main" id="{40A48B88-D266-7280-62BB-F8E63BAA450A}"/>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2">
              <a:extLst>
                <a:ext uri="{FF2B5EF4-FFF2-40B4-BE49-F238E27FC236}">
                  <a16:creationId xmlns:a16="http://schemas.microsoft.com/office/drawing/2014/main" id="{7E6E76E6-53D6-0BD0-B097-49DCF33D0AEB}"/>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3">
              <a:extLst>
                <a:ext uri="{FF2B5EF4-FFF2-40B4-BE49-F238E27FC236}">
                  <a16:creationId xmlns:a16="http://schemas.microsoft.com/office/drawing/2014/main" id="{63C88F46-574F-CF36-3945-F3C80AB60773}"/>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5" y="1185198"/>
              <a:ext cx="424395" cy="510690"/>
            </a:xfrm>
            <a:prstGeom prst="rect">
              <a:avLst/>
            </a:prstGeom>
          </p:spPr>
        </p:pic>
      </p:grpSp>
      <p:sp>
        <p:nvSpPr>
          <p:cNvPr id="8" name="ZoneTexte 7">
            <a:extLst>
              <a:ext uri="{FF2B5EF4-FFF2-40B4-BE49-F238E27FC236}">
                <a16:creationId xmlns:a16="http://schemas.microsoft.com/office/drawing/2014/main" id="{38D7BAB0-F3A5-07CA-13C4-B5B005772122}"/>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4/7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sp>
        <p:nvSpPr>
          <p:cNvPr id="74" name="ZoneTexte 73">
            <a:extLst>
              <a:ext uri="{FF2B5EF4-FFF2-40B4-BE49-F238E27FC236}">
                <a16:creationId xmlns:a16="http://schemas.microsoft.com/office/drawing/2014/main" id="{70F34E6F-2606-FE87-0CDA-9D15A092C626}"/>
              </a:ext>
            </a:extLst>
          </p:cNvPr>
          <p:cNvSpPr txBox="1"/>
          <p:nvPr/>
        </p:nvSpPr>
        <p:spPr>
          <a:xfrm>
            <a:off x="0" y="772554"/>
            <a:ext cx="7752522" cy="369332"/>
          </a:xfrm>
          <a:prstGeom prst="rect">
            <a:avLst/>
          </a:prstGeom>
          <a:noFill/>
        </p:spPr>
        <p:txBody>
          <a:bodyPr wrap="square">
            <a:spAutoFit/>
          </a:bodyPr>
          <a:lstStyle/>
          <a:p>
            <a:r>
              <a:rPr lang="fr-FR" b="1" dirty="0">
                <a:solidFill>
                  <a:srgbClr val="002060"/>
                </a:solidFill>
                <a:latin typeface="Times New Roman" panose="02020603050405020304" pitchFamily="18" charset="0"/>
                <a:cs typeface="Times New Roman" panose="02020603050405020304" pitchFamily="18" charset="0"/>
              </a:rPr>
              <a:t>Fréquence d’apparition des feuilles secondaires </a:t>
            </a:r>
          </a:p>
        </p:txBody>
      </p:sp>
      <p:sp>
        <p:nvSpPr>
          <p:cNvPr id="93" name="ZoneTexte 92">
            <a:extLst>
              <a:ext uri="{FF2B5EF4-FFF2-40B4-BE49-F238E27FC236}">
                <a16:creationId xmlns:a16="http://schemas.microsoft.com/office/drawing/2014/main" id="{F93F5D92-80C5-C0C3-7B07-1B62B137750B}"/>
              </a:ext>
            </a:extLst>
          </p:cNvPr>
          <p:cNvSpPr txBox="1"/>
          <p:nvPr/>
        </p:nvSpPr>
        <p:spPr>
          <a:xfrm>
            <a:off x="4334910" y="1521738"/>
            <a:ext cx="5867401" cy="4247317"/>
          </a:xfrm>
          <a:prstGeom prst="rect">
            <a:avLst/>
          </a:prstGeom>
          <a:noFill/>
        </p:spPr>
        <p:txBody>
          <a:bodyPr wrap="square" rtlCol="0">
            <a:spAutoFit/>
          </a:bodyPr>
          <a:lstStyle/>
          <a:p>
            <a:endParaRPr lang="en-US" dirty="0"/>
          </a:p>
          <a:p>
            <a:pPr marL="285750" indent="-285750" algn="ctr">
              <a:buFont typeface="Wingdings" panose="05000000000000000000" pitchFamily="2" charset="2"/>
              <a:buChar char="q"/>
            </a:pPr>
            <a:r>
              <a:rPr lang="en-US" b="1" dirty="0" err="1">
                <a:latin typeface="Times New Roman" panose="02020603050405020304" pitchFamily="18" charset="0"/>
                <a:cs typeface="Times New Roman" panose="02020603050405020304" pitchFamily="18" charset="0"/>
              </a:rPr>
              <a:t>Paramètres</a:t>
            </a:r>
            <a:r>
              <a:rPr lang="en-US" b="1" dirty="0">
                <a:latin typeface="Times New Roman" panose="02020603050405020304" pitchFamily="18" charset="0"/>
                <a:cs typeface="Times New Roman" panose="02020603050405020304" pitchFamily="18" charset="0"/>
              </a:rPr>
              <a:t> de la </a:t>
            </a:r>
            <a:r>
              <a:rPr lang="en-US" b="1" dirty="0" err="1">
                <a:latin typeface="Times New Roman" panose="02020603050405020304" pitchFamily="18" charset="0"/>
                <a:cs typeface="Times New Roman" panose="02020603050405020304" pitchFamily="18" charset="0"/>
              </a:rPr>
              <a:t>loi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binomiale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négative</a:t>
            </a:r>
            <a:endParaRPr lang="en-US" b="1"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6" name="Google Shape;12779;p53">
            <a:extLst>
              <a:ext uri="{FF2B5EF4-FFF2-40B4-BE49-F238E27FC236}">
                <a16:creationId xmlns:a16="http://schemas.microsoft.com/office/drawing/2014/main" id="{59D94EF2-9D4A-4A10-0EA6-35B609EC3674}"/>
              </a:ext>
            </a:extLst>
          </p:cNvPr>
          <p:cNvSpPr txBox="1"/>
          <p:nvPr/>
        </p:nvSpPr>
        <p:spPr>
          <a:xfrm>
            <a:off x="5044695" y="2990850"/>
            <a:ext cx="4733925" cy="116205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228600" indent="-215900" algn="ctr">
              <a:buClr>
                <a:srgbClr val="000A39"/>
              </a:buClr>
              <a:buSzPts val="1600"/>
              <a:buFont typeface="Nunito Sans"/>
              <a:buChar char="●"/>
            </a:pPr>
            <a:r>
              <a:rPr lang="fr-FR" sz="2000" b="1" kern="0" dirty="0">
                <a:solidFill>
                  <a:srgbClr val="000A39"/>
                </a:solidFill>
                <a:latin typeface="Times New Roman" panose="02020603050405020304" pitchFamily="18" charset="0"/>
                <a:ea typeface="Nunito Sans"/>
                <a:cs typeface="Times New Roman" panose="02020603050405020304" pitchFamily="18" charset="0"/>
                <a:sym typeface="Nunito Sans"/>
              </a:rPr>
              <a:t>Size : dispersion </a:t>
            </a:r>
          </a:p>
          <a:p>
            <a:pPr marL="228600" indent="-215900" algn="ctr">
              <a:buClr>
                <a:srgbClr val="000A39"/>
              </a:buClr>
              <a:buSzPts val="1600"/>
              <a:buFont typeface="Nunito Sans"/>
              <a:buChar char="●"/>
            </a:pPr>
            <a:endParaRPr lang="fr-FR" sz="2000" b="1" kern="0" dirty="0">
              <a:solidFill>
                <a:srgbClr val="000A39"/>
              </a:solidFill>
              <a:latin typeface="Times New Roman" panose="02020603050405020304" pitchFamily="18" charset="0"/>
              <a:ea typeface="Nunito Sans"/>
              <a:cs typeface="Times New Roman" panose="02020603050405020304" pitchFamily="18" charset="0"/>
              <a:sym typeface="Nunito Sans"/>
            </a:endParaRPr>
          </a:p>
          <a:p>
            <a:pPr marL="228600" indent="-215900" algn="ctr">
              <a:buClr>
                <a:srgbClr val="000A39"/>
              </a:buClr>
              <a:buSzPts val="1600"/>
              <a:buFont typeface="Nunito Sans"/>
              <a:buChar char="●"/>
            </a:pPr>
            <a:r>
              <a:rPr lang="fr-FR" sz="2000" b="1" kern="0" dirty="0">
                <a:solidFill>
                  <a:srgbClr val="000A39"/>
                </a:solidFill>
                <a:latin typeface="Times New Roman" panose="02020603050405020304" pitchFamily="18" charset="0"/>
                <a:ea typeface="Nunito Sans"/>
                <a:cs typeface="Times New Roman" panose="02020603050405020304" pitchFamily="18" charset="0"/>
                <a:sym typeface="Nunito Sans"/>
              </a:rPr>
              <a:t>Mu (μ) : l’espérance </a:t>
            </a:r>
          </a:p>
        </p:txBody>
      </p:sp>
      <p:grpSp>
        <p:nvGrpSpPr>
          <p:cNvPr id="99" name="Groupe 98">
            <a:extLst>
              <a:ext uri="{FF2B5EF4-FFF2-40B4-BE49-F238E27FC236}">
                <a16:creationId xmlns:a16="http://schemas.microsoft.com/office/drawing/2014/main" id="{3604BFED-A64A-F5E5-2112-0C7527446E39}"/>
              </a:ext>
            </a:extLst>
          </p:cNvPr>
          <p:cNvGrpSpPr/>
          <p:nvPr/>
        </p:nvGrpSpPr>
        <p:grpSpPr>
          <a:xfrm>
            <a:off x="229804" y="3977317"/>
            <a:ext cx="3107662" cy="1901481"/>
            <a:chOff x="461792" y="4621699"/>
            <a:chExt cx="2398456" cy="1359639"/>
          </a:xfrm>
        </p:grpSpPr>
        <p:grpSp>
          <p:nvGrpSpPr>
            <p:cNvPr id="79" name="Groupe 78">
              <a:extLst>
                <a:ext uri="{FF2B5EF4-FFF2-40B4-BE49-F238E27FC236}">
                  <a16:creationId xmlns:a16="http://schemas.microsoft.com/office/drawing/2014/main" id="{843D7B18-FEC3-0EDF-36C9-EFD8008479BC}"/>
                </a:ext>
              </a:extLst>
            </p:cNvPr>
            <p:cNvGrpSpPr/>
            <p:nvPr/>
          </p:nvGrpSpPr>
          <p:grpSpPr>
            <a:xfrm>
              <a:off x="461792" y="4621699"/>
              <a:ext cx="2398456" cy="1342704"/>
              <a:chOff x="4964369" y="4733338"/>
              <a:chExt cx="2398456" cy="1342704"/>
            </a:xfrm>
          </p:grpSpPr>
          <p:sp>
            <p:nvSpPr>
              <p:cNvPr id="80" name="ZoneTexte 79">
                <a:extLst>
                  <a:ext uri="{FF2B5EF4-FFF2-40B4-BE49-F238E27FC236}">
                    <a16:creationId xmlns:a16="http://schemas.microsoft.com/office/drawing/2014/main" id="{319C44E9-10B8-1D2A-C20D-C3F789D2D0A2}"/>
                  </a:ext>
                </a:extLst>
              </p:cNvPr>
              <p:cNvSpPr txBox="1"/>
              <p:nvPr/>
            </p:nvSpPr>
            <p:spPr>
              <a:xfrm>
                <a:off x="4964369" y="4733338"/>
                <a:ext cx="2398456" cy="726242"/>
              </a:xfrm>
              <a:prstGeom prst="rect">
                <a:avLst/>
              </a:prstGeom>
              <a:noFill/>
            </p:spPr>
            <p:txBody>
              <a:bodyPr wrap="square">
                <a:spAutoFit/>
              </a:bodyPr>
              <a:lstStyle/>
              <a:p>
                <a:r>
                  <a:rPr lang="fr-FR" sz="1200" b="1" dirty="0">
                    <a:latin typeface="Times New Roman" panose="02020603050405020304" pitchFamily="18" charset="0"/>
                    <a:cs typeface="Times New Roman" panose="02020603050405020304" pitchFamily="18" charset="0"/>
                  </a:rPr>
                  <a:t>X = Nombre de feuille secondaire</a:t>
                </a:r>
              </a:p>
              <a:p>
                <a:r>
                  <a:rPr lang="fr-FR" sz="1200" b="1" dirty="0">
                    <a:latin typeface="Times New Roman" panose="02020603050405020304" pitchFamily="18" charset="0"/>
                    <a:cs typeface="Times New Roman" panose="02020603050405020304" pitchFamily="18" charset="0"/>
                  </a:rPr>
                  <a:t> </a:t>
                </a:r>
              </a:p>
              <a:p>
                <a:r>
                  <a:rPr lang="fr-FR" sz="1200" b="1" dirty="0">
                    <a:latin typeface="Times New Roman" panose="02020603050405020304" pitchFamily="18" charset="0"/>
                    <a:cs typeface="Times New Roman" panose="02020603050405020304" pitchFamily="18" charset="0"/>
                  </a:rPr>
                  <a:t>Y = Fréquence d’apparition des feuilles secondaires</a:t>
                </a:r>
              </a:p>
              <a:p>
                <a:endParaRPr lang="fr-FR" sz="1200" b="1" dirty="0">
                  <a:latin typeface="Times New Roman" panose="02020603050405020304" pitchFamily="18" charset="0"/>
                  <a:cs typeface="Times New Roman" panose="02020603050405020304" pitchFamily="18" charset="0"/>
                </a:endParaRPr>
              </a:p>
            </p:txBody>
          </p:sp>
          <p:sp>
            <p:nvSpPr>
              <p:cNvPr id="82" name="Forme libre : forme 81">
                <a:extLst>
                  <a:ext uri="{FF2B5EF4-FFF2-40B4-BE49-F238E27FC236}">
                    <a16:creationId xmlns:a16="http://schemas.microsoft.com/office/drawing/2014/main" id="{2AAABEE1-2763-286F-1CE3-D9EB70A8E2B4}"/>
                  </a:ext>
                </a:extLst>
              </p:cNvPr>
              <p:cNvSpPr/>
              <p:nvPr/>
            </p:nvSpPr>
            <p:spPr>
              <a:xfrm rot="20707265">
                <a:off x="4974043" y="5443151"/>
                <a:ext cx="685800" cy="307777"/>
              </a:xfrm>
              <a:custGeom>
                <a:avLst/>
                <a:gdLst>
                  <a:gd name="connsiteX0" fmla="*/ 0 w 1285875"/>
                  <a:gd name="connsiteY0" fmla="*/ 38494 h 619519"/>
                  <a:gd name="connsiteX1" fmla="*/ 371475 w 1285875"/>
                  <a:gd name="connsiteY1" fmla="*/ 38494 h 619519"/>
                  <a:gd name="connsiteX2" fmla="*/ 742950 w 1285875"/>
                  <a:gd name="connsiteY2" fmla="*/ 438544 h 619519"/>
                  <a:gd name="connsiteX3" fmla="*/ 1285875 w 1285875"/>
                  <a:gd name="connsiteY3" fmla="*/ 619519 h 619519"/>
                </a:gdLst>
                <a:ahLst/>
                <a:cxnLst>
                  <a:cxn ang="0">
                    <a:pos x="connsiteX0" y="connsiteY0"/>
                  </a:cxn>
                  <a:cxn ang="0">
                    <a:pos x="connsiteX1" y="connsiteY1"/>
                  </a:cxn>
                  <a:cxn ang="0">
                    <a:pos x="connsiteX2" y="connsiteY2"/>
                  </a:cxn>
                  <a:cxn ang="0">
                    <a:pos x="connsiteX3" y="connsiteY3"/>
                  </a:cxn>
                </a:cxnLst>
                <a:rect l="l" t="t" r="r" b="b"/>
                <a:pathLst>
                  <a:path w="1285875" h="619519">
                    <a:moveTo>
                      <a:pt x="0" y="38494"/>
                    </a:moveTo>
                    <a:cubicBezTo>
                      <a:pt x="123825" y="5156"/>
                      <a:pt x="247650" y="-28181"/>
                      <a:pt x="371475" y="38494"/>
                    </a:cubicBezTo>
                    <a:cubicBezTo>
                      <a:pt x="495300" y="105169"/>
                      <a:pt x="590550" y="341707"/>
                      <a:pt x="742950" y="438544"/>
                    </a:cubicBezTo>
                    <a:cubicBezTo>
                      <a:pt x="895350" y="535382"/>
                      <a:pt x="1195388" y="589357"/>
                      <a:pt x="1285875" y="619519"/>
                    </a:cubicBezTo>
                  </a:path>
                </a:pathLst>
              </a:cu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00FF"/>
                  </a:solidFill>
                </a:endParaRPr>
              </a:p>
            </p:txBody>
          </p:sp>
          <p:sp>
            <p:nvSpPr>
              <p:cNvPr id="84" name="ZoneTexte 83">
                <a:extLst>
                  <a:ext uri="{FF2B5EF4-FFF2-40B4-BE49-F238E27FC236}">
                    <a16:creationId xmlns:a16="http://schemas.microsoft.com/office/drawing/2014/main" id="{EDEE2ECB-8C7E-9704-F9BC-65A5353A4C62}"/>
                  </a:ext>
                </a:extLst>
              </p:cNvPr>
              <p:cNvSpPr txBox="1"/>
              <p:nvPr/>
            </p:nvSpPr>
            <p:spPr>
              <a:xfrm>
                <a:off x="5654547" y="5551250"/>
                <a:ext cx="1336159" cy="198066"/>
              </a:xfrm>
              <a:prstGeom prst="rect">
                <a:avLst/>
              </a:prstGeom>
              <a:noFill/>
            </p:spPr>
            <p:txBody>
              <a:bodyPr wrap="square" rtlCol="0">
                <a:spAutoFit/>
              </a:bodyPr>
              <a:lstStyle/>
              <a:p>
                <a:r>
                  <a:rPr lang="en-US" sz="1200" b="1" dirty="0"/>
                  <a:t>L. </a:t>
                </a:r>
                <a:r>
                  <a:rPr lang="en-US" sz="1200" b="1" dirty="0" err="1"/>
                  <a:t>Binomiale</a:t>
                </a:r>
                <a:r>
                  <a:rPr lang="en-US" sz="1200" b="1" dirty="0"/>
                  <a:t> </a:t>
                </a:r>
                <a:r>
                  <a:rPr lang="en-US" sz="1200" b="1" dirty="0" err="1"/>
                  <a:t>Négative</a:t>
                </a:r>
                <a:r>
                  <a:rPr lang="en-US" sz="1200" b="1" dirty="0"/>
                  <a:t> </a:t>
                </a:r>
                <a:endParaRPr lang="fr-FR" sz="1200" b="1" dirty="0"/>
              </a:p>
            </p:txBody>
          </p:sp>
          <p:sp>
            <p:nvSpPr>
              <p:cNvPr id="98" name="ZoneTexte 97">
                <a:extLst>
                  <a:ext uri="{FF2B5EF4-FFF2-40B4-BE49-F238E27FC236}">
                    <a16:creationId xmlns:a16="http://schemas.microsoft.com/office/drawing/2014/main" id="{2C7273A8-EC39-58A6-560C-84FD9BCF37FE}"/>
                  </a:ext>
                </a:extLst>
              </p:cNvPr>
              <p:cNvSpPr txBox="1"/>
              <p:nvPr/>
            </p:nvSpPr>
            <p:spPr>
              <a:xfrm>
                <a:off x="5651516" y="5877976"/>
                <a:ext cx="1603583" cy="198066"/>
              </a:xfrm>
              <a:prstGeom prst="rect">
                <a:avLst/>
              </a:prstGeom>
              <a:noFill/>
            </p:spPr>
            <p:txBody>
              <a:bodyPr wrap="square" rtlCol="0">
                <a:spAutoFit/>
              </a:bodyPr>
              <a:lstStyle/>
              <a:p>
                <a:r>
                  <a:rPr lang="en-US" sz="1200" b="1" dirty="0"/>
                  <a:t>bourgeons</a:t>
                </a:r>
                <a:endParaRPr lang="fr-FR" sz="1200" b="1" dirty="0"/>
              </a:p>
            </p:txBody>
          </p:sp>
        </p:grpSp>
        <p:sp>
          <p:nvSpPr>
            <p:cNvPr id="97" name="Ellipse 96">
              <a:extLst>
                <a:ext uri="{FF2B5EF4-FFF2-40B4-BE49-F238E27FC236}">
                  <a16:creationId xmlns:a16="http://schemas.microsoft.com/office/drawing/2014/main" id="{A90BBFEE-3ACB-FFE5-10F4-7B20C0D3CE05}"/>
                </a:ext>
              </a:extLst>
            </p:cNvPr>
            <p:cNvSpPr/>
            <p:nvPr/>
          </p:nvSpPr>
          <p:spPr>
            <a:xfrm>
              <a:off x="626759" y="5790838"/>
              <a:ext cx="200025" cy="190500"/>
            </a:xfrm>
            <a:prstGeom prst="ellipse">
              <a:avLst/>
            </a:prstGeom>
            <a:solidFill>
              <a:srgbClr val="0000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 name="Image 2">
            <a:extLst>
              <a:ext uri="{FF2B5EF4-FFF2-40B4-BE49-F238E27FC236}">
                <a16:creationId xmlns:a16="http://schemas.microsoft.com/office/drawing/2014/main" id="{E0CE9A60-C219-A208-7096-2E08540A916B}"/>
              </a:ext>
            </a:extLst>
          </p:cNvPr>
          <p:cNvPicPr>
            <a:picLocks noChangeAspect="1"/>
          </p:cNvPicPr>
          <p:nvPr/>
        </p:nvPicPr>
        <p:blipFill>
          <a:blip r:embed="rId4"/>
          <a:stretch>
            <a:fillRect/>
          </a:stretch>
        </p:blipFill>
        <p:spPr>
          <a:xfrm>
            <a:off x="299409" y="1295216"/>
            <a:ext cx="2898477" cy="2415399"/>
          </a:xfrm>
          <a:prstGeom prst="rect">
            <a:avLst/>
          </a:prstGeom>
        </p:spPr>
      </p:pic>
      <p:sp>
        <p:nvSpPr>
          <p:cNvPr id="2" name="Espace réservé du numéro de diapositive 3">
            <a:extLst>
              <a:ext uri="{FF2B5EF4-FFF2-40B4-BE49-F238E27FC236}">
                <a16:creationId xmlns:a16="http://schemas.microsoft.com/office/drawing/2014/main" id="{5BD99EC3-D772-9672-8714-57412ED02D03}"/>
              </a:ext>
            </a:extLst>
          </p:cNvPr>
          <p:cNvSpPr>
            <a:spLocks noGrp="1"/>
          </p:cNvSpPr>
          <p:nvPr>
            <p:ph type="sldNum" sz="quarter" idx="12"/>
          </p:nvPr>
        </p:nvSpPr>
        <p:spPr>
          <a:xfrm>
            <a:off x="11849100" y="6524456"/>
            <a:ext cx="342899"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12</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39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BDEA75A-1A92-824B-C426-5D4B3BF01068}"/>
              </a:ext>
            </a:extLst>
          </p:cNvPr>
          <p:cNvSpPr txBox="1"/>
          <p:nvPr/>
        </p:nvSpPr>
        <p:spPr>
          <a:xfrm>
            <a:off x="0" y="502911"/>
            <a:ext cx="4553368" cy="400110"/>
          </a:xfrm>
          <a:prstGeom prst="rect">
            <a:avLst/>
          </a:prstGeom>
          <a:noFill/>
        </p:spPr>
        <p:txBody>
          <a:bodyPr wrap="square">
            <a:spAutoFit/>
          </a:bodyPr>
          <a:lstStyle/>
          <a:p>
            <a:r>
              <a:rPr lang="fr-FR" sz="2000" b="1" dirty="0">
                <a:solidFill>
                  <a:srgbClr val="002060"/>
                </a:solidFill>
                <a:latin typeface="Times New Roman" panose="02020603050405020304" pitchFamily="18" charset="0"/>
                <a:cs typeface="Times New Roman" panose="02020603050405020304" pitchFamily="18" charset="0"/>
                <a:sym typeface="Calibri"/>
              </a:rPr>
              <a:t>Modèle de simulation du rameau</a:t>
            </a:r>
          </a:p>
        </p:txBody>
      </p:sp>
      <p:grpSp>
        <p:nvGrpSpPr>
          <p:cNvPr id="8" name="组合 18">
            <a:extLst>
              <a:ext uri="{FF2B5EF4-FFF2-40B4-BE49-F238E27FC236}">
                <a16:creationId xmlns:a16="http://schemas.microsoft.com/office/drawing/2014/main" id="{0B60A167-3F86-3E10-146F-BAE0E88D36F0}"/>
              </a:ext>
            </a:extLst>
          </p:cNvPr>
          <p:cNvGrpSpPr/>
          <p:nvPr/>
        </p:nvGrpSpPr>
        <p:grpSpPr>
          <a:xfrm>
            <a:off x="4000499" y="60146"/>
            <a:ext cx="3519381" cy="442459"/>
            <a:chOff x="3249432" y="1133549"/>
            <a:chExt cx="5220685" cy="614414"/>
          </a:xfrm>
        </p:grpSpPr>
        <p:sp>
          <p:nvSpPr>
            <p:cNvPr id="9" name="矩形 1">
              <a:extLst>
                <a:ext uri="{FF2B5EF4-FFF2-40B4-BE49-F238E27FC236}">
                  <a16:creationId xmlns:a16="http://schemas.microsoft.com/office/drawing/2014/main" id="{527E964E-E00A-D8BE-247F-ED0FC6C43221}"/>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
              <a:extLst>
                <a:ext uri="{FF2B5EF4-FFF2-40B4-BE49-F238E27FC236}">
                  <a16:creationId xmlns:a16="http://schemas.microsoft.com/office/drawing/2014/main" id="{DEC433D4-D730-5DB8-1A55-37A0B05BCA92}"/>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3">
              <a:extLst>
                <a:ext uri="{FF2B5EF4-FFF2-40B4-BE49-F238E27FC236}">
                  <a16:creationId xmlns:a16="http://schemas.microsoft.com/office/drawing/2014/main" id="{BD4B41F2-E8E6-FFFE-BFAB-8590275E0F83}"/>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906219" y="1237273"/>
              <a:ext cx="563898" cy="510690"/>
            </a:xfrm>
            <a:prstGeom prst="rect">
              <a:avLst/>
            </a:prstGeom>
          </p:spPr>
        </p:pic>
      </p:grpSp>
      <p:sp>
        <p:nvSpPr>
          <p:cNvPr id="70" name="ZoneTexte 69">
            <a:extLst>
              <a:ext uri="{FF2B5EF4-FFF2-40B4-BE49-F238E27FC236}">
                <a16:creationId xmlns:a16="http://schemas.microsoft.com/office/drawing/2014/main" id="{B811E386-8B77-7054-DCC4-16DEBFEC30B9}"/>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5/7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graphicFrame>
        <p:nvGraphicFramePr>
          <p:cNvPr id="3" name="Tableau 2">
            <a:extLst>
              <a:ext uri="{FF2B5EF4-FFF2-40B4-BE49-F238E27FC236}">
                <a16:creationId xmlns:a16="http://schemas.microsoft.com/office/drawing/2014/main" id="{FBF169BD-84A3-E502-99A8-8A8D6DFF8497}"/>
              </a:ext>
            </a:extLst>
          </p:cNvPr>
          <p:cNvGraphicFramePr>
            <a:graphicFrameLocks noGrp="1"/>
          </p:cNvGraphicFramePr>
          <p:nvPr>
            <p:extLst>
              <p:ext uri="{D42A27DB-BD31-4B8C-83A1-F6EECF244321}">
                <p14:modId xmlns:p14="http://schemas.microsoft.com/office/powerpoint/2010/main" val="537201590"/>
              </p:ext>
            </p:extLst>
          </p:nvPr>
        </p:nvGraphicFramePr>
        <p:xfrm>
          <a:off x="9536770" y="313062"/>
          <a:ext cx="2512136" cy="6276970"/>
        </p:xfrm>
        <a:graphic>
          <a:graphicData uri="http://schemas.openxmlformats.org/drawingml/2006/table">
            <a:tbl>
              <a:tblPr/>
              <a:tblGrid>
                <a:gridCol w="2512136">
                  <a:extLst>
                    <a:ext uri="{9D8B030D-6E8A-4147-A177-3AD203B41FA5}">
                      <a16:colId xmlns:a16="http://schemas.microsoft.com/office/drawing/2014/main" val="2209641383"/>
                    </a:ext>
                  </a:extLst>
                </a:gridCol>
              </a:tblGrid>
              <a:tr h="293231">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10670"/>
                  </a:ext>
                </a:extLst>
              </a:tr>
              <a:tr h="320721">
                <a:tc>
                  <a:txBody>
                    <a:bodyPr/>
                    <a:lstStyle/>
                    <a:p>
                      <a:pPr algn="ctr" fontAlgn="ctr"/>
                      <a:r>
                        <a:rPr lang="fr-FR" sz="1800" b="1" i="0" u="none" strike="noStrike" dirty="0">
                          <a:solidFill>
                            <a:srgbClr val="000000"/>
                          </a:solidFill>
                          <a:effectLst/>
                          <a:latin typeface="Times New Roman" panose="02020603050405020304" pitchFamily="18" charset="0"/>
                        </a:rPr>
                        <a:t>Paramètres du modèle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8913329"/>
                  </a:ext>
                </a:extLst>
              </a:tr>
              <a:tr h="320721">
                <a:tc>
                  <a:txBody>
                    <a:bodyPr/>
                    <a:lstStyle/>
                    <a:p>
                      <a:pPr algn="ctr" fontAlgn="ctr"/>
                      <a:r>
                        <a:rPr lang="fr-FR" sz="1200" b="1" i="0" u="none" strike="noStrike" dirty="0" err="1">
                          <a:solidFill>
                            <a:srgbClr val="FF0000"/>
                          </a:solidFill>
                          <a:effectLst/>
                          <a:latin typeface="Times New Roman" panose="02020603050405020304" pitchFamily="18" charset="0"/>
                        </a:rPr>
                        <a:t>NFI_mean</a:t>
                      </a:r>
                      <a:r>
                        <a:rPr lang="fr-FR" sz="1200" b="1" i="0" u="none" strike="noStrike" dirty="0">
                          <a:solidFill>
                            <a:srgbClr val="FF0000"/>
                          </a:solidFill>
                          <a:effectLst/>
                          <a:latin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5805693"/>
                  </a:ext>
                </a:extLst>
              </a:tr>
              <a:tr h="320721">
                <a:tc>
                  <a:txBody>
                    <a:bodyPr/>
                    <a:lstStyle/>
                    <a:p>
                      <a:pPr algn="ctr" fontAlgn="ctr"/>
                      <a:r>
                        <a:rPr lang="fr-FR" sz="1200" b="1" i="0" u="none" strike="noStrike" dirty="0" err="1">
                          <a:solidFill>
                            <a:srgbClr val="0000FF"/>
                          </a:solidFill>
                          <a:effectLst/>
                          <a:latin typeface="Times New Roman" panose="02020603050405020304" pitchFamily="18" charset="0"/>
                        </a:rPr>
                        <a:t>NFI_sd</a:t>
                      </a:r>
                      <a:r>
                        <a:rPr lang="fr-FR" sz="1200" b="1" i="0" u="none" strike="noStrike" dirty="0">
                          <a:solidFill>
                            <a:srgbClr val="0000FF"/>
                          </a:solidFill>
                          <a:effectLst/>
                          <a:latin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7546152"/>
                  </a:ext>
                </a:extLst>
              </a:tr>
              <a:tr h="320721">
                <a:tc>
                  <a:txBody>
                    <a:bodyPr/>
                    <a:lstStyle/>
                    <a:p>
                      <a:pPr algn="ctr" fontAlgn="ctr"/>
                      <a:r>
                        <a:rPr lang="fr-FR" sz="1200" b="1" i="0" u="none" strike="noStrike" dirty="0" err="1">
                          <a:solidFill>
                            <a:srgbClr val="FF0000"/>
                          </a:solidFill>
                          <a:effectLst/>
                          <a:latin typeface="Times New Roman" panose="02020603050405020304" pitchFamily="18" charset="0"/>
                        </a:rPr>
                        <a:t>SF_max_mean</a:t>
                      </a:r>
                      <a:endParaRPr lang="fr-FR" sz="1200" b="1" i="0" u="none" strike="noStrike" dirty="0">
                        <a:solidFill>
                          <a:srgbClr val="FF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3994624"/>
                  </a:ext>
                </a:extLst>
              </a:tr>
              <a:tr h="320721">
                <a:tc>
                  <a:txBody>
                    <a:bodyPr/>
                    <a:lstStyle/>
                    <a:p>
                      <a:pPr algn="ctr" fontAlgn="ctr"/>
                      <a:r>
                        <a:rPr lang="fr-FR" sz="1200" b="1" i="0" u="none" strike="noStrike" dirty="0" err="1">
                          <a:solidFill>
                            <a:srgbClr val="0000FF"/>
                          </a:solidFill>
                          <a:effectLst/>
                          <a:latin typeface="Times New Roman" panose="02020603050405020304" pitchFamily="18" charset="0"/>
                        </a:rPr>
                        <a:t>SF_max_sd</a:t>
                      </a:r>
                      <a:endParaRPr lang="fr-FR" sz="1200" b="1" i="0" u="none" strike="noStrike" dirty="0">
                        <a:solidFill>
                          <a:srgbClr val="0000FF"/>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6212690"/>
                  </a:ext>
                </a:extLst>
              </a:tr>
              <a:tr h="586462">
                <a:tc>
                  <a:txBody>
                    <a:bodyPr/>
                    <a:lstStyle/>
                    <a:p>
                      <a:pPr algn="ctr" fontAlgn="ctr"/>
                      <a:r>
                        <a:rPr lang="fr-FR" sz="1200" b="1" i="0" u="none" strike="noStrike" dirty="0" err="1">
                          <a:solidFill>
                            <a:srgbClr val="FF0000"/>
                          </a:solidFill>
                          <a:effectLst/>
                          <a:latin typeface="Times New Roman" panose="02020603050405020304" pitchFamily="18" charset="0"/>
                        </a:rPr>
                        <a:t>max_normalized_rank_SF</a:t>
                      </a:r>
                      <a:endParaRPr lang="fr-FR" sz="1200" b="1" i="0" u="none" strike="noStrike" dirty="0">
                        <a:solidFill>
                          <a:srgbClr val="FF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58273235"/>
                  </a:ext>
                </a:extLst>
              </a:tr>
              <a:tr h="320721">
                <a:tc>
                  <a:txBody>
                    <a:bodyPr/>
                    <a:lstStyle/>
                    <a:p>
                      <a:pPr algn="ctr" fontAlgn="ctr"/>
                      <a:r>
                        <a:rPr lang="fr-FR" sz="1200" b="1" i="0" u="none" strike="noStrike" dirty="0">
                          <a:solidFill>
                            <a:srgbClr val="FF0000"/>
                          </a:solidFill>
                          <a:effectLst/>
                          <a:latin typeface="Times New Roman" panose="02020603050405020304" pitchFamily="18" charset="0"/>
                        </a:rPr>
                        <a:t>intercept_0_SF</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8934621"/>
                  </a:ext>
                </a:extLst>
              </a:tr>
              <a:tr h="320721">
                <a:tc>
                  <a:txBody>
                    <a:bodyPr/>
                    <a:lstStyle/>
                    <a:p>
                      <a:pPr algn="ctr" fontAlgn="ctr"/>
                      <a:r>
                        <a:rPr lang="fr-FR" sz="1200" b="1" i="0" u="none" strike="noStrike" dirty="0">
                          <a:solidFill>
                            <a:srgbClr val="FF0000"/>
                          </a:solidFill>
                          <a:effectLst/>
                          <a:latin typeface="Times New Roman" panose="02020603050405020304" pitchFamily="18" charset="0"/>
                        </a:rPr>
                        <a:t>intercept_1_SF</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44616996"/>
                  </a:ext>
                </a:extLst>
              </a:tr>
              <a:tr h="320721">
                <a:tc>
                  <a:txBody>
                    <a:bodyPr/>
                    <a:lstStyle/>
                    <a:p>
                      <a:pPr algn="ctr" fontAlgn="ctr"/>
                      <a:r>
                        <a:rPr lang="fr-FR" sz="1200" b="1" i="0" u="none" strike="noStrike" dirty="0" err="1">
                          <a:solidFill>
                            <a:srgbClr val="FF0000"/>
                          </a:solidFill>
                          <a:effectLst/>
                          <a:latin typeface="Times New Roman" panose="02020603050405020304" pitchFamily="18" charset="0"/>
                        </a:rPr>
                        <a:t>IN_max_mean</a:t>
                      </a:r>
                      <a:r>
                        <a:rPr lang="fr-FR" sz="1200" b="1" i="0" u="none" strike="noStrike" dirty="0">
                          <a:solidFill>
                            <a:srgbClr val="FF0000"/>
                          </a:solidFill>
                          <a:effectLst/>
                          <a:latin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28967171"/>
                  </a:ext>
                </a:extLst>
              </a:tr>
              <a:tr h="320721">
                <a:tc>
                  <a:txBody>
                    <a:bodyPr/>
                    <a:lstStyle/>
                    <a:p>
                      <a:pPr algn="ctr" fontAlgn="ctr"/>
                      <a:r>
                        <a:rPr lang="fr-FR" sz="1200" b="1" i="0" u="none" strike="noStrike" dirty="0" err="1">
                          <a:solidFill>
                            <a:srgbClr val="0000FF"/>
                          </a:solidFill>
                          <a:effectLst/>
                          <a:latin typeface="Times New Roman" panose="02020603050405020304" pitchFamily="18" charset="0"/>
                        </a:rPr>
                        <a:t>IN_max_sd</a:t>
                      </a:r>
                      <a:r>
                        <a:rPr lang="fr-FR" sz="1200" b="1" i="0" u="none" strike="noStrike" dirty="0">
                          <a:solidFill>
                            <a:srgbClr val="0000FF"/>
                          </a:solidFill>
                          <a:effectLst/>
                          <a:latin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9967522"/>
                  </a:ext>
                </a:extLst>
              </a:tr>
              <a:tr h="586462">
                <a:tc>
                  <a:txBody>
                    <a:bodyPr/>
                    <a:lstStyle/>
                    <a:p>
                      <a:pPr algn="ctr" fontAlgn="ctr"/>
                      <a:r>
                        <a:rPr lang="fr-FR" sz="1200" b="1" i="0" u="none" strike="noStrike" dirty="0" err="1">
                          <a:solidFill>
                            <a:srgbClr val="FF0000"/>
                          </a:solidFill>
                          <a:effectLst/>
                          <a:latin typeface="Times New Roman" panose="02020603050405020304" pitchFamily="18" charset="0"/>
                        </a:rPr>
                        <a:t>max_normalized_rank_IN</a:t>
                      </a:r>
                      <a:endParaRPr lang="fr-FR" sz="1200" b="1" i="0" u="none" strike="noStrike" dirty="0">
                        <a:solidFill>
                          <a:srgbClr val="FF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950893"/>
                  </a:ext>
                </a:extLst>
              </a:tr>
              <a:tr h="320721">
                <a:tc>
                  <a:txBody>
                    <a:bodyPr/>
                    <a:lstStyle/>
                    <a:p>
                      <a:pPr algn="ctr" fontAlgn="ctr"/>
                      <a:r>
                        <a:rPr lang="fr-FR" sz="1200" b="1" i="0" u="none" strike="noStrike" dirty="0">
                          <a:solidFill>
                            <a:srgbClr val="FF0000"/>
                          </a:solidFill>
                          <a:effectLst/>
                          <a:latin typeface="Times New Roman" panose="02020603050405020304" pitchFamily="18" charset="0"/>
                        </a:rPr>
                        <a:t>intercept_0_IN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0910316"/>
                  </a:ext>
                </a:extLst>
              </a:tr>
              <a:tr h="320721">
                <a:tc>
                  <a:txBody>
                    <a:bodyPr/>
                    <a:lstStyle/>
                    <a:p>
                      <a:pPr algn="ctr" fontAlgn="ctr"/>
                      <a:r>
                        <a:rPr lang="fr-FR" sz="1200" b="1" i="0" u="none" strike="noStrike" dirty="0">
                          <a:solidFill>
                            <a:srgbClr val="FF0000"/>
                          </a:solidFill>
                          <a:effectLst/>
                          <a:latin typeface="Times New Roman" panose="02020603050405020304" pitchFamily="18" charset="0"/>
                        </a:rPr>
                        <a:t>intercept_1_IN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0143470"/>
                  </a:ext>
                </a:extLst>
              </a:tr>
              <a:tr h="320721">
                <a:tc>
                  <a:txBody>
                    <a:bodyPr/>
                    <a:lstStyle/>
                    <a:p>
                      <a:pPr algn="ctr" fontAlgn="ctr"/>
                      <a:r>
                        <a:rPr lang="fr-FR" sz="1200" b="1" i="0" u="none" strike="noStrike" dirty="0" err="1">
                          <a:solidFill>
                            <a:srgbClr val="FF0000"/>
                          </a:solidFill>
                          <a:effectLst/>
                          <a:latin typeface="Times New Roman" panose="02020603050405020304" pitchFamily="18" charset="0"/>
                        </a:rPr>
                        <a:t>slope_NFII_SFII</a:t>
                      </a:r>
                      <a:endParaRPr lang="fr-FR" sz="1200" b="1" i="0" u="none" strike="noStrike" dirty="0">
                        <a:solidFill>
                          <a:srgbClr val="FF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4064830"/>
                  </a:ext>
                </a:extLst>
              </a:tr>
              <a:tr h="320721">
                <a:tc>
                  <a:txBody>
                    <a:bodyPr/>
                    <a:lstStyle/>
                    <a:p>
                      <a:pPr algn="ctr" fontAlgn="ctr"/>
                      <a:r>
                        <a:rPr lang="fr-FR" sz="1200" b="1" i="0" u="none" strike="noStrike" dirty="0" err="1">
                          <a:solidFill>
                            <a:srgbClr val="FF0000"/>
                          </a:solidFill>
                          <a:effectLst/>
                          <a:latin typeface="Times New Roman" panose="02020603050405020304" pitchFamily="18" charset="0"/>
                        </a:rPr>
                        <a:t>intercept_NFII_SFII</a:t>
                      </a:r>
                      <a:endParaRPr lang="fr-FR" sz="1200" b="1" i="0" u="none" strike="noStrike" dirty="0">
                        <a:solidFill>
                          <a:srgbClr val="FF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21173039"/>
                  </a:ext>
                </a:extLst>
              </a:tr>
              <a:tr h="320721">
                <a:tc>
                  <a:txBody>
                    <a:bodyPr/>
                    <a:lstStyle/>
                    <a:p>
                      <a:pPr algn="ctr" fontAlgn="ctr"/>
                      <a:r>
                        <a:rPr lang="fr-FR" sz="1200" b="1" i="0" u="none" strike="noStrike" dirty="0" err="1">
                          <a:solidFill>
                            <a:srgbClr val="0000FF"/>
                          </a:solidFill>
                          <a:effectLst/>
                          <a:latin typeface="Times New Roman" panose="02020603050405020304" pitchFamily="18" charset="0"/>
                        </a:rPr>
                        <a:t>size_r_binorm</a:t>
                      </a:r>
                      <a:endParaRPr lang="fr-FR" sz="1200" b="1" i="0" u="none" strike="noStrike" dirty="0">
                        <a:solidFill>
                          <a:srgbClr val="0000FF"/>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3306560"/>
                  </a:ext>
                </a:extLst>
              </a:tr>
              <a:tr h="320721">
                <a:tc>
                  <a:txBody>
                    <a:bodyPr/>
                    <a:lstStyle/>
                    <a:p>
                      <a:pPr algn="ctr" fontAlgn="ctr"/>
                      <a:r>
                        <a:rPr lang="fr-FR" sz="1200" b="1" i="0" u="none" strike="noStrike" dirty="0" err="1">
                          <a:solidFill>
                            <a:srgbClr val="0000FF"/>
                          </a:solidFill>
                          <a:effectLst/>
                          <a:latin typeface="Times New Roman" panose="02020603050405020304" pitchFamily="18" charset="0"/>
                        </a:rPr>
                        <a:t>mu_r_binorm</a:t>
                      </a:r>
                      <a:endParaRPr lang="fr-FR" sz="1200" b="1" i="0" u="none" strike="noStrike" dirty="0">
                        <a:solidFill>
                          <a:srgbClr val="0000FF"/>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1255003"/>
                  </a:ext>
                </a:extLst>
              </a:tr>
            </a:tbl>
          </a:graphicData>
        </a:graphic>
      </p:graphicFrame>
      <p:grpSp>
        <p:nvGrpSpPr>
          <p:cNvPr id="2" name="Google Shape;22651;p74">
            <a:extLst>
              <a:ext uri="{FF2B5EF4-FFF2-40B4-BE49-F238E27FC236}">
                <a16:creationId xmlns:a16="http://schemas.microsoft.com/office/drawing/2014/main" id="{C28EBB95-4DD0-3FC6-96C4-7E811B647342}"/>
              </a:ext>
            </a:extLst>
          </p:cNvPr>
          <p:cNvGrpSpPr/>
          <p:nvPr/>
        </p:nvGrpSpPr>
        <p:grpSpPr>
          <a:xfrm rot="5400000">
            <a:off x="1965930" y="-408538"/>
            <a:ext cx="5327492" cy="9125485"/>
            <a:chOff x="2129083" y="1642182"/>
            <a:chExt cx="1262335" cy="1615956"/>
          </a:xfrm>
        </p:grpSpPr>
        <p:sp>
          <p:nvSpPr>
            <p:cNvPr id="4" name="Google Shape;22652;p74">
              <a:extLst>
                <a:ext uri="{FF2B5EF4-FFF2-40B4-BE49-F238E27FC236}">
                  <a16:creationId xmlns:a16="http://schemas.microsoft.com/office/drawing/2014/main" id="{46CCCEBC-CDC5-B2FA-1BAD-7D90D930ED44}"/>
                </a:ext>
              </a:extLst>
            </p:cNvPr>
            <p:cNvSpPr/>
            <p:nvPr/>
          </p:nvSpPr>
          <p:spPr>
            <a:xfrm>
              <a:off x="2568486" y="2933150"/>
              <a:ext cx="301335" cy="31912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658;p74">
              <a:extLst>
                <a:ext uri="{FF2B5EF4-FFF2-40B4-BE49-F238E27FC236}">
                  <a16:creationId xmlns:a16="http://schemas.microsoft.com/office/drawing/2014/main" id="{5BA4331F-76F8-2662-0E51-F339C2241E34}"/>
                </a:ext>
              </a:extLst>
            </p:cNvPr>
            <p:cNvSpPr/>
            <p:nvPr/>
          </p:nvSpPr>
          <p:spPr>
            <a:xfrm>
              <a:off x="3129623" y="1642182"/>
              <a:ext cx="261795" cy="376717"/>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66;p74">
              <a:extLst>
                <a:ext uri="{FF2B5EF4-FFF2-40B4-BE49-F238E27FC236}">
                  <a16:creationId xmlns:a16="http://schemas.microsoft.com/office/drawing/2014/main" id="{CC34C565-7204-31C8-6B75-72879A45DBB7}"/>
                </a:ext>
              </a:extLst>
            </p:cNvPr>
            <p:cNvSpPr/>
            <p:nvPr/>
          </p:nvSpPr>
          <p:spPr>
            <a:xfrm>
              <a:off x="2721580" y="2711524"/>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67;p74">
              <a:extLst>
                <a:ext uri="{FF2B5EF4-FFF2-40B4-BE49-F238E27FC236}">
                  <a16:creationId xmlns:a16="http://schemas.microsoft.com/office/drawing/2014/main" id="{795DF31B-67AA-A97B-25EF-57C9A68B0E2C}"/>
                </a:ext>
              </a:extLst>
            </p:cNvPr>
            <p:cNvSpPr/>
            <p:nvPr/>
          </p:nvSpPr>
          <p:spPr>
            <a:xfrm>
              <a:off x="2780398" y="2724356"/>
              <a:ext cx="442075" cy="86491"/>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68;p74">
              <a:extLst>
                <a:ext uri="{FF2B5EF4-FFF2-40B4-BE49-F238E27FC236}">
                  <a16:creationId xmlns:a16="http://schemas.microsoft.com/office/drawing/2014/main" id="{BCE67536-EDF2-7638-F8D9-C0DED889D3EA}"/>
                </a:ext>
              </a:extLst>
            </p:cNvPr>
            <p:cNvSpPr/>
            <p:nvPr/>
          </p:nvSpPr>
          <p:spPr>
            <a:xfrm>
              <a:off x="2253297" y="2711514"/>
              <a:ext cx="412045"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9;p74">
              <a:extLst>
                <a:ext uri="{FF2B5EF4-FFF2-40B4-BE49-F238E27FC236}">
                  <a16:creationId xmlns:a16="http://schemas.microsoft.com/office/drawing/2014/main" id="{50EDC8D6-7034-E64C-095E-D053CBDA36E7}"/>
                </a:ext>
              </a:extLst>
            </p:cNvPr>
            <p:cNvSpPr/>
            <p:nvPr/>
          </p:nvSpPr>
          <p:spPr>
            <a:xfrm>
              <a:off x="2596757" y="2056405"/>
              <a:ext cx="363381" cy="584361"/>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0;p74">
              <a:extLst>
                <a:ext uri="{FF2B5EF4-FFF2-40B4-BE49-F238E27FC236}">
                  <a16:creationId xmlns:a16="http://schemas.microsoft.com/office/drawing/2014/main" id="{89198FC5-13BF-FA52-3C95-36ED23325BA4}"/>
                </a:ext>
              </a:extLst>
            </p:cNvPr>
            <p:cNvSpPr/>
            <p:nvPr/>
          </p:nvSpPr>
          <p:spPr>
            <a:xfrm>
              <a:off x="3095925" y="2066585"/>
              <a:ext cx="288885" cy="574180"/>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2671;p74">
              <a:extLst>
                <a:ext uri="{FF2B5EF4-FFF2-40B4-BE49-F238E27FC236}">
                  <a16:creationId xmlns:a16="http://schemas.microsoft.com/office/drawing/2014/main" id="{72776A56-8BB1-929F-261E-DBDB7884FDD2}"/>
                </a:ext>
              </a:extLst>
            </p:cNvPr>
            <p:cNvSpPr/>
            <p:nvPr/>
          </p:nvSpPr>
          <p:spPr>
            <a:xfrm>
              <a:off x="2129083" y="2066585"/>
              <a:ext cx="363381" cy="563978"/>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2672;p74">
              <a:extLst>
                <a:ext uri="{FF2B5EF4-FFF2-40B4-BE49-F238E27FC236}">
                  <a16:creationId xmlns:a16="http://schemas.microsoft.com/office/drawing/2014/main" id="{104792C2-21C9-C767-EE8A-2CF03278F52A}"/>
                </a:ext>
              </a:extLst>
            </p:cNvPr>
            <p:cNvSpPr/>
            <p:nvPr/>
          </p:nvSpPr>
          <p:spPr>
            <a:xfrm>
              <a:off x="2713909" y="2703854"/>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673;p74">
              <a:extLst>
                <a:ext uri="{FF2B5EF4-FFF2-40B4-BE49-F238E27FC236}">
                  <a16:creationId xmlns:a16="http://schemas.microsoft.com/office/drawing/2014/main" id="{7DB90FB4-4168-49B5-C4C5-6F5B020DAD1A}"/>
                </a:ext>
              </a:extLst>
            </p:cNvPr>
            <p:cNvSpPr/>
            <p:nvPr/>
          </p:nvSpPr>
          <p:spPr>
            <a:xfrm>
              <a:off x="3217083" y="2694895"/>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674;p74">
              <a:extLst>
                <a:ext uri="{FF2B5EF4-FFF2-40B4-BE49-F238E27FC236}">
                  <a16:creationId xmlns:a16="http://schemas.microsoft.com/office/drawing/2014/main" id="{59CBBDA4-6EF1-41E7-DD80-1BC88D49A51B}"/>
                </a:ext>
              </a:extLst>
            </p:cNvPr>
            <p:cNvSpPr/>
            <p:nvPr/>
          </p:nvSpPr>
          <p:spPr>
            <a:xfrm>
              <a:off x="2246775" y="2676139"/>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2675;p74">
              <a:extLst>
                <a:ext uri="{FF2B5EF4-FFF2-40B4-BE49-F238E27FC236}">
                  <a16:creationId xmlns:a16="http://schemas.microsoft.com/office/drawing/2014/main" id="{D2375B85-BE29-77C5-2FA3-CEED9C31B32E}"/>
                </a:ext>
              </a:extLst>
            </p:cNvPr>
            <p:cNvSpPr/>
            <p:nvPr/>
          </p:nvSpPr>
          <p:spPr>
            <a:xfrm>
              <a:off x="2713909" y="2800596"/>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676;p74">
              <a:extLst>
                <a:ext uri="{FF2B5EF4-FFF2-40B4-BE49-F238E27FC236}">
                  <a16:creationId xmlns:a16="http://schemas.microsoft.com/office/drawing/2014/main" id="{F9A4D014-640D-A688-F312-1C537BDB3A5C}"/>
                </a:ext>
              </a:extLst>
            </p:cNvPr>
            <p:cNvSpPr/>
            <p:nvPr/>
          </p:nvSpPr>
          <p:spPr>
            <a:xfrm>
              <a:off x="2772733" y="2800596"/>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677;p74">
              <a:extLst>
                <a:ext uri="{FF2B5EF4-FFF2-40B4-BE49-F238E27FC236}">
                  <a16:creationId xmlns:a16="http://schemas.microsoft.com/office/drawing/2014/main" id="{8AC5B2B9-7ADB-792A-3C66-88E60B34F8AA}"/>
                </a:ext>
              </a:extLst>
            </p:cNvPr>
            <p:cNvSpPr/>
            <p:nvPr/>
          </p:nvSpPr>
          <p:spPr>
            <a:xfrm>
              <a:off x="2655080" y="2800596"/>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681;p74">
              <a:extLst>
                <a:ext uri="{FF2B5EF4-FFF2-40B4-BE49-F238E27FC236}">
                  <a16:creationId xmlns:a16="http://schemas.microsoft.com/office/drawing/2014/main" id="{4ACEB2CE-C7F8-9372-46A4-9F03105710ED}"/>
                </a:ext>
              </a:extLst>
            </p:cNvPr>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682;p74">
              <a:extLst>
                <a:ext uri="{FF2B5EF4-FFF2-40B4-BE49-F238E27FC236}">
                  <a16:creationId xmlns:a16="http://schemas.microsoft.com/office/drawing/2014/main" id="{C64FD30E-C3C1-FD51-5F36-76ABEB0EC4F5}"/>
                </a:ext>
              </a:extLst>
            </p:cNvPr>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683;p74">
              <a:extLst>
                <a:ext uri="{FF2B5EF4-FFF2-40B4-BE49-F238E27FC236}">
                  <a16:creationId xmlns:a16="http://schemas.microsoft.com/office/drawing/2014/main" id="{F5BE8987-225A-2E92-5E23-F7EEF0E87452}"/>
                </a:ext>
              </a:extLst>
            </p:cNvPr>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73;p1">
            <a:extLst>
              <a:ext uri="{FF2B5EF4-FFF2-40B4-BE49-F238E27FC236}">
                <a16:creationId xmlns:a16="http://schemas.microsoft.com/office/drawing/2014/main" id="{0AFB1B59-6AE4-0651-2C98-79FFE49F0834}"/>
              </a:ext>
            </a:extLst>
          </p:cNvPr>
          <p:cNvSpPr txBox="1"/>
          <p:nvPr/>
        </p:nvSpPr>
        <p:spPr>
          <a:xfrm>
            <a:off x="100019" y="3343974"/>
            <a:ext cx="1810839" cy="253885"/>
          </a:xfrm>
          <a:prstGeom prst="rect">
            <a:avLst/>
          </a:prstGeom>
          <a:solidFill>
            <a:schemeClr val="bg1"/>
          </a:solidFill>
          <a:ln>
            <a:noFill/>
          </a:ln>
        </p:spPr>
        <p:txBody>
          <a:bodyPr spcFirstLastPara="1" wrap="square" lIns="0" tIns="34275" rIns="0" bIns="34275" anchor="b" anchorCtr="0">
            <a:sp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Simulation de NFI </a:t>
            </a:r>
            <a:endParaRPr sz="1200" b="1" baseline="-25000" dirty="0">
              <a:latin typeface="Times New Roman" panose="02020603050405020304" pitchFamily="18" charset="0"/>
              <a:cs typeface="Times New Roman" panose="02020603050405020304" pitchFamily="18" charset="0"/>
            </a:endParaRPr>
          </a:p>
        </p:txBody>
      </p:sp>
      <p:sp>
        <p:nvSpPr>
          <p:cNvPr id="95" name="Google Shape;71;p1">
            <a:extLst>
              <a:ext uri="{FF2B5EF4-FFF2-40B4-BE49-F238E27FC236}">
                <a16:creationId xmlns:a16="http://schemas.microsoft.com/office/drawing/2014/main" id="{2E6207F3-4EEC-D379-8B41-D99DAD2BA8D4}"/>
              </a:ext>
            </a:extLst>
          </p:cNvPr>
          <p:cNvSpPr txBox="1"/>
          <p:nvPr/>
        </p:nvSpPr>
        <p:spPr>
          <a:xfrm>
            <a:off x="370795" y="3753093"/>
            <a:ext cx="1418811" cy="500107"/>
          </a:xfrm>
          <a:prstGeom prst="rect">
            <a:avLst/>
          </a:prstGeom>
          <a:noFill/>
          <a:ln>
            <a:noFill/>
          </a:ln>
        </p:spPr>
        <p:txBody>
          <a:bodyPr spcFirstLastPara="1" wrap="square" lIns="0" tIns="34275" rIns="0" bIns="34275" anchor="t" anchorCtr="0">
            <a:spAutoFit/>
          </a:bodyPr>
          <a:lstStyle/>
          <a:p>
            <a:r>
              <a:rPr lang="fr-FR" sz="1400" b="1" baseline="-25000" dirty="0">
                <a:latin typeface="Times New Roman" panose="02020603050405020304" pitchFamily="18" charset="0"/>
                <a:cs typeface="Times New Roman" panose="02020603050405020304" pitchFamily="18" charset="0"/>
              </a:rPr>
              <a:t>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NF</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I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 </a:t>
            </a:r>
          </a:p>
          <a:p>
            <a:r>
              <a:rPr lang="fr-FR" sz="1400" b="1" dirty="0">
                <a:latin typeface="Times New Roman" panose="02020603050405020304" pitchFamily="18" charset="0"/>
                <a:cs typeface="Times New Roman" panose="02020603050405020304" pitchFamily="18" charset="0"/>
              </a:rPr>
              <a:t>N</a:t>
            </a:r>
            <a:r>
              <a:rPr lang="fr-FR" sz="1400" b="1" baseline="-25000" dirty="0">
                <a:latin typeface="Times New Roman" panose="02020603050405020304" pitchFamily="18" charset="0"/>
                <a:cs typeface="Times New Roman" panose="02020603050405020304" pitchFamily="18" charset="0"/>
              </a:rPr>
              <a:t>(</a:t>
            </a:r>
            <a:r>
              <a:rPr lang="fr-FR" sz="1400" b="1" baseline="-25000" dirty="0" err="1">
                <a:solidFill>
                  <a:srgbClr val="002060"/>
                </a:solidFill>
                <a:latin typeface="Times New Roman" panose="02020603050405020304" pitchFamily="18" charset="0"/>
              </a:rPr>
              <a:t>NFI_mean</a:t>
            </a:r>
            <a:r>
              <a:rPr lang="fr-FR" sz="1400" b="1" baseline="-25000" dirty="0">
                <a:solidFill>
                  <a:srgbClr val="002060"/>
                </a:solidFill>
                <a:latin typeface="Times New Roman" panose="02020603050405020304" pitchFamily="18" charset="0"/>
              </a:rPr>
              <a:t> </a:t>
            </a:r>
            <a:r>
              <a:rPr lang="en-US" sz="1400" b="1" baseline="-25000" dirty="0">
                <a:solidFill>
                  <a:srgbClr val="002060"/>
                </a:solidFill>
                <a:latin typeface="Times New Roman" panose="02020603050405020304" pitchFamily="18" charset="0"/>
              </a:rPr>
              <a:t>, </a:t>
            </a:r>
            <a:r>
              <a:rPr lang="fr-FR" sz="1400" b="1" baseline="-25000" dirty="0" err="1">
                <a:solidFill>
                  <a:srgbClr val="0000FF"/>
                </a:solidFill>
                <a:latin typeface="Times New Roman" panose="02020603050405020304" pitchFamily="18" charset="0"/>
              </a:rPr>
              <a:t>NFI_sd</a:t>
            </a:r>
            <a:r>
              <a:rPr lang="fr-FR" sz="1400" b="1" baseline="-25000" dirty="0">
                <a:solidFill>
                  <a:srgbClr val="002060"/>
                </a:solidFill>
                <a:latin typeface="Times New Roman" panose="02020603050405020304" pitchFamily="18" charset="0"/>
                <a:cs typeface="Times New Roman" panose="02020603050405020304" pitchFamily="18" charset="0"/>
              </a:rPr>
              <a:t>)</a:t>
            </a:r>
            <a:endParaRPr sz="1400" b="1" baseline="-25000" dirty="0">
              <a:latin typeface="Times New Roman" panose="02020603050405020304" pitchFamily="18" charset="0"/>
              <a:cs typeface="Times New Roman" panose="02020603050405020304" pitchFamily="18" charset="0"/>
            </a:endParaRPr>
          </a:p>
        </p:txBody>
      </p:sp>
      <p:sp>
        <p:nvSpPr>
          <p:cNvPr id="96" name="Google Shape;61;p1">
            <a:extLst>
              <a:ext uri="{FF2B5EF4-FFF2-40B4-BE49-F238E27FC236}">
                <a16:creationId xmlns:a16="http://schemas.microsoft.com/office/drawing/2014/main" id="{E49D6FFB-C3BE-7739-EF24-2F1CACE44E1C}"/>
              </a:ext>
            </a:extLst>
          </p:cNvPr>
          <p:cNvSpPr/>
          <p:nvPr/>
        </p:nvSpPr>
        <p:spPr>
          <a:xfrm>
            <a:off x="4820290" y="870269"/>
            <a:ext cx="564469" cy="256399"/>
          </a:xfrm>
          <a:custGeom>
            <a:avLst/>
            <a:gdLst/>
            <a:ahLst/>
            <a:cxnLst/>
            <a:rect l="l" t="t" r="r" b="b"/>
            <a:pathLst>
              <a:path w="21600" h="21600" extrusionOk="0">
                <a:moveTo>
                  <a:pt x="20810"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592" y="21336"/>
                  <a:pt x="21242" y="21600"/>
                  <a:pt x="20810" y="21600"/>
                </a:cubicBezTo>
                <a:close/>
              </a:path>
            </a:pathLst>
          </a:custGeom>
          <a:solidFill>
            <a:schemeClr val="bg1">
              <a:lumMod val="65000"/>
            </a:schemeClr>
          </a:solidFill>
          <a:ln>
            <a:noFill/>
          </a:ln>
          <a:effectLst>
            <a:outerShdw blurRad="50800" dist="38100" dir="2700000" algn="tl" rotWithShape="0">
              <a:prstClr val="black">
                <a:alpha val="40000"/>
              </a:prstClr>
            </a:outerShdw>
          </a:effectLst>
        </p:spPr>
        <p:txBody>
          <a:bodyPr spcFirstLastPara="1" wrap="square" lIns="28575" tIns="28575" rIns="28575" bIns="28575" anchor="ctr" anchorCtr="0">
            <a:no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Etape 2</a:t>
            </a:r>
            <a:endParaRPr sz="12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97" name="Google Shape;61;p1">
            <a:extLst>
              <a:ext uri="{FF2B5EF4-FFF2-40B4-BE49-F238E27FC236}">
                <a16:creationId xmlns:a16="http://schemas.microsoft.com/office/drawing/2014/main" id="{65ED653A-6840-F18C-97BE-3B579626CC26}"/>
              </a:ext>
            </a:extLst>
          </p:cNvPr>
          <p:cNvSpPr/>
          <p:nvPr/>
        </p:nvSpPr>
        <p:spPr>
          <a:xfrm>
            <a:off x="1125083" y="909069"/>
            <a:ext cx="572883" cy="256399"/>
          </a:xfrm>
          <a:custGeom>
            <a:avLst/>
            <a:gdLst/>
            <a:ahLst/>
            <a:cxnLst/>
            <a:rect l="l" t="t" r="r" b="b"/>
            <a:pathLst>
              <a:path w="21600" h="21600" extrusionOk="0">
                <a:moveTo>
                  <a:pt x="20810"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592" y="21336"/>
                  <a:pt x="21242" y="21600"/>
                  <a:pt x="20810" y="21600"/>
                </a:cubicBezTo>
                <a:close/>
              </a:path>
            </a:pathLst>
          </a:custGeom>
          <a:solidFill>
            <a:schemeClr val="bg1">
              <a:lumMod val="65000"/>
            </a:schemeClr>
          </a:solidFill>
          <a:ln>
            <a:noFill/>
          </a:ln>
          <a:effectLst>
            <a:outerShdw blurRad="50800" dist="38100" dir="2700000" algn="tl" rotWithShape="0">
              <a:prstClr val="black">
                <a:alpha val="40000"/>
              </a:prstClr>
            </a:outerShdw>
          </a:effectLst>
        </p:spPr>
        <p:txBody>
          <a:bodyPr spcFirstLastPara="1" wrap="square" lIns="28575" tIns="28575" rIns="28575" bIns="28575" anchor="ctr" anchorCtr="0">
            <a:no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Etape 1</a:t>
            </a:r>
            <a:endParaRPr sz="12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98" name="Google Shape;61;p1">
            <a:extLst>
              <a:ext uri="{FF2B5EF4-FFF2-40B4-BE49-F238E27FC236}">
                <a16:creationId xmlns:a16="http://schemas.microsoft.com/office/drawing/2014/main" id="{78D941FB-996D-4C9B-D3A1-3A2B95C4C865}"/>
              </a:ext>
            </a:extLst>
          </p:cNvPr>
          <p:cNvSpPr/>
          <p:nvPr/>
        </p:nvSpPr>
        <p:spPr>
          <a:xfrm>
            <a:off x="7938137" y="903021"/>
            <a:ext cx="583098" cy="256399"/>
          </a:xfrm>
          <a:custGeom>
            <a:avLst/>
            <a:gdLst/>
            <a:ahLst/>
            <a:cxnLst/>
            <a:rect l="l" t="t" r="r" b="b"/>
            <a:pathLst>
              <a:path w="21600" h="21600" extrusionOk="0">
                <a:moveTo>
                  <a:pt x="20810"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592" y="21336"/>
                  <a:pt x="21242" y="21600"/>
                  <a:pt x="20810" y="21600"/>
                </a:cubicBezTo>
                <a:close/>
              </a:path>
            </a:pathLst>
          </a:custGeom>
          <a:solidFill>
            <a:schemeClr val="bg1">
              <a:lumMod val="65000"/>
            </a:schemeClr>
          </a:solidFill>
          <a:ln>
            <a:noFill/>
          </a:ln>
          <a:effectLst>
            <a:outerShdw blurRad="50800" dist="38100" dir="2700000" algn="tl" rotWithShape="0">
              <a:prstClr val="black">
                <a:alpha val="40000"/>
              </a:prstClr>
            </a:outerShdw>
          </a:effectLst>
        </p:spPr>
        <p:txBody>
          <a:bodyPr spcFirstLastPara="1" wrap="square" lIns="28575" tIns="28575" rIns="28575" bIns="28575" anchor="ctr" anchorCtr="0">
            <a:no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Etape 3</a:t>
            </a:r>
            <a:endParaRPr sz="12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99" name="ZoneTexte 98">
            <a:extLst>
              <a:ext uri="{FF2B5EF4-FFF2-40B4-BE49-F238E27FC236}">
                <a16:creationId xmlns:a16="http://schemas.microsoft.com/office/drawing/2014/main" id="{6731BCE3-2448-6C37-9127-3332D82511F1}"/>
              </a:ext>
            </a:extLst>
          </p:cNvPr>
          <p:cNvSpPr txBox="1"/>
          <p:nvPr/>
        </p:nvSpPr>
        <p:spPr>
          <a:xfrm>
            <a:off x="2284927" y="2396858"/>
            <a:ext cx="5628225" cy="307777"/>
          </a:xfrm>
          <a:prstGeom prst="rect">
            <a:avLst/>
          </a:prstGeom>
          <a:solidFill>
            <a:schemeClr val="accent6">
              <a:lumMod val="60000"/>
              <a:lumOff val="40000"/>
            </a:schemeClr>
          </a:solidFill>
        </p:spPr>
        <p:txBody>
          <a:bodyPr wrap="square">
            <a:spAutoFit/>
          </a:bodyPr>
          <a:lstStyle/>
          <a:p>
            <a:r>
              <a:rPr lang="fr-FR" sz="1400" b="1" dirty="0" err="1">
                <a:latin typeface="Times New Roman" panose="02020603050405020304" pitchFamily="18" charset="0"/>
                <a:cs typeface="Times New Roman" panose="02020603050405020304" pitchFamily="18" charset="0"/>
              </a:rPr>
              <a:t>SF_</a:t>
            </a:r>
            <a:r>
              <a:rPr lang="fr-FR" sz="1400" b="1" baseline="-25000" dirty="0" err="1">
                <a:latin typeface="Times New Roman" panose="02020603050405020304" pitchFamily="18" charset="0"/>
                <a:cs typeface="Times New Roman" panose="02020603050405020304" pitchFamily="18" charset="0"/>
              </a:rPr>
              <a:t>i</a:t>
            </a:r>
            <a:r>
              <a:rPr lang="fr-FR" sz="1400" b="1" dirty="0">
                <a:latin typeface="Times New Roman" panose="02020603050405020304" pitchFamily="18" charset="0"/>
                <a:cs typeface="Times New Roman" panose="02020603050405020304" pitchFamily="18" charset="0"/>
              </a:rPr>
              <a:t> =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SF_</a:t>
            </a:r>
            <a:r>
              <a:rPr lang="en-US" sz="1400" b="1" baseline="-25000" dirty="0">
                <a:latin typeface="Times New Roman" panose="02020603050405020304" pitchFamily="18" charset="0"/>
                <a:cs typeface="Times New Roman" panose="02020603050405020304" pitchFamily="18" charset="0"/>
                <a:sym typeface="Calibri"/>
              </a:rPr>
              <a:t>max </a:t>
            </a:r>
            <a:r>
              <a:rPr lang="fr-FR" sz="1400" b="1" dirty="0">
                <a:latin typeface="Times New Roman" panose="02020603050405020304" pitchFamily="18" charset="0"/>
                <a:cs typeface="Times New Roman" panose="02020603050405020304" pitchFamily="18" charset="0"/>
              </a:rPr>
              <a:t>× f</a:t>
            </a:r>
            <a:r>
              <a:rPr lang="fr-FR" sz="1400" b="1" dirty="0">
                <a:solidFill>
                  <a:srgbClr val="002060"/>
                </a:solidFill>
                <a:latin typeface="Times New Roman" panose="02020603050405020304" pitchFamily="18" charset="0"/>
                <a:cs typeface="Times New Roman" panose="02020603050405020304" pitchFamily="18" charset="0"/>
              </a:rPr>
              <a:t>((</a:t>
            </a:r>
            <a:r>
              <a:rPr kumimoji="0" lang="fr-FR"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intercept_0_SF</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a:t>
            </a:r>
            <a:r>
              <a:rPr lang="fr-FR" sz="1100" b="1" i="0" u="none" strike="noStrike" dirty="0" err="1">
                <a:solidFill>
                  <a:srgbClr val="FF0000"/>
                </a:solidFill>
                <a:effectLst/>
                <a:latin typeface="Times New Roman" panose="02020603050405020304" pitchFamily="18" charset="0"/>
              </a:rPr>
              <a:t>max_normalized_rank_</a:t>
            </a:r>
            <a:r>
              <a:rPr lang="fr-FR" sz="1100" b="1" dirty="0" err="1">
                <a:solidFill>
                  <a:srgbClr val="FF0000"/>
                </a:solidFill>
                <a:latin typeface="Times New Roman" panose="02020603050405020304" pitchFamily="18" charset="0"/>
              </a:rPr>
              <a:t>SF</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a:t>
            </a:r>
            <a:r>
              <a:rPr lang="fr-FR" sz="1100" b="1" i="0" u="none" strike="noStrike" dirty="0">
                <a:solidFill>
                  <a:srgbClr val="FF0000"/>
                </a:solidFill>
                <a:effectLst/>
                <a:latin typeface="Times New Roman" panose="02020603050405020304" pitchFamily="18" charset="0"/>
              </a:rPr>
              <a:t>intercept_1_SF </a:t>
            </a:r>
            <a:r>
              <a:rPr lang="fr-FR" sz="1100" b="1" dirty="0">
                <a:solidFill>
                  <a:srgbClr val="002060"/>
                </a:solidFill>
                <a:latin typeface="Times New Roman" panose="02020603050405020304" pitchFamily="18" charset="0"/>
              </a:rPr>
              <a:t>× </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i</a:t>
            </a:r>
            <a:r>
              <a:rPr kumimoji="0" lang="fr-FR"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a:t>
            </a:r>
            <a:endParaRPr lang="fr-FR" sz="1400" b="1" dirty="0">
              <a:solidFill>
                <a:srgbClr val="002060"/>
              </a:solidFill>
              <a:latin typeface="Times New Roman" panose="02020603050405020304" pitchFamily="18" charset="0"/>
            </a:endParaRPr>
          </a:p>
        </p:txBody>
      </p:sp>
      <p:sp>
        <p:nvSpPr>
          <p:cNvPr id="100" name="Google Shape;73;p1">
            <a:extLst>
              <a:ext uri="{FF2B5EF4-FFF2-40B4-BE49-F238E27FC236}">
                <a16:creationId xmlns:a16="http://schemas.microsoft.com/office/drawing/2014/main" id="{D0312D28-3742-5F5E-A22A-EA0562B442FE}"/>
              </a:ext>
            </a:extLst>
          </p:cNvPr>
          <p:cNvSpPr txBox="1"/>
          <p:nvPr/>
        </p:nvSpPr>
        <p:spPr>
          <a:xfrm>
            <a:off x="4051973" y="1436623"/>
            <a:ext cx="2147598" cy="253885"/>
          </a:xfrm>
          <a:prstGeom prst="rect">
            <a:avLst/>
          </a:prstGeom>
          <a:solidFill>
            <a:schemeClr val="bg1"/>
          </a:solidFill>
          <a:ln>
            <a:noFill/>
          </a:ln>
        </p:spPr>
        <p:txBody>
          <a:bodyPr spcFirstLastPara="1" wrap="square" lIns="0" tIns="34275" rIns="0" bIns="34275" anchor="b" anchorCtr="0">
            <a:sp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surface foliaire individuelle </a:t>
            </a:r>
            <a:endParaRPr sz="1200" b="1" baseline="-25000" dirty="0">
              <a:latin typeface="Times New Roman" panose="02020603050405020304" pitchFamily="18" charset="0"/>
              <a:cs typeface="Times New Roman" panose="02020603050405020304" pitchFamily="18" charset="0"/>
            </a:endParaRPr>
          </a:p>
        </p:txBody>
      </p:sp>
      <p:sp>
        <p:nvSpPr>
          <p:cNvPr id="101" name="Google Shape;73;p1">
            <a:extLst>
              <a:ext uri="{FF2B5EF4-FFF2-40B4-BE49-F238E27FC236}">
                <a16:creationId xmlns:a16="http://schemas.microsoft.com/office/drawing/2014/main" id="{BD60D5F9-E08B-6C8A-3DF6-637ED3AC613D}"/>
              </a:ext>
            </a:extLst>
          </p:cNvPr>
          <p:cNvSpPr txBox="1"/>
          <p:nvPr/>
        </p:nvSpPr>
        <p:spPr>
          <a:xfrm>
            <a:off x="4113653" y="5570867"/>
            <a:ext cx="2179252" cy="253885"/>
          </a:xfrm>
          <a:prstGeom prst="rect">
            <a:avLst/>
          </a:prstGeom>
          <a:solidFill>
            <a:schemeClr val="bg1"/>
          </a:solidFill>
          <a:ln>
            <a:noFill/>
          </a:ln>
        </p:spPr>
        <p:txBody>
          <a:bodyPr spcFirstLastPara="1" wrap="square" lIns="0" tIns="34275" rIns="0" bIns="34275" anchor="b" anchorCtr="0">
            <a:spAutoFit/>
          </a:bodyPr>
          <a:lstStyle/>
          <a:p>
            <a:pPr algn="ctr"/>
            <a:r>
              <a:rPr lang="fr-FR" sz="1200" b="1" dirty="0">
                <a:solidFill>
                  <a:schemeClr val="dk1"/>
                </a:solidFill>
                <a:latin typeface="Times New Roman" panose="02020603050405020304" pitchFamily="18" charset="0"/>
                <a:ea typeface="Calibri"/>
                <a:cs typeface="Times New Roman" panose="02020603050405020304" pitchFamily="18" charset="0"/>
                <a:sym typeface="Calibri"/>
              </a:rPr>
              <a:t>nombre de feuille secondaire </a:t>
            </a:r>
            <a:endParaRPr lang="fr-FR" sz="1200" b="1" baseline="-25000" dirty="0">
              <a:latin typeface="Times New Roman" panose="02020603050405020304" pitchFamily="18" charset="0"/>
              <a:cs typeface="Times New Roman" panose="02020603050405020304" pitchFamily="18" charset="0"/>
            </a:endParaRPr>
          </a:p>
        </p:txBody>
      </p:sp>
      <p:sp>
        <p:nvSpPr>
          <p:cNvPr id="102" name="Google Shape;73;p1">
            <a:extLst>
              <a:ext uri="{FF2B5EF4-FFF2-40B4-BE49-F238E27FC236}">
                <a16:creationId xmlns:a16="http://schemas.microsoft.com/office/drawing/2014/main" id="{F6BCD96A-17E6-CA9B-01D1-46F636C453BD}"/>
              </a:ext>
            </a:extLst>
          </p:cNvPr>
          <p:cNvSpPr txBox="1"/>
          <p:nvPr/>
        </p:nvSpPr>
        <p:spPr>
          <a:xfrm>
            <a:off x="4058128" y="3406842"/>
            <a:ext cx="2156452" cy="253885"/>
          </a:xfrm>
          <a:prstGeom prst="rect">
            <a:avLst/>
          </a:prstGeom>
          <a:solidFill>
            <a:srgbClr val="FFFFFF"/>
          </a:solidFill>
          <a:ln>
            <a:noFill/>
          </a:ln>
        </p:spPr>
        <p:txBody>
          <a:bodyPr spcFirstLastPara="1" wrap="square" lIns="0" tIns="34275" rIns="0" bIns="34275" anchor="b" anchorCtr="0">
            <a:spAutoFit/>
          </a:bodyPr>
          <a:lstStyle/>
          <a:p>
            <a:pPr algn="ctr"/>
            <a:r>
              <a:rPr lang="en-US" sz="1200" b="1" dirty="0">
                <a:solidFill>
                  <a:schemeClr val="dk1"/>
                </a:solidFill>
                <a:latin typeface="Times New Roman" panose="02020603050405020304" pitchFamily="18" charset="0"/>
                <a:ea typeface="Calibri"/>
                <a:cs typeface="Times New Roman" panose="02020603050405020304" pitchFamily="18" charset="0"/>
                <a:sym typeface="Calibri"/>
              </a:rPr>
              <a:t>longueur des entrenoeuds</a:t>
            </a:r>
            <a:endParaRPr sz="1200" b="1" baseline="-25000" dirty="0">
              <a:latin typeface="Times New Roman" panose="02020603050405020304" pitchFamily="18" charset="0"/>
              <a:cs typeface="Times New Roman" panose="02020603050405020304" pitchFamily="18" charset="0"/>
            </a:endParaRPr>
          </a:p>
        </p:txBody>
      </p:sp>
      <p:sp>
        <p:nvSpPr>
          <p:cNvPr id="103" name="ZoneTexte 102">
            <a:extLst>
              <a:ext uri="{FF2B5EF4-FFF2-40B4-BE49-F238E27FC236}">
                <a16:creationId xmlns:a16="http://schemas.microsoft.com/office/drawing/2014/main" id="{36DD5ADA-3DF2-FD1D-34A8-1A34F532D97F}"/>
              </a:ext>
            </a:extLst>
          </p:cNvPr>
          <p:cNvSpPr txBox="1"/>
          <p:nvPr/>
        </p:nvSpPr>
        <p:spPr>
          <a:xfrm>
            <a:off x="2284927" y="4394267"/>
            <a:ext cx="5628225" cy="307777"/>
          </a:xfrm>
          <a:prstGeom prst="rect">
            <a:avLst/>
          </a:prstGeom>
          <a:solidFill>
            <a:schemeClr val="accent6">
              <a:lumMod val="60000"/>
              <a:lumOff val="40000"/>
            </a:schemeClr>
          </a:solidFill>
        </p:spPr>
        <p:txBody>
          <a:bodyPr wrap="square">
            <a:spAutoFit/>
          </a:bodyPr>
          <a:lstStyle/>
          <a:p>
            <a:r>
              <a:rPr lang="fr-FR" sz="1400" b="1" dirty="0" err="1">
                <a:latin typeface="Times New Roman" panose="02020603050405020304" pitchFamily="18" charset="0"/>
                <a:cs typeface="Times New Roman" panose="02020603050405020304" pitchFamily="18" charset="0"/>
              </a:rPr>
              <a:t>IN_</a:t>
            </a:r>
            <a:r>
              <a:rPr lang="fr-FR" sz="1400" b="1" baseline="-25000" dirty="0" err="1">
                <a:latin typeface="Times New Roman" panose="02020603050405020304" pitchFamily="18" charset="0"/>
                <a:cs typeface="Times New Roman" panose="02020603050405020304" pitchFamily="18" charset="0"/>
              </a:rPr>
              <a:t>i</a:t>
            </a:r>
            <a:r>
              <a:rPr lang="fr-FR" sz="1400" b="1" dirty="0">
                <a:latin typeface="Times New Roman" panose="02020603050405020304" pitchFamily="18" charset="0"/>
                <a:cs typeface="Times New Roman" panose="02020603050405020304" pitchFamily="18" charset="0"/>
              </a:rPr>
              <a:t>= </a:t>
            </a:r>
            <a:r>
              <a:rPr lang="en-US" sz="1400" b="1" dirty="0" err="1">
                <a:solidFill>
                  <a:schemeClr val="dk1"/>
                </a:solidFill>
                <a:latin typeface="Times New Roman" panose="02020603050405020304" pitchFamily="18" charset="0"/>
                <a:ea typeface="Calibri"/>
                <a:cs typeface="Times New Roman" panose="02020603050405020304" pitchFamily="18" charset="0"/>
                <a:sym typeface="Calibri"/>
              </a:rPr>
              <a:t>IN_</a:t>
            </a:r>
            <a:r>
              <a:rPr lang="en-US" sz="1400" b="1" baseline="-25000" dirty="0" err="1">
                <a:latin typeface="Times New Roman" panose="02020603050405020304" pitchFamily="18" charset="0"/>
                <a:cs typeface="Times New Roman" panose="02020603050405020304" pitchFamily="18" charset="0"/>
                <a:sym typeface="Calibri"/>
              </a:rPr>
              <a:t>max</a:t>
            </a:r>
            <a:r>
              <a:rPr lang="en-US" sz="1400" b="1" baseline="-25000" dirty="0">
                <a:latin typeface="Times New Roman" panose="02020603050405020304" pitchFamily="18" charset="0"/>
                <a:cs typeface="Times New Roman" panose="02020603050405020304" pitchFamily="18" charset="0"/>
                <a:sym typeface="Calibri"/>
              </a:rPr>
              <a:t> </a:t>
            </a:r>
            <a:r>
              <a:rPr lang="fr-FR" sz="1400" b="1" dirty="0">
                <a:latin typeface="Times New Roman" panose="02020603050405020304" pitchFamily="18" charset="0"/>
                <a:cs typeface="Times New Roman" panose="02020603050405020304" pitchFamily="18" charset="0"/>
              </a:rPr>
              <a:t>× f ((</a:t>
            </a:r>
            <a:r>
              <a:rPr kumimoji="0" lang="fr-FR"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intercept_0_IN</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a:t>
            </a:r>
            <a:r>
              <a:rPr lang="fr-FR" sz="1100" b="1" i="0" u="none" strike="noStrike" dirty="0" err="1">
                <a:solidFill>
                  <a:srgbClr val="FF0000"/>
                </a:solidFill>
                <a:effectLst/>
                <a:latin typeface="Times New Roman" panose="02020603050405020304" pitchFamily="18" charset="0"/>
              </a:rPr>
              <a:t>max_normalized_rank_IN</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a:t>
            </a:r>
            <a:r>
              <a:rPr lang="fr-FR" sz="1100" b="1" i="0" u="none" strike="noStrike" dirty="0">
                <a:solidFill>
                  <a:srgbClr val="FF0000"/>
                </a:solidFill>
                <a:effectLst/>
                <a:latin typeface="Times New Roman" panose="02020603050405020304" pitchFamily="18" charset="0"/>
              </a:rPr>
              <a:t>intercept_1_IN </a:t>
            </a:r>
            <a:r>
              <a:rPr lang="fr-FR" sz="1100" b="1" dirty="0">
                <a:solidFill>
                  <a:srgbClr val="002060"/>
                </a:solidFill>
                <a:latin typeface="Times New Roman" panose="02020603050405020304" pitchFamily="18" charset="0"/>
              </a:rPr>
              <a:t>× </a:t>
            </a:r>
            <a:r>
              <a:rPr kumimoji="0" lang="fr-FR" sz="11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i</a:t>
            </a:r>
            <a:r>
              <a:rPr kumimoji="0" lang="fr-FR" sz="12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a:t>
            </a:r>
            <a:r>
              <a:rPr kumimoji="0" lang="fr-FR"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a:t>
            </a:r>
            <a:endParaRPr lang="fr-FR" sz="1400" b="1" dirty="0">
              <a:latin typeface="Times New Roman" panose="02020603050405020304" pitchFamily="18" charset="0"/>
              <a:cs typeface="Times New Roman" panose="02020603050405020304" pitchFamily="18" charset="0"/>
            </a:endParaRPr>
          </a:p>
        </p:txBody>
      </p:sp>
      <p:sp>
        <p:nvSpPr>
          <p:cNvPr id="106" name="ZoneTexte 105">
            <a:extLst>
              <a:ext uri="{FF2B5EF4-FFF2-40B4-BE49-F238E27FC236}">
                <a16:creationId xmlns:a16="http://schemas.microsoft.com/office/drawing/2014/main" id="{DC771A88-F6E7-ED69-437B-CFBE82163394}"/>
              </a:ext>
            </a:extLst>
          </p:cNvPr>
          <p:cNvSpPr txBox="1"/>
          <p:nvPr/>
        </p:nvSpPr>
        <p:spPr>
          <a:xfrm>
            <a:off x="7101445" y="5092856"/>
            <a:ext cx="1985909" cy="646331"/>
          </a:xfrm>
          <a:prstGeom prst="rect">
            <a:avLst/>
          </a:prstGeom>
          <a:noFill/>
        </p:spPr>
        <p:txBody>
          <a:bodyPr wrap="square">
            <a:spAutoFit/>
          </a:bodyPr>
          <a:lstStyle/>
          <a:p>
            <a:pPr algn="ctr"/>
            <a:r>
              <a:rPr lang="fr-FR" sz="1200" b="1" dirty="0">
                <a:solidFill>
                  <a:schemeClr val="dk1"/>
                </a:solidFill>
                <a:latin typeface="Times New Roman" panose="02020603050405020304" pitchFamily="18" charset="0"/>
                <a:ea typeface="Calibri"/>
                <a:cs typeface="Times New Roman" panose="02020603050405020304" pitchFamily="18" charset="0"/>
              </a:rPr>
              <a:t>calcul de la surface foliaire totale de chaque axe secondaire</a:t>
            </a:r>
          </a:p>
        </p:txBody>
      </p:sp>
      <p:sp>
        <p:nvSpPr>
          <p:cNvPr id="110" name="ZoneTexte 109">
            <a:extLst>
              <a:ext uri="{FF2B5EF4-FFF2-40B4-BE49-F238E27FC236}">
                <a16:creationId xmlns:a16="http://schemas.microsoft.com/office/drawing/2014/main" id="{04649634-B112-D624-DF2C-F23E4A465313}"/>
              </a:ext>
            </a:extLst>
          </p:cNvPr>
          <p:cNvSpPr txBox="1"/>
          <p:nvPr/>
        </p:nvSpPr>
        <p:spPr>
          <a:xfrm>
            <a:off x="7030926" y="5961617"/>
            <a:ext cx="2259105" cy="523220"/>
          </a:xfrm>
          <a:prstGeom prst="rect">
            <a:avLst/>
          </a:prstGeom>
          <a:noFill/>
        </p:spPr>
        <p:txBody>
          <a:bodyPr wrap="square">
            <a:spAutoFit/>
          </a:bodyPr>
          <a:lstStyle/>
          <a:p>
            <a:r>
              <a:rPr lang="fr-FR" sz="1400" b="1" dirty="0">
                <a:latin typeface="Times New Roman" panose="02020603050405020304" pitchFamily="18" charset="0"/>
                <a:cs typeface="Times New Roman" panose="02020603050405020304" pitchFamily="18" charset="0"/>
              </a:rPr>
              <a:t>SF</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II</a:t>
            </a:r>
            <a:r>
              <a:rPr lang="fr-FR" sz="1400" b="1" baseline="-25000" dirty="0">
                <a:latin typeface="Times New Roman" panose="02020603050405020304" pitchFamily="18" charset="0"/>
                <a:cs typeface="Times New Roman" panose="02020603050405020304" pitchFamily="18" charset="0"/>
              </a:rPr>
              <a:t>_i</a:t>
            </a:r>
            <a:r>
              <a:rPr lang="fr-FR" sz="1400" b="1" dirty="0">
                <a:latin typeface="Times New Roman" panose="02020603050405020304" pitchFamily="18" charset="0"/>
                <a:cs typeface="Times New Roman" panose="02020603050405020304" pitchFamily="18" charset="0"/>
              </a:rPr>
              <a:t>= f(</a:t>
            </a:r>
            <a:r>
              <a:rPr lang="fr-FR" sz="1200" b="1" dirty="0" err="1">
                <a:solidFill>
                  <a:srgbClr val="FF0000"/>
                </a:solidFill>
                <a:latin typeface="Times New Roman" panose="02020603050405020304" pitchFamily="18" charset="0"/>
              </a:rPr>
              <a:t>intercept_NFII_SFII</a:t>
            </a:r>
            <a:r>
              <a:rPr lang="fr-FR" sz="1200" b="1" dirty="0">
                <a:solidFill>
                  <a:srgbClr val="FF0000"/>
                </a:solidFill>
                <a:latin typeface="Times New Roman" panose="02020603050405020304" pitchFamily="18" charset="0"/>
              </a:rPr>
              <a:t> + </a:t>
            </a:r>
            <a:r>
              <a:rPr lang="fr-FR" sz="1200" b="1" dirty="0" err="1">
                <a:solidFill>
                  <a:srgbClr val="FF0000"/>
                </a:solidFill>
                <a:latin typeface="Times New Roman" panose="02020603050405020304" pitchFamily="18" charset="0"/>
              </a:rPr>
              <a:t>slope_NFII_SFII</a:t>
            </a:r>
            <a:r>
              <a:rPr lang="fr-FR" sz="1200" b="1" dirty="0">
                <a:solidFill>
                  <a:srgbClr val="FF0000"/>
                </a:solidFill>
                <a:latin typeface="Times New Roman" panose="02020603050405020304" pitchFamily="18" charset="0"/>
              </a:rPr>
              <a:t> </a:t>
            </a:r>
            <a:r>
              <a:rPr lang="fr-FR" sz="1400" b="1" dirty="0">
                <a:latin typeface="Times New Roman" panose="02020603050405020304" pitchFamily="18" charset="0"/>
                <a:cs typeface="Times New Roman" panose="02020603050405020304" pitchFamily="18" charset="0"/>
              </a:rPr>
              <a:t>× NF</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 II</a:t>
            </a:r>
            <a:r>
              <a:rPr lang="fr-FR" sz="1400" b="1" baseline="-25000" dirty="0">
                <a:latin typeface="Times New Roman" panose="02020603050405020304" pitchFamily="18" charset="0"/>
                <a:cs typeface="Times New Roman" panose="02020603050405020304" pitchFamily="18" charset="0"/>
              </a:rPr>
              <a:t>_i</a:t>
            </a:r>
            <a:r>
              <a:rPr lang="fr-FR" sz="1400" b="1" dirty="0">
                <a:latin typeface="Times New Roman" panose="02020603050405020304" pitchFamily="18" charset="0"/>
                <a:cs typeface="Times New Roman" panose="02020603050405020304" pitchFamily="18" charset="0"/>
              </a:rPr>
              <a:t>)</a:t>
            </a:r>
          </a:p>
        </p:txBody>
      </p:sp>
      <p:sp>
        <p:nvSpPr>
          <p:cNvPr id="113" name="Google Shape;73;p1">
            <a:extLst>
              <a:ext uri="{FF2B5EF4-FFF2-40B4-BE49-F238E27FC236}">
                <a16:creationId xmlns:a16="http://schemas.microsoft.com/office/drawing/2014/main" id="{1142E87F-CE38-9FED-5E0D-6635C72799D4}"/>
              </a:ext>
            </a:extLst>
          </p:cNvPr>
          <p:cNvSpPr txBox="1"/>
          <p:nvPr/>
        </p:nvSpPr>
        <p:spPr>
          <a:xfrm>
            <a:off x="3759093" y="1697803"/>
            <a:ext cx="2821722" cy="428292"/>
          </a:xfrm>
          <a:prstGeom prst="rect">
            <a:avLst/>
          </a:prstGeom>
          <a:solidFill>
            <a:schemeClr val="bg2">
              <a:lumMod val="90000"/>
            </a:schemeClr>
          </a:solidFill>
          <a:ln>
            <a:noFill/>
          </a:ln>
        </p:spPr>
        <p:txBody>
          <a:bodyPr spcFirstLastPara="1" wrap="square" lIns="0" tIns="34275" rIns="0" bIns="34275" anchor="b" anchorCtr="0">
            <a:spAutoFit/>
          </a:bodyPr>
          <a:lstStyle/>
          <a:p>
            <a:pPr algn="ctr"/>
            <a:r>
              <a:rPr lang="en-US" sz="1400" b="1" dirty="0">
                <a:solidFill>
                  <a:schemeClr val="dk1"/>
                </a:solidFill>
                <a:latin typeface="Times New Roman" panose="02020603050405020304" pitchFamily="18" charset="0"/>
                <a:ea typeface="Calibri"/>
                <a:cs typeface="Times New Roman" panose="02020603050405020304" pitchFamily="18" charset="0"/>
              </a:rPr>
              <a:t>SF_max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b="1" dirty="0">
                <a:latin typeface="Times New Roman" panose="02020603050405020304" pitchFamily="18" charset="0"/>
                <a:cs typeface="Times New Roman" panose="02020603050405020304" pitchFamily="18" charset="0"/>
              </a:rPr>
              <a:t>N</a:t>
            </a:r>
            <a:r>
              <a:rPr lang="en-US" sz="1400" b="1" baseline="-25000" dirty="0">
                <a:latin typeface="Times New Roman" panose="02020603050405020304" pitchFamily="18" charset="0"/>
                <a:cs typeface="Times New Roman" panose="02020603050405020304" pitchFamily="18" charset="0"/>
              </a:rPr>
              <a:t>(</a:t>
            </a:r>
            <a:r>
              <a:rPr lang="en-US" sz="1400" b="1" baseline="-25000" dirty="0" err="1">
                <a:solidFill>
                  <a:srgbClr val="FF0000"/>
                </a:solidFill>
                <a:latin typeface="Times New Roman" panose="02020603050405020304" pitchFamily="18" charset="0"/>
                <a:cs typeface="Times New Roman" panose="02020603050405020304" pitchFamily="18" charset="0"/>
              </a:rPr>
              <a:t>SF_max_mean</a:t>
            </a:r>
            <a:r>
              <a:rPr lang="en-US" sz="1400" b="1" baseline="-25000" dirty="0">
                <a:solidFill>
                  <a:srgbClr val="FF0000"/>
                </a:solidFill>
                <a:latin typeface="Times New Roman" panose="02020603050405020304" pitchFamily="18" charset="0"/>
                <a:cs typeface="Times New Roman" panose="02020603050405020304" pitchFamily="18" charset="0"/>
              </a:rPr>
              <a:t>, </a:t>
            </a:r>
            <a:r>
              <a:rPr lang="en-US" sz="1400" b="1" baseline="-25000" dirty="0" err="1">
                <a:solidFill>
                  <a:srgbClr val="0000FF"/>
                </a:solidFill>
                <a:latin typeface="Times New Roman" panose="02020603050405020304" pitchFamily="18" charset="0"/>
                <a:cs typeface="Times New Roman" panose="02020603050405020304" pitchFamily="18" charset="0"/>
              </a:rPr>
              <a:t>SF_max_sd</a:t>
            </a:r>
            <a:r>
              <a:rPr lang="en-US" sz="1400" b="1" baseline="-25000" dirty="0">
                <a:latin typeface="Times New Roman" panose="02020603050405020304" pitchFamily="18" charset="0"/>
                <a:cs typeface="Times New Roman" panose="02020603050405020304" pitchFamily="18" charset="0"/>
              </a:rPr>
              <a:t>)</a:t>
            </a:r>
          </a:p>
          <a:p>
            <a:pPr algn="ctr"/>
            <a:endParaRPr lang="en-US" sz="1400" b="1" baseline="-25000" dirty="0">
              <a:latin typeface="Times New Roman" panose="02020603050405020304" pitchFamily="18" charset="0"/>
              <a:cs typeface="Times New Roman" panose="02020603050405020304" pitchFamily="18" charset="0"/>
            </a:endParaRPr>
          </a:p>
        </p:txBody>
      </p:sp>
      <p:sp>
        <p:nvSpPr>
          <p:cNvPr id="114" name="Google Shape;73;p1">
            <a:extLst>
              <a:ext uri="{FF2B5EF4-FFF2-40B4-BE49-F238E27FC236}">
                <a16:creationId xmlns:a16="http://schemas.microsoft.com/office/drawing/2014/main" id="{998BA807-0EB2-99C2-7E47-D3237E34AD5F}"/>
              </a:ext>
            </a:extLst>
          </p:cNvPr>
          <p:cNvSpPr txBox="1"/>
          <p:nvPr/>
        </p:nvSpPr>
        <p:spPr>
          <a:xfrm>
            <a:off x="3872035" y="3715090"/>
            <a:ext cx="2595839" cy="428292"/>
          </a:xfrm>
          <a:prstGeom prst="rect">
            <a:avLst/>
          </a:prstGeom>
          <a:solidFill>
            <a:schemeClr val="bg2">
              <a:lumMod val="90000"/>
            </a:schemeClr>
          </a:solidFill>
          <a:ln>
            <a:noFill/>
          </a:ln>
        </p:spPr>
        <p:txBody>
          <a:bodyPr spcFirstLastPara="1" wrap="square" lIns="0" tIns="34275" rIns="0" bIns="34275" anchor="b" anchorCtr="0">
            <a:spAutoFit/>
          </a:bodyPr>
          <a:lstStyle/>
          <a:p>
            <a:pPr algn="ctr"/>
            <a:r>
              <a:rPr lang="en-US" sz="1400" b="1" dirty="0" err="1">
                <a:solidFill>
                  <a:schemeClr val="dk1"/>
                </a:solidFill>
                <a:latin typeface="Times New Roman" panose="02020603050405020304" pitchFamily="18" charset="0"/>
                <a:ea typeface="Calibri"/>
                <a:cs typeface="Times New Roman" panose="02020603050405020304" pitchFamily="18" charset="0"/>
              </a:rPr>
              <a:t>IN_max</a:t>
            </a:r>
            <a:r>
              <a:rPr lang="en-US" sz="1400" b="1" dirty="0">
                <a:solidFill>
                  <a:schemeClr val="dk1"/>
                </a:solidFill>
                <a:latin typeface="Times New Roman" panose="02020603050405020304" pitchFamily="18" charset="0"/>
                <a:ea typeface="Calibri"/>
                <a:cs typeface="Times New Roman" panose="02020603050405020304" pitchFamily="18" charset="0"/>
              </a:rPr>
              <a:t> </a:t>
            </a:r>
            <a:r>
              <a:rPr lang="en-US" sz="14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400" b="1" dirty="0">
                <a:latin typeface="Times New Roman" panose="02020603050405020304" pitchFamily="18" charset="0"/>
                <a:cs typeface="Times New Roman" panose="02020603050405020304" pitchFamily="18" charset="0"/>
              </a:rPr>
              <a:t>N</a:t>
            </a:r>
            <a:r>
              <a:rPr lang="en-US" sz="1400" b="1" baseline="-25000" dirty="0">
                <a:latin typeface="Times New Roman" panose="02020603050405020304" pitchFamily="18" charset="0"/>
                <a:cs typeface="Times New Roman" panose="02020603050405020304" pitchFamily="18" charset="0"/>
              </a:rPr>
              <a:t> (</a:t>
            </a:r>
            <a:r>
              <a:rPr lang="en-US" sz="1400" b="1" baseline="-25000" dirty="0" err="1">
                <a:solidFill>
                  <a:srgbClr val="FF0000"/>
                </a:solidFill>
                <a:latin typeface="Times New Roman" panose="02020603050405020304" pitchFamily="18" charset="0"/>
                <a:cs typeface="Times New Roman" panose="02020603050405020304" pitchFamily="18" charset="0"/>
              </a:rPr>
              <a:t>IN_max_mean</a:t>
            </a:r>
            <a:r>
              <a:rPr lang="en-US" sz="1400" b="1" baseline="-25000" dirty="0">
                <a:solidFill>
                  <a:srgbClr val="FF0000"/>
                </a:solidFill>
                <a:latin typeface="Times New Roman" panose="02020603050405020304" pitchFamily="18" charset="0"/>
                <a:cs typeface="Times New Roman" panose="02020603050405020304" pitchFamily="18" charset="0"/>
              </a:rPr>
              <a:t>, </a:t>
            </a:r>
            <a:r>
              <a:rPr lang="en-US" sz="1400" b="1" baseline="-25000" dirty="0" err="1">
                <a:solidFill>
                  <a:srgbClr val="0000FF"/>
                </a:solidFill>
                <a:latin typeface="Times New Roman" panose="02020603050405020304" pitchFamily="18" charset="0"/>
                <a:cs typeface="Times New Roman" panose="02020603050405020304" pitchFamily="18" charset="0"/>
              </a:rPr>
              <a:t>IN_max_sd</a:t>
            </a:r>
            <a:r>
              <a:rPr lang="en-US" sz="1400" b="1" baseline="-25000" dirty="0">
                <a:latin typeface="Times New Roman" panose="02020603050405020304" pitchFamily="18" charset="0"/>
                <a:cs typeface="Times New Roman" panose="02020603050405020304" pitchFamily="18" charset="0"/>
              </a:rPr>
              <a:t>)</a:t>
            </a:r>
          </a:p>
          <a:p>
            <a:pPr algn="ctr"/>
            <a:endParaRPr lang="en-US" sz="1400" b="1" baseline="-25000" dirty="0">
              <a:latin typeface="Times New Roman" panose="02020603050405020304" pitchFamily="18" charset="0"/>
              <a:cs typeface="Times New Roman" panose="02020603050405020304" pitchFamily="18" charset="0"/>
            </a:endParaRPr>
          </a:p>
        </p:txBody>
      </p:sp>
      <p:sp>
        <p:nvSpPr>
          <p:cNvPr id="5" name="Google Shape;73;p1">
            <a:extLst>
              <a:ext uri="{FF2B5EF4-FFF2-40B4-BE49-F238E27FC236}">
                <a16:creationId xmlns:a16="http://schemas.microsoft.com/office/drawing/2014/main" id="{72C501B0-A9E6-DAEC-6A7A-8BB16406E899}"/>
              </a:ext>
            </a:extLst>
          </p:cNvPr>
          <p:cNvSpPr txBox="1"/>
          <p:nvPr/>
        </p:nvSpPr>
        <p:spPr>
          <a:xfrm>
            <a:off x="3702779" y="5981891"/>
            <a:ext cx="3042339" cy="428292"/>
          </a:xfrm>
          <a:prstGeom prst="rect">
            <a:avLst/>
          </a:prstGeom>
          <a:solidFill>
            <a:schemeClr val="bg2">
              <a:lumMod val="90000"/>
            </a:schemeClr>
          </a:solidFill>
          <a:ln>
            <a:noFill/>
          </a:ln>
        </p:spPr>
        <p:txBody>
          <a:bodyPr spcFirstLastPara="1" wrap="square" lIns="0" tIns="34275" rIns="0" bIns="34275"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a:solidFill>
                  <a:schemeClr val="dk1"/>
                </a:solidFill>
                <a:latin typeface="Times New Roman" panose="02020603050405020304" pitchFamily="18" charset="0"/>
                <a:ea typeface="Calibri"/>
                <a:cs typeface="Times New Roman" panose="02020603050405020304" pitchFamily="18" charset="0"/>
                <a:sym typeface="Calibri"/>
              </a:rPr>
              <a:t>NF</a:t>
            </a:r>
            <a:r>
              <a:rPr lang="en-US" sz="1400" b="1" baseline="-25000" dirty="0" err="1">
                <a:solidFill>
                  <a:schemeClr val="dk1"/>
                </a:solidFill>
                <a:latin typeface="Times New Roman" panose="02020603050405020304" pitchFamily="18" charset="0"/>
                <a:ea typeface="Calibri"/>
                <a:cs typeface="Times New Roman" panose="02020603050405020304" pitchFamily="18" charset="0"/>
                <a:sym typeface="Calibri"/>
              </a:rPr>
              <a:t>II_i</a:t>
            </a:r>
            <a:r>
              <a:rPr lang="en-US" sz="1400" b="1" baseline="-25000" dirty="0">
                <a:latin typeface="Times New Roman" panose="02020603050405020304" pitchFamily="18" charset="0"/>
                <a:cs typeface="Times New Roman" panose="02020603050405020304" pitchFamily="18" charset="0"/>
                <a:sym typeface="Calibri"/>
              </a:rPr>
              <a:t> </a:t>
            </a:r>
            <a:r>
              <a:rPr lang="en-US" sz="1400"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400" b="1" baseline="-25000" dirty="0">
                <a:solidFill>
                  <a:schemeClr val="dk1"/>
                </a:solidFill>
                <a:latin typeface="Times New Roman" panose="02020603050405020304" pitchFamily="18" charset="0"/>
                <a:ea typeface="Calibri"/>
                <a:cs typeface="Times New Roman" panose="02020603050405020304" pitchFamily="18" charset="0"/>
                <a:sym typeface="Calibri"/>
              </a:rPr>
              <a:t> Bin</a:t>
            </a:r>
            <a:r>
              <a:rPr lang="en-US" sz="1400" b="1" baseline="-25000" dirty="0">
                <a:latin typeface="Times New Roman" panose="02020603050405020304" pitchFamily="18" charset="0"/>
                <a:cs typeface="Times New Roman" panose="02020603050405020304" pitchFamily="18" charset="0"/>
              </a:rPr>
              <a:t>(</a:t>
            </a:r>
            <a:r>
              <a:rPr kumimoji="0" lang="de-DE" sz="1400" b="1" i="0" u="none" strike="noStrike" kern="1200" cap="none" spc="0" normalizeH="0" baseline="-25000" noProof="0" dirty="0" err="1">
                <a:ln>
                  <a:noFill/>
                </a:ln>
                <a:solidFill>
                  <a:srgbClr val="0000FF"/>
                </a:solidFill>
                <a:effectLst/>
                <a:uLnTx/>
                <a:uFillTx/>
                <a:latin typeface="Times New Roman" panose="02020603050405020304" pitchFamily="18" charset="0"/>
                <a:ea typeface="+mn-ea"/>
                <a:cs typeface="+mn-cs"/>
              </a:rPr>
              <a:t>size_r_binorm</a:t>
            </a:r>
            <a:r>
              <a:rPr lang="de-DE" sz="1400" b="1" baseline="-25000" dirty="0">
                <a:solidFill>
                  <a:srgbClr val="0000FF"/>
                </a:solidFill>
                <a:latin typeface="Times New Roman" panose="02020603050405020304" pitchFamily="18" charset="0"/>
              </a:rPr>
              <a:t>, </a:t>
            </a:r>
            <a:r>
              <a:rPr lang="de-DE" sz="1400" b="1" baseline="-25000" dirty="0" err="1">
                <a:solidFill>
                  <a:srgbClr val="0000FF"/>
                </a:solidFill>
                <a:latin typeface="Times New Roman" panose="02020603050405020304" pitchFamily="18" charset="0"/>
              </a:rPr>
              <a:t>mu_r_binorm</a:t>
            </a:r>
            <a:r>
              <a:rPr lang="en-US" sz="1400" b="1" baseline="-25000" dirty="0">
                <a:solidFill>
                  <a:srgbClr val="0000FF"/>
                </a:solidFill>
                <a:latin typeface="Times New Roman" panose="02020603050405020304" pitchFamily="18" charset="0"/>
              </a:rPr>
              <a:t> </a:t>
            </a:r>
            <a:r>
              <a:rPr lang="en-US" sz="1400" b="1" baseline="-25000" dirty="0">
                <a:latin typeface="Times New Roman" panose="02020603050405020304" pitchFamily="18" charset="0"/>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baseline="-25000" dirty="0">
              <a:latin typeface="Times New Roman" panose="02020603050405020304" pitchFamily="18" charset="0"/>
              <a:cs typeface="Times New Roman" panose="02020603050405020304" pitchFamily="18" charset="0"/>
            </a:endParaRPr>
          </a:p>
        </p:txBody>
      </p:sp>
      <p:grpSp>
        <p:nvGrpSpPr>
          <p:cNvPr id="6" name="Groupe 5">
            <a:extLst>
              <a:ext uri="{FF2B5EF4-FFF2-40B4-BE49-F238E27FC236}">
                <a16:creationId xmlns:a16="http://schemas.microsoft.com/office/drawing/2014/main" id="{5F3005E3-A71C-323A-3BA2-2C6594E55734}"/>
              </a:ext>
            </a:extLst>
          </p:cNvPr>
          <p:cNvGrpSpPr/>
          <p:nvPr/>
        </p:nvGrpSpPr>
        <p:grpSpPr>
          <a:xfrm flipH="1">
            <a:off x="1842622" y="5193289"/>
            <a:ext cx="744342" cy="1624662"/>
            <a:chOff x="4509098" y="654518"/>
            <a:chExt cx="1494132" cy="4543127"/>
          </a:xfrm>
        </p:grpSpPr>
        <p:cxnSp>
          <p:nvCxnSpPr>
            <p:cNvPr id="12" name="Connecteur droit avec flèche 11">
              <a:extLst>
                <a:ext uri="{FF2B5EF4-FFF2-40B4-BE49-F238E27FC236}">
                  <a16:creationId xmlns:a16="http://schemas.microsoft.com/office/drawing/2014/main" id="{556316F2-2942-EBFC-7160-E85AB07CAA32}"/>
                </a:ext>
              </a:extLst>
            </p:cNvPr>
            <p:cNvCxnSpPr>
              <a:cxnSpLocks/>
            </p:cNvCxnSpPr>
            <p:nvPr/>
          </p:nvCxnSpPr>
          <p:spPr>
            <a:xfrm flipV="1">
              <a:off x="5226518" y="654518"/>
              <a:ext cx="22069" cy="454312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Arc partiel 15">
              <a:extLst>
                <a:ext uri="{FF2B5EF4-FFF2-40B4-BE49-F238E27FC236}">
                  <a16:creationId xmlns:a16="http://schemas.microsoft.com/office/drawing/2014/main" id="{92E1C2B7-533A-D906-6520-46B086A4AD8C}"/>
                </a:ext>
              </a:extLst>
            </p:cNvPr>
            <p:cNvSpPr/>
            <p:nvPr/>
          </p:nvSpPr>
          <p:spPr>
            <a:xfrm rot="10579371">
              <a:off x="5387369" y="1388850"/>
              <a:ext cx="610620" cy="476395"/>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4" name="Connecteur droit 13">
              <a:extLst>
                <a:ext uri="{FF2B5EF4-FFF2-40B4-BE49-F238E27FC236}">
                  <a16:creationId xmlns:a16="http://schemas.microsoft.com/office/drawing/2014/main" id="{AC23603C-AFF5-0DBB-FB67-C071BBD3CE91}"/>
                </a:ext>
              </a:extLst>
            </p:cNvPr>
            <p:cNvCxnSpPr>
              <a:cxnSpLocks/>
            </p:cNvCxnSpPr>
            <p:nvPr/>
          </p:nvCxnSpPr>
          <p:spPr>
            <a:xfrm flipH="1">
              <a:off x="5226518" y="1672580"/>
              <a:ext cx="420522" cy="35835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9177A2B-D06F-8A39-A31C-6EE0A19DA871}"/>
                </a:ext>
              </a:extLst>
            </p:cNvPr>
            <p:cNvCxnSpPr>
              <a:cxnSpLocks/>
            </p:cNvCxnSpPr>
            <p:nvPr/>
          </p:nvCxnSpPr>
          <p:spPr>
            <a:xfrm flipH="1" flipV="1">
              <a:off x="4821505" y="1884336"/>
              <a:ext cx="420523" cy="33540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Arc partiel 15">
              <a:extLst>
                <a:ext uri="{FF2B5EF4-FFF2-40B4-BE49-F238E27FC236}">
                  <a16:creationId xmlns:a16="http://schemas.microsoft.com/office/drawing/2014/main" id="{E0BB6E31-0805-E3FB-883E-ACEC46AD8329}"/>
                </a:ext>
              </a:extLst>
            </p:cNvPr>
            <p:cNvSpPr/>
            <p:nvPr/>
          </p:nvSpPr>
          <p:spPr>
            <a:xfrm rot="4996836">
              <a:off x="4441986" y="1540261"/>
              <a:ext cx="610620" cy="476395"/>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Arc partiel 15">
              <a:extLst>
                <a:ext uri="{FF2B5EF4-FFF2-40B4-BE49-F238E27FC236}">
                  <a16:creationId xmlns:a16="http://schemas.microsoft.com/office/drawing/2014/main" id="{56221AC0-6D9F-C854-43D7-22C08D2C9A17}"/>
                </a:ext>
              </a:extLst>
            </p:cNvPr>
            <p:cNvSpPr/>
            <p:nvPr/>
          </p:nvSpPr>
          <p:spPr>
            <a:xfrm rot="10579371">
              <a:off x="5387369" y="2052616"/>
              <a:ext cx="610620" cy="476395"/>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8" name="Connecteur droit 17">
              <a:extLst>
                <a:ext uri="{FF2B5EF4-FFF2-40B4-BE49-F238E27FC236}">
                  <a16:creationId xmlns:a16="http://schemas.microsoft.com/office/drawing/2014/main" id="{69F00CEF-FCD6-4D8C-2848-67153446D5C1}"/>
                </a:ext>
              </a:extLst>
            </p:cNvPr>
            <p:cNvCxnSpPr>
              <a:cxnSpLocks/>
            </p:cNvCxnSpPr>
            <p:nvPr/>
          </p:nvCxnSpPr>
          <p:spPr>
            <a:xfrm flipH="1">
              <a:off x="5226518" y="2336346"/>
              <a:ext cx="420522" cy="35835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Arc partiel 15">
              <a:extLst>
                <a:ext uri="{FF2B5EF4-FFF2-40B4-BE49-F238E27FC236}">
                  <a16:creationId xmlns:a16="http://schemas.microsoft.com/office/drawing/2014/main" id="{B637C4F6-C6C4-A2D0-38D1-70943AF30067}"/>
                </a:ext>
              </a:extLst>
            </p:cNvPr>
            <p:cNvSpPr/>
            <p:nvPr/>
          </p:nvSpPr>
          <p:spPr>
            <a:xfrm rot="10579371">
              <a:off x="5404729" y="2733416"/>
              <a:ext cx="420230" cy="424819"/>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0" name="Connecteur droit 19">
              <a:extLst>
                <a:ext uri="{FF2B5EF4-FFF2-40B4-BE49-F238E27FC236}">
                  <a16:creationId xmlns:a16="http://schemas.microsoft.com/office/drawing/2014/main" id="{748621E5-5D6E-3EAA-E1EC-8A748FF53ED4}"/>
                </a:ext>
              </a:extLst>
            </p:cNvPr>
            <p:cNvCxnSpPr>
              <a:cxnSpLocks/>
            </p:cNvCxnSpPr>
            <p:nvPr/>
          </p:nvCxnSpPr>
          <p:spPr>
            <a:xfrm flipH="1">
              <a:off x="5242028" y="2959519"/>
              <a:ext cx="420522" cy="35835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Arc partiel 15">
              <a:extLst>
                <a:ext uri="{FF2B5EF4-FFF2-40B4-BE49-F238E27FC236}">
                  <a16:creationId xmlns:a16="http://schemas.microsoft.com/office/drawing/2014/main" id="{03067C51-9777-3735-C6EE-D3AEFF62E857}"/>
                </a:ext>
              </a:extLst>
            </p:cNvPr>
            <p:cNvSpPr/>
            <p:nvPr/>
          </p:nvSpPr>
          <p:spPr>
            <a:xfrm rot="11335378">
              <a:off x="5511382" y="3425196"/>
              <a:ext cx="491848" cy="353272"/>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2" name="Connecteur droit 21">
              <a:extLst>
                <a:ext uri="{FF2B5EF4-FFF2-40B4-BE49-F238E27FC236}">
                  <a16:creationId xmlns:a16="http://schemas.microsoft.com/office/drawing/2014/main" id="{01D41BAD-B1C6-DD22-DB97-EEAF922FAB7C}"/>
                </a:ext>
              </a:extLst>
            </p:cNvPr>
            <p:cNvCxnSpPr>
              <a:cxnSpLocks/>
            </p:cNvCxnSpPr>
            <p:nvPr/>
          </p:nvCxnSpPr>
          <p:spPr>
            <a:xfrm rot="756007" flipH="1">
              <a:off x="5242027" y="3577338"/>
              <a:ext cx="420522" cy="35835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D5B003DF-4737-E216-0F92-6C3301E6801E}"/>
                </a:ext>
              </a:extLst>
            </p:cNvPr>
            <p:cNvCxnSpPr>
              <a:cxnSpLocks/>
            </p:cNvCxnSpPr>
            <p:nvPr/>
          </p:nvCxnSpPr>
          <p:spPr>
            <a:xfrm flipH="1" flipV="1">
              <a:off x="4821505" y="2656698"/>
              <a:ext cx="420523" cy="33540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Arc partiel 15">
              <a:extLst>
                <a:ext uri="{FF2B5EF4-FFF2-40B4-BE49-F238E27FC236}">
                  <a16:creationId xmlns:a16="http://schemas.microsoft.com/office/drawing/2014/main" id="{33FCB38F-DCB7-F1D1-D174-4BDAB92F9B50}"/>
                </a:ext>
              </a:extLst>
            </p:cNvPr>
            <p:cNvSpPr/>
            <p:nvPr/>
          </p:nvSpPr>
          <p:spPr>
            <a:xfrm rot="4996836">
              <a:off x="4441986" y="2312623"/>
              <a:ext cx="610620" cy="476395"/>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Arc partiel 15">
              <a:extLst>
                <a:ext uri="{FF2B5EF4-FFF2-40B4-BE49-F238E27FC236}">
                  <a16:creationId xmlns:a16="http://schemas.microsoft.com/office/drawing/2014/main" id="{98ACD5D5-E9C3-E051-C44A-0A2602BDECC5}"/>
                </a:ext>
              </a:extLst>
            </p:cNvPr>
            <p:cNvSpPr/>
            <p:nvPr/>
          </p:nvSpPr>
          <p:spPr>
            <a:xfrm rot="11335378">
              <a:off x="5268299" y="4297297"/>
              <a:ext cx="459968" cy="374648"/>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6" name="Connecteur droit 25">
              <a:extLst>
                <a:ext uri="{FF2B5EF4-FFF2-40B4-BE49-F238E27FC236}">
                  <a16:creationId xmlns:a16="http://schemas.microsoft.com/office/drawing/2014/main" id="{37D75947-B444-3CCB-9708-EEBA7AD47AA5}"/>
                </a:ext>
              </a:extLst>
            </p:cNvPr>
            <p:cNvCxnSpPr>
              <a:cxnSpLocks/>
            </p:cNvCxnSpPr>
            <p:nvPr/>
          </p:nvCxnSpPr>
          <p:spPr>
            <a:xfrm flipH="1">
              <a:off x="5242028" y="4520928"/>
              <a:ext cx="195956" cy="15572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0EA3C93B-2532-7AFD-0EA0-44A00BEC7CDC}"/>
                </a:ext>
              </a:extLst>
            </p:cNvPr>
            <p:cNvCxnSpPr>
              <a:cxnSpLocks/>
            </p:cNvCxnSpPr>
            <p:nvPr/>
          </p:nvCxnSpPr>
          <p:spPr>
            <a:xfrm flipH="1" flipV="1">
              <a:off x="4805995" y="3248266"/>
              <a:ext cx="420523" cy="33540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Arc partiel 15">
              <a:extLst>
                <a:ext uri="{FF2B5EF4-FFF2-40B4-BE49-F238E27FC236}">
                  <a16:creationId xmlns:a16="http://schemas.microsoft.com/office/drawing/2014/main" id="{AC507D8E-746E-5CE7-5BA4-B0EBD32EB91D}"/>
                </a:ext>
              </a:extLst>
            </p:cNvPr>
            <p:cNvSpPr/>
            <p:nvPr/>
          </p:nvSpPr>
          <p:spPr>
            <a:xfrm rot="4996836">
              <a:off x="4535184" y="3000844"/>
              <a:ext cx="517250" cy="362492"/>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29" name="Connecteur droit 28">
              <a:extLst>
                <a:ext uri="{FF2B5EF4-FFF2-40B4-BE49-F238E27FC236}">
                  <a16:creationId xmlns:a16="http://schemas.microsoft.com/office/drawing/2014/main" id="{7E4C8CD2-09E5-9B84-39EC-E4E97BA3A3F9}"/>
                </a:ext>
              </a:extLst>
            </p:cNvPr>
            <p:cNvCxnSpPr>
              <a:cxnSpLocks/>
            </p:cNvCxnSpPr>
            <p:nvPr/>
          </p:nvCxnSpPr>
          <p:spPr>
            <a:xfrm flipH="1" flipV="1">
              <a:off x="4798463" y="3897963"/>
              <a:ext cx="420523" cy="33540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Arc partiel 15">
              <a:extLst>
                <a:ext uri="{FF2B5EF4-FFF2-40B4-BE49-F238E27FC236}">
                  <a16:creationId xmlns:a16="http://schemas.microsoft.com/office/drawing/2014/main" id="{12644DAE-2C7E-1507-FA7B-F5C5926741DC}"/>
                </a:ext>
              </a:extLst>
            </p:cNvPr>
            <p:cNvSpPr/>
            <p:nvPr/>
          </p:nvSpPr>
          <p:spPr>
            <a:xfrm rot="4996836">
              <a:off x="4575217" y="3692832"/>
              <a:ext cx="422117" cy="373699"/>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31" name="Connecteur droit 30">
              <a:extLst>
                <a:ext uri="{FF2B5EF4-FFF2-40B4-BE49-F238E27FC236}">
                  <a16:creationId xmlns:a16="http://schemas.microsoft.com/office/drawing/2014/main" id="{110FB554-87F4-3361-443E-ED5C5B40E18A}"/>
                </a:ext>
              </a:extLst>
            </p:cNvPr>
            <p:cNvCxnSpPr>
              <a:cxnSpLocks/>
            </p:cNvCxnSpPr>
            <p:nvPr/>
          </p:nvCxnSpPr>
          <p:spPr>
            <a:xfrm flipH="1" flipV="1">
              <a:off x="5009929" y="4792648"/>
              <a:ext cx="220985" cy="173143"/>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Arc partiel 15">
              <a:extLst>
                <a:ext uri="{FF2B5EF4-FFF2-40B4-BE49-F238E27FC236}">
                  <a16:creationId xmlns:a16="http://schemas.microsoft.com/office/drawing/2014/main" id="{A40F96EC-FD6E-CC07-C4E1-BA6EFE4FC6FE}"/>
                </a:ext>
              </a:extLst>
            </p:cNvPr>
            <p:cNvSpPr/>
            <p:nvPr/>
          </p:nvSpPr>
          <p:spPr>
            <a:xfrm rot="4996836">
              <a:off x="4808419" y="4606842"/>
              <a:ext cx="378648" cy="378820"/>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3" name="Arc partiel 15">
              <a:extLst>
                <a:ext uri="{FF2B5EF4-FFF2-40B4-BE49-F238E27FC236}">
                  <a16:creationId xmlns:a16="http://schemas.microsoft.com/office/drawing/2014/main" id="{6E3C14E8-45A9-54F9-F040-8182CE3877DF}"/>
                </a:ext>
              </a:extLst>
            </p:cNvPr>
            <p:cNvSpPr/>
            <p:nvPr/>
          </p:nvSpPr>
          <p:spPr>
            <a:xfrm rot="11335378">
              <a:off x="5285972" y="1035717"/>
              <a:ext cx="459968" cy="374648"/>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34" name="Connecteur droit 33">
              <a:extLst>
                <a:ext uri="{FF2B5EF4-FFF2-40B4-BE49-F238E27FC236}">
                  <a16:creationId xmlns:a16="http://schemas.microsoft.com/office/drawing/2014/main" id="{2FFB1D71-663F-C9CB-8178-16F1527FA1E7}"/>
                </a:ext>
              </a:extLst>
            </p:cNvPr>
            <p:cNvCxnSpPr>
              <a:cxnSpLocks/>
            </p:cNvCxnSpPr>
            <p:nvPr/>
          </p:nvCxnSpPr>
          <p:spPr>
            <a:xfrm flipH="1">
              <a:off x="5259701" y="1259348"/>
              <a:ext cx="195956" cy="15572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09F5543E-83A7-00E6-C0B1-56FCBA9DA90D}"/>
                </a:ext>
              </a:extLst>
            </p:cNvPr>
            <p:cNvCxnSpPr>
              <a:cxnSpLocks/>
            </p:cNvCxnSpPr>
            <p:nvPr/>
          </p:nvCxnSpPr>
          <p:spPr>
            <a:xfrm flipH="1" flipV="1">
              <a:off x="5044614" y="876496"/>
              <a:ext cx="220985" cy="173143"/>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Arc partiel 15">
              <a:extLst>
                <a:ext uri="{FF2B5EF4-FFF2-40B4-BE49-F238E27FC236}">
                  <a16:creationId xmlns:a16="http://schemas.microsoft.com/office/drawing/2014/main" id="{3EF32D2E-F93B-D43B-7384-CEDED71FF485}"/>
                </a:ext>
              </a:extLst>
            </p:cNvPr>
            <p:cNvSpPr/>
            <p:nvPr/>
          </p:nvSpPr>
          <p:spPr>
            <a:xfrm rot="4996836">
              <a:off x="4843104" y="690690"/>
              <a:ext cx="378648" cy="378820"/>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37" name="Connecteur droit 36">
              <a:extLst>
                <a:ext uri="{FF2B5EF4-FFF2-40B4-BE49-F238E27FC236}">
                  <a16:creationId xmlns:a16="http://schemas.microsoft.com/office/drawing/2014/main" id="{1BEFE1DE-2E2C-4F7B-25AC-FF551296AE59}"/>
                </a:ext>
              </a:extLst>
            </p:cNvPr>
            <p:cNvCxnSpPr>
              <a:cxnSpLocks/>
            </p:cNvCxnSpPr>
            <p:nvPr/>
          </p:nvCxnSpPr>
          <p:spPr>
            <a:xfrm flipH="1" flipV="1">
              <a:off x="5007733" y="1412609"/>
              <a:ext cx="220985" cy="173143"/>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Arc partiel 15">
              <a:extLst>
                <a:ext uri="{FF2B5EF4-FFF2-40B4-BE49-F238E27FC236}">
                  <a16:creationId xmlns:a16="http://schemas.microsoft.com/office/drawing/2014/main" id="{65A8F0A5-606C-8625-B4F4-402F964D1D2A}"/>
                </a:ext>
              </a:extLst>
            </p:cNvPr>
            <p:cNvSpPr/>
            <p:nvPr/>
          </p:nvSpPr>
          <p:spPr>
            <a:xfrm rot="4996836">
              <a:off x="4806223" y="1226803"/>
              <a:ext cx="378648" cy="378820"/>
            </a:xfrm>
            <a:custGeom>
              <a:avLst/>
              <a:gdLst>
                <a:gd name="connsiteX0" fmla="*/ 1283541 w 1283541"/>
                <a:gd name="connsiteY0" fmla="*/ 639004 h 1278007"/>
                <a:gd name="connsiteX1" fmla="*/ 641770 w 1283541"/>
                <a:gd name="connsiteY1" fmla="*/ 1278008 h 1278007"/>
                <a:gd name="connsiteX2" fmla="*/ -1 w 1283541"/>
                <a:gd name="connsiteY2" fmla="*/ 639004 h 1278007"/>
                <a:gd name="connsiteX3" fmla="*/ 641770 w 1283541"/>
                <a:gd name="connsiteY3" fmla="*/ 0 h 1278007"/>
                <a:gd name="connsiteX4" fmla="*/ 641771 w 1283541"/>
                <a:gd name="connsiteY4" fmla="*/ 639004 h 1278007"/>
                <a:gd name="connsiteX5" fmla="*/ 1283541 w 1283541"/>
                <a:gd name="connsiteY5" fmla="*/ 639004 h 1278007"/>
                <a:gd name="connsiteX0" fmla="*/ 1507234 w 1507234"/>
                <a:gd name="connsiteY0" fmla="*/ 639004 h 1383008"/>
                <a:gd name="connsiteX1" fmla="*/ 865463 w 1507234"/>
                <a:gd name="connsiteY1" fmla="*/ 1278008 h 1383008"/>
                <a:gd name="connsiteX2" fmla="*/ 0 w 1507234"/>
                <a:gd name="connsiteY2" fmla="*/ 1158135 h 1383008"/>
                <a:gd name="connsiteX3" fmla="*/ 865463 w 1507234"/>
                <a:gd name="connsiteY3" fmla="*/ 0 h 1383008"/>
                <a:gd name="connsiteX4" fmla="*/ 865464 w 1507234"/>
                <a:gd name="connsiteY4" fmla="*/ 639004 h 1383008"/>
                <a:gd name="connsiteX5" fmla="*/ 1507234 w 1507234"/>
                <a:gd name="connsiteY5" fmla="*/ 639004 h 1383008"/>
                <a:gd name="connsiteX0" fmla="*/ 1507597 w 1507597"/>
                <a:gd name="connsiteY0" fmla="*/ 513331 h 1203068"/>
                <a:gd name="connsiteX1" fmla="*/ 865826 w 1507597"/>
                <a:gd name="connsiteY1" fmla="*/ 1152335 h 1203068"/>
                <a:gd name="connsiteX2" fmla="*/ 363 w 1507597"/>
                <a:gd name="connsiteY2" fmla="*/ 1032462 h 1203068"/>
                <a:gd name="connsiteX3" fmla="*/ 971933 w 1507597"/>
                <a:gd name="connsiteY3" fmla="*/ 0 h 1203068"/>
                <a:gd name="connsiteX4" fmla="*/ 865827 w 1507597"/>
                <a:gd name="connsiteY4" fmla="*/ 513331 h 1203068"/>
                <a:gd name="connsiteX5" fmla="*/ 1507597 w 1507597"/>
                <a:gd name="connsiteY5" fmla="*/ 513331 h 1203068"/>
                <a:gd name="connsiteX0" fmla="*/ 1517026 w 1517026"/>
                <a:gd name="connsiteY0" fmla="*/ 521980 h 1201842"/>
                <a:gd name="connsiteX1" fmla="*/ 875255 w 1517026"/>
                <a:gd name="connsiteY1" fmla="*/ 1160984 h 1201842"/>
                <a:gd name="connsiteX2" fmla="*/ 9792 w 1517026"/>
                <a:gd name="connsiteY2" fmla="*/ 1041111 h 1201842"/>
                <a:gd name="connsiteX3" fmla="*/ 443165 w 1517026"/>
                <a:gd name="connsiteY3" fmla="*/ 258544 h 1201842"/>
                <a:gd name="connsiteX4" fmla="*/ 981362 w 1517026"/>
                <a:gd name="connsiteY4" fmla="*/ 8649 h 1201842"/>
                <a:gd name="connsiteX5" fmla="*/ 875256 w 1517026"/>
                <a:gd name="connsiteY5" fmla="*/ 521980 h 1201842"/>
                <a:gd name="connsiteX6" fmla="*/ 1517026 w 1517026"/>
                <a:gd name="connsiteY6" fmla="*/ 521980 h 1201842"/>
                <a:gd name="connsiteX0" fmla="*/ 1517026 w 1522834"/>
                <a:gd name="connsiteY0" fmla="*/ 521980 h 1176674"/>
                <a:gd name="connsiteX1" fmla="*/ 1128464 w 1522834"/>
                <a:gd name="connsiteY1" fmla="*/ 862399 h 1176674"/>
                <a:gd name="connsiteX2" fmla="*/ 875255 w 1522834"/>
                <a:gd name="connsiteY2" fmla="*/ 1160984 h 1176674"/>
                <a:gd name="connsiteX3" fmla="*/ 9792 w 1522834"/>
                <a:gd name="connsiteY3" fmla="*/ 1041111 h 1176674"/>
                <a:gd name="connsiteX4" fmla="*/ 443165 w 1522834"/>
                <a:gd name="connsiteY4" fmla="*/ 258544 h 1176674"/>
                <a:gd name="connsiteX5" fmla="*/ 981362 w 1522834"/>
                <a:gd name="connsiteY5" fmla="*/ 8649 h 1176674"/>
                <a:gd name="connsiteX6" fmla="*/ 875256 w 1522834"/>
                <a:gd name="connsiteY6" fmla="*/ 521980 h 1176674"/>
                <a:gd name="connsiteX7" fmla="*/ 1517026 w 1522834"/>
                <a:gd name="connsiteY7" fmla="*/ 521980 h 1176674"/>
                <a:gd name="connsiteX0" fmla="*/ 1531699 w 1537507"/>
                <a:gd name="connsiteY0" fmla="*/ 521980 h 1255140"/>
                <a:gd name="connsiteX1" fmla="*/ 1143137 w 1537507"/>
                <a:gd name="connsiteY1" fmla="*/ 862399 h 1255140"/>
                <a:gd name="connsiteX2" fmla="*/ 1217492 w 1537507"/>
                <a:gd name="connsiteY2" fmla="*/ 1248591 h 1255140"/>
                <a:gd name="connsiteX3" fmla="*/ 24465 w 1537507"/>
                <a:gd name="connsiteY3" fmla="*/ 1041111 h 1255140"/>
                <a:gd name="connsiteX4" fmla="*/ 457838 w 1537507"/>
                <a:gd name="connsiteY4" fmla="*/ 258544 h 1255140"/>
                <a:gd name="connsiteX5" fmla="*/ 996035 w 1537507"/>
                <a:gd name="connsiteY5" fmla="*/ 8649 h 1255140"/>
                <a:gd name="connsiteX6" fmla="*/ 889929 w 1537507"/>
                <a:gd name="connsiteY6" fmla="*/ 521980 h 1255140"/>
                <a:gd name="connsiteX7" fmla="*/ 1531699 w 1537507"/>
                <a:gd name="connsiteY7" fmla="*/ 521980 h 1255140"/>
                <a:gd name="connsiteX0" fmla="*/ 1518243 w 1524051"/>
                <a:gd name="connsiteY0" fmla="*/ 517453 h 1249262"/>
                <a:gd name="connsiteX1" fmla="*/ 1129681 w 1524051"/>
                <a:gd name="connsiteY1" fmla="*/ 857872 h 1249262"/>
                <a:gd name="connsiteX2" fmla="*/ 1204036 w 1524051"/>
                <a:gd name="connsiteY2" fmla="*/ 1244064 h 1249262"/>
                <a:gd name="connsiteX3" fmla="*/ 11009 w 1524051"/>
                <a:gd name="connsiteY3" fmla="*/ 1036584 h 1249262"/>
                <a:gd name="connsiteX4" fmla="*/ 630743 w 1524051"/>
                <a:gd name="connsiteY4" fmla="*/ 432830 h 1249262"/>
                <a:gd name="connsiteX5" fmla="*/ 982579 w 1524051"/>
                <a:gd name="connsiteY5" fmla="*/ 4122 h 1249262"/>
                <a:gd name="connsiteX6" fmla="*/ 876473 w 1524051"/>
                <a:gd name="connsiteY6" fmla="*/ 517453 h 1249262"/>
                <a:gd name="connsiteX7" fmla="*/ 1518243 w 1524051"/>
                <a:gd name="connsiteY7" fmla="*/ 517453 h 1249262"/>
                <a:gd name="connsiteX0" fmla="*/ 1531315 w 1537123"/>
                <a:gd name="connsiteY0" fmla="*/ 517453 h 1249262"/>
                <a:gd name="connsiteX1" fmla="*/ 1142753 w 1537123"/>
                <a:gd name="connsiteY1" fmla="*/ 857872 h 1249262"/>
                <a:gd name="connsiteX2" fmla="*/ 1217108 w 1537123"/>
                <a:gd name="connsiteY2" fmla="*/ 1244064 h 1249262"/>
                <a:gd name="connsiteX3" fmla="*/ 24081 w 1537123"/>
                <a:gd name="connsiteY3" fmla="*/ 1036584 h 1249262"/>
                <a:gd name="connsiteX4" fmla="*/ 643815 w 1537123"/>
                <a:gd name="connsiteY4" fmla="*/ 432830 h 1249262"/>
                <a:gd name="connsiteX5" fmla="*/ 995651 w 1537123"/>
                <a:gd name="connsiteY5" fmla="*/ 4122 h 1249262"/>
                <a:gd name="connsiteX6" fmla="*/ 889545 w 1537123"/>
                <a:gd name="connsiteY6" fmla="*/ 517453 h 1249262"/>
                <a:gd name="connsiteX7" fmla="*/ 1531315 w 1537123"/>
                <a:gd name="connsiteY7" fmla="*/ 517453 h 1249262"/>
                <a:gd name="connsiteX0" fmla="*/ 1551498 w 1557306"/>
                <a:gd name="connsiteY0" fmla="*/ 520816 h 1253744"/>
                <a:gd name="connsiteX1" fmla="*/ 1162936 w 1557306"/>
                <a:gd name="connsiteY1" fmla="*/ 861235 h 1253744"/>
                <a:gd name="connsiteX2" fmla="*/ 1237291 w 1557306"/>
                <a:gd name="connsiteY2" fmla="*/ 1247427 h 1253744"/>
                <a:gd name="connsiteX3" fmla="*/ 44264 w 1557306"/>
                <a:gd name="connsiteY3" fmla="*/ 1039947 h 1253744"/>
                <a:gd name="connsiteX4" fmla="*/ 548193 w 1557306"/>
                <a:gd name="connsiteY4" fmla="*/ 283321 h 1253744"/>
                <a:gd name="connsiteX5" fmla="*/ 1015834 w 1557306"/>
                <a:gd name="connsiteY5" fmla="*/ 7485 h 1253744"/>
                <a:gd name="connsiteX6" fmla="*/ 909728 w 1557306"/>
                <a:gd name="connsiteY6" fmla="*/ 520816 h 1253744"/>
                <a:gd name="connsiteX7" fmla="*/ 1551498 w 1557306"/>
                <a:gd name="connsiteY7" fmla="*/ 520816 h 1253744"/>
                <a:gd name="connsiteX0" fmla="*/ 1550507 w 1556315"/>
                <a:gd name="connsiteY0" fmla="*/ 520816 h 1332966"/>
                <a:gd name="connsiteX1" fmla="*/ 1161945 w 1556315"/>
                <a:gd name="connsiteY1" fmla="*/ 861235 h 1332966"/>
                <a:gd name="connsiteX2" fmla="*/ 1236300 w 1556315"/>
                <a:gd name="connsiteY2" fmla="*/ 1247427 h 1332966"/>
                <a:gd name="connsiteX3" fmla="*/ 44444 w 1556315"/>
                <a:gd name="connsiteY3" fmla="*/ 1243898 h 1332966"/>
                <a:gd name="connsiteX4" fmla="*/ 547202 w 1556315"/>
                <a:gd name="connsiteY4" fmla="*/ 283321 h 1332966"/>
                <a:gd name="connsiteX5" fmla="*/ 1014843 w 1556315"/>
                <a:gd name="connsiteY5" fmla="*/ 7485 h 1332966"/>
                <a:gd name="connsiteX6" fmla="*/ 908737 w 1556315"/>
                <a:gd name="connsiteY6" fmla="*/ 520816 h 1332966"/>
                <a:gd name="connsiteX7" fmla="*/ 1550507 w 1556315"/>
                <a:gd name="connsiteY7" fmla="*/ 520816 h 1332966"/>
                <a:gd name="connsiteX0" fmla="*/ 1550506 w 1556314"/>
                <a:gd name="connsiteY0" fmla="*/ 520816 h 1332966"/>
                <a:gd name="connsiteX1" fmla="*/ 1161944 w 1556314"/>
                <a:gd name="connsiteY1" fmla="*/ 861235 h 1332966"/>
                <a:gd name="connsiteX2" fmla="*/ 1236299 w 1556314"/>
                <a:gd name="connsiteY2" fmla="*/ 1247427 h 1332966"/>
                <a:gd name="connsiteX3" fmla="*/ 44443 w 1556314"/>
                <a:gd name="connsiteY3" fmla="*/ 1243898 h 1332966"/>
                <a:gd name="connsiteX4" fmla="*/ 547202 w 1556314"/>
                <a:gd name="connsiteY4" fmla="*/ 283321 h 1332966"/>
                <a:gd name="connsiteX5" fmla="*/ 1014842 w 1556314"/>
                <a:gd name="connsiteY5" fmla="*/ 7485 h 1332966"/>
                <a:gd name="connsiteX6" fmla="*/ 908736 w 1556314"/>
                <a:gd name="connsiteY6" fmla="*/ 520816 h 1332966"/>
                <a:gd name="connsiteX7" fmla="*/ 1550506 w 1556314"/>
                <a:gd name="connsiteY7" fmla="*/ 520816 h 1332966"/>
                <a:gd name="connsiteX0" fmla="*/ 1550506 w 1556314"/>
                <a:gd name="connsiteY0" fmla="*/ 529491 h 1341641"/>
                <a:gd name="connsiteX1" fmla="*/ 1161944 w 1556314"/>
                <a:gd name="connsiteY1" fmla="*/ 869910 h 1341641"/>
                <a:gd name="connsiteX2" fmla="*/ 1236299 w 1556314"/>
                <a:gd name="connsiteY2" fmla="*/ 1256102 h 1341641"/>
                <a:gd name="connsiteX3" fmla="*/ 44443 w 1556314"/>
                <a:gd name="connsiteY3" fmla="*/ 1252573 h 1341641"/>
                <a:gd name="connsiteX4" fmla="*/ 547202 w 1556314"/>
                <a:gd name="connsiteY4" fmla="*/ 291996 h 1341641"/>
                <a:gd name="connsiteX5" fmla="*/ 1014842 w 1556314"/>
                <a:gd name="connsiteY5" fmla="*/ 16160 h 1341641"/>
                <a:gd name="connsiteX6" fmla="*/ 908736 w 1556314"/>
                <a:gd name="connsiteY6" fmla="*/ 529491 h 1341641"/>
                <a:gd name="connsiteX7" fmla="*/ 1550506 w 1556314"/>
                <a:gd name="connsiteY7" fmla="*/ 529491 h 13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314" h="1341641">
                  <a:moveTo>
                    <a:pt x="1550506" y="529491"/>
                  </a:moveTo>
                  <a:cubicBezTo>
                    <a:pt x="1604348" y="609328"/>
                    <a:pt x="1268906" y="763409"/>
                    <a:pt x="1161944" y="869910"/>
                  </a:cubicBezTo>
                  <a:cubicBezTo>
                    <a:pt x="1054982" y="976411"/>
                    <a:pt x="1422549" y="1192325"/>
                    <a:pt x="1236299" y="1256102"/>
                  </a:cubicBezTo>
                  <a:cubicBezTo>
                    <a:pt x="1050049" y="1319879"/>
                    <a:pt x="159292" y="1413257"/>
                    <a:pt x="44443" y="1252573"/>
                  </a:cubicBezTo>
                  <a:cubicBezTo>
                    <a:pt x="-70406" y="1091889"/>
                    <a:pt x="17129" y="33284"/>
                    <a:pt x="547202" y="291996"/>
                  </a:cubicBezTo>
                  <a:cubicBezTo>
                    <a:pt x="645751" y="-548"/>
                    <a:pt x="958581" y="-26549"/>
                    <a:pt x="1014842" y="16160"/>
                  </a:cubicBezTo>
                  <a:cubicBezTo>
                    <a:pt x="1014842" y="229161"/>
                    <a:pt x="908736" y="316490"/>
                    <a:pt x="908736" y="529491"/>
                  </a:cubicBezTo>
                  <a:lnTo>
                    <a:pt x="1550506" y="529491"/>
                  </a:lnTo>
                  <a:close/>
                </a:path>
              </a:pathLst>
            </a:cu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39" name="Espace réservé du numéro de diapositive 3">
            <a:extLst>
              <a:ext uri="{FF2B5EF4-FFF2-40B4-BE49-F238E27FC236}">
                <a16:creationId xmlns:a16="http://schemas.microsoft.com/office/drawing/2014/main" id="{EEE6F71B-233D-1192-C201-C3FA88FCD87F}"/>
              </a:ext>
            </a:extLst>
          </p:cNvPr>
          <p:cNvSpPr>
            <a:spLocks noGrp="1"/>
          </p:cNvSpPr>
          <p:nvPr>
            <p:ph type="sldNum" sz="quarter" idx="12"/>
          </p:nvPr>
        </p:nvSpPr>
        <p:spPr>
          <a:xfrm>
            <a:off x="11779170" y="6524456"/>
            <a:ext cx="412830"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13</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1" name="Google Shape;59;p1">
            <a:extLst>
              <a:ext uri="{FF2B5EF4-FFF2-40B4-BE49-F238E27FC236}">
                <a16:creationId xmlns:a16="http://schemas.microsoft.com/office/drawing/2014/main" id="{B9A25EFD-186A-71B6-E8D0-2FD6D411872E}"/>
              </a:ext>
            </a:extLst>
          </p:cNvPr>
          <p:cNvSpPr/>
          <p:nvPr/>
        </p:nvSpPr>
        <p:spPr>
          <a:xfrm>
            <a:off x="3464624" y="6365384"/>
            <a:ext cx="1563656" cy="452568"/>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28575" tIns="28575" rIns="28575" bIns="28575" anchor="ctr" anchorCtr="0">
            <a:noAutofit/>
          </a:bodyPr>
          <a:lstStyle/>
          <a:p>
            <a:r>
              <a:rPr lang="en-US" sz="800" b="1" dirty="0">
                <a:solidFill>
                  <a:schemeClr val="dk1"/>
                </a:solidFill>
                <a:latin typeface="Times New Roman" panose="02020603050405020304" pitchFamily="18" charset="0"/>
                <a:ea typeface="Calibri"/>
                <a:cs typeface="Times New Roman" panose="02020603050405020304" pitchFamily="18" charset="0"/>
                <a:sym typeface="Calibri"/>
              </a:rPr>
              <a:t>Si rang_i </a:t>
            </a:r>
            <a:r>
              <a:rPr lang="fr-FR" sz="800" b="1" dirty="0"/>
              <a:t>&gt; (NF</a:t>
            </a:r>
            <a:r>
              <a:rPr lang="fr-FR" sz="800" b="1" baseline="-25000" dirty="0"/>
              <a:t>_Tot</a:t>
            </a:r>
            <a:r>
              <a:rPr lang="fr-FR" sz="800" b="1" dirty="0"/>
              <a:t> − NF </a:t>
            </a:r>
            <a:r>
              <a:rPr lang="fr-FR" sz="800" b="1" baseline="-25000" dirty="0"/>
              <a:t>sans ramification</a:t>
            </a:r>
            <a:r>
              <a:rPr lang="fr-FR" sz="800" b="1" dirty="0"/>
              <a:t>),   </a:t>
            </a:r>
            <a:r>
              <a:rPr lang="fr-FR" sz="800" dirty="0">
                <a:solidFill>
                  <a:schemeClr val="dk1"/>
                </a:solidFill>
                <a:latin typeface="Times New Roman" panose="02020603050405020304" pitchFamily="18" charset="0"/>
                <a:ea typeface="Calibri"/>
                <a:cs typeface="Times New Roman" panose="02020603050405020304" pitchFamily="18" charset="0"/>
                <a:sym typeface="Calibri"/>
              </a:rPr>
              <a:t>NF</a:t>
            </a:r>
            <a:r>
              <a:rPr lang="en-US" sz="800" baseline="-25000" dirty="0">
                <a:solidFill>
                  <a:schemeClr val="dk1"/>
                </a:solidFill>
                <a:latin typeface="Times New Roman" panose="02020603050405020304" pitchFamily="18" charset="0"/>
                <a:ea typeface="Calibri"/>
                <a:cs typeface="Times New Roman" panose="02020603050405020304" pitchFamily="18" charset="0"/>
                <a:sym typeface="Calibri"/>
              </a:rPr>
              <a:t>II</a:t>
            </a:r>
            <a:r>
              <a:rPr lang="fr-FR" sz="800" baseline="-25000" dirty="0">
                <a:solidFill>
                  <a:schemeClr val="dk1"/>
                </a:solidFill>
                <a:latin typeface="Times New Roman" panose="02020603050405020304" pitchFamily="18" charset="0"/>
                <a:ea typeface="Calibri"/>
                <a:cs typeface="Times New Roman" panose="02020603050405020304" pitchFamily="18" charset="0"/>
                <a:sym typeface="Calibri"/>
              </a:rPr>
              <a:t> </a:t>
            </a:r>
            <a:r>
              <a:rPr lang="fr-FR" sz="800" dirty="0">
                <a:solidFill>
                  <a:schemeClr val="dk1"/>
                </a:solidFill>
                <a:latin typeface="Times New Roman" panose="02020603050405020304" pitchFamily="18" charset="0"/>
                <a:ea typeface="Calibri"/>
                <a:cs typeface="Times New Roman" panose="02020603050405020304" pitchFamily="18" charset="0"/>
                <a:sym typeface="Calibri"/>
              </a:rPr>
              <a:t>= 0</a:t>
            </a:r>
          </a:p>
          <a:p>
            <a:pPr algn="ctr"/>
            <a:endParaRPr sz="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42" name="Google Shape;59;p1">
            <a:extLst>
              <a:ext uri="{FF2B5EF4-FFF2-40B4-BE49-F238E27FC236}">
                <a16:creationId xmlns:a16="http://schemas.microsoft.com/office/drawing/2014/main" id="{B1268FB9-FE8D-DD5E-27CB-E1EC248CC827}"/>
              </a:ext>
            </a:extLst>
          </p:cNvPr>
          <p:cNvSpPr/>
          <p:nvPr/>
        </p:nvSpPr>
        <p:spPr>
          <a:xfrm>
            <a:off x="5600066" y="6341407"/>
            <a:ext cx="1414340" cy="456447"/>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28575" tIns="28575" rIns="28575" bIns="28575" anchor="ctr" anchorCtr="0">
            <a:noAutofit/>
          </a:bodyPr>
          <a:lstStyle/>
          <a:p>
            <a:r>
              <a:rPr lang="en-US" sz="800" b="1" dirty="0">
                <a:solidFill>
                  <a:schemeClr val="dk1"/>
                </a:solidFill>
                <a:latin typeface="Times New Roman" panose="02020603050405020304" pitchFamily="18" charset="0"/>
                <a:ea typeface="Calibri"/>
                <a:cs typeface="Times New Roman" panose="02020603050405020304" pitchFamily="18" charset="0"/>
                <a:sym typeface="Calibri"/>
              </a:rPr>
              <a:t>Si rang_i </a:t>
            </a:r>
            <a:r>
              <a:rPr lang="fr-FR" sz="800" b="1" dirty="0">
                <a:solidFill>
                  <a:schemeClr val="dk1"/>
                </a:solidFill>
                <a:latin typeface="Times New Roman" panose="02020603050405020304" pitchFamily="18" charset="0"/>
                <a:ea typeface="Calibri"/>
                <a:cs typeface="Times New Roman" panose="02020603050405020304" pitchFamily="18" charset="0"/>
                <a:sym typeface="Calibri"/>
              </a:rPr>
              <a:t>&lt;</a:t>
            </a:r>
            <a:r>
              <a:rPr lang="fr-FR" sz="800" b="1" dirty="0"/>
              <a:t> (NF</a:t>
            </a:r>
            <a:r>
              <a:rPr lang="fr-FR" sz="800" b="1" baseline="-25000" dirty="0"/>
              <a:t>_Tot</a:t>
            </a:r>
            <a:r>
              <a:rPr lang="fr-FR" sz="800" b="1" dirty="0"/>
              <a:t> − NF </a:t>
            </a:r>
            <a:r>
              <a:rPr lang="fr-FR" sz="800" b="1" baseline="-25000" dirty="0"/>
              <a:t>sans ramification</a:t>
            </a:r>
            <a:r>
              <a:rPr lang="fr-FR" sz="800" b="1" dirty="0"/>
              <a:t>),  </a:t>
            </a:r>
            <a:r>
              <a:rPr lang="fr-FR" sz="800" dirty="0">
                <a:solidFill>
                  <a:schemeClr val="dk1"/>
                </a:solidFill>
                <a:latin typeface="Times New Roman" panose="02020603050405020304" pitchFamily="18" charset="0"/>
                <a:ea typeface="Calibri"/>
                <a:cs typeface="Times New Roman" panose="02020603050405020304" pitchFamily="18" charset="0"/>
                <a:sym typeface="Calibri"/>
              </a:rPr>
              <a:t>tirage dans une loi binomiale négative.</a:t>
            </a:r>
          </a:p>
        </p:txBody>
      </p:sp>
    </p:spTree>
    <p:extLst>
      <p:ext uri="{BB962C8B-B14F-4D97-AF65-F5344CB8AC3E}">
        <p14:creationId xmlns:p14="http://schemas.microsoft.com/office/powerpoint/2010/main" val="384980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50BA104D-57BF-0249-CB5E-338F6867BBB1}"/>
              </a:ext>
            </a:extLst>
          </p:cNvPr>
          <p:cNvSpPr txBox="1"/>
          <p:nvPr/>
        </p:nvSpPr>
        <p:spPr>
          <a:xfrm>
            <a:off x="0" y="809621"/>
            <a:ext cx="4894743" cy="335704"/>
          </a:xfrm>
          <a:prstGeom prst="rect">
            <a:avLst/>
          </a:prstGeom>
          <a:noFill/>
        </p:spPr>
        <p:txBody>
          <a:bodyPr wrap="square">
            <a:spAutoFit/>
          </a:bodyPr>
          <a:lstStyle/>
          <a:p>
            <a:r>
              <a:rPr lang="fr-FR" sz="1600" b="1" dirty="0">
                <a:solidFill>
                  <a:srgbClr val="002060"/>
                </a:solidFill>
                <a:latin typeface="Times New Roman" panose="02020603050405020304" pitchFamily="18" charset="0"/>
                <a:cs typeface="Times New Roman" panose="02020603050405020304" pitchFamily="18" charset="0"/>
                <a:sym typeface="Calibri"/>
              </a:rPr>
              <a:t>Validation du modèle et construction de maquettes 3D</a:t>
            </a:r>
          </a:p>
        </p:txBody>
      </p:sp>
      <p:sp>
        <p:nvSpPr>
          <p:cNvPr id="9" name="Google Shape;1959;p40">
            <a:extLst>
              <a:ext uri="{FF2B5EF4-FFF2-40B4-BE49-F238E27FC236}">
                <a16:creationId xmlns:a16="http://schemas.microsoft.com/office/drawing/2014/main" id="{B698F15B-07A1-12C8-C0E4-B8EAAB3CD7A1}"/>
              </a:ext>
            </a:extLst>
          </p:cNvPr>
          <p:cNvSpPr txBox="1">
            <a:spLocks/>
          </p:cNvSpPr>
          <p:nvPr/>
        </p:nvSpPr>
        <p:spPr>
          <a:xfrm>
            <a:off x="3442960" y="1651769"/>
            <a:ext cx="5176003"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1pPr>
            <a:lvl2pPr marR="0" lvl="1"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2pPr>
            <a:lvl3pPr marR="0" lvl="2"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3pPr>
            <a:lvl4pPr marR="0" lvl="3"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4pPr>
            <a:lvl5pPr marR="0" lvl="4"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5pPr>
            <a:lvl6pPr marR="0" lvl="5"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6pPr>
            <a:lvl7pPr marR="0" lvl="6"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7pPr>
            <a:lvl8pPr marR="0" lvl="7"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8pPr>
            <a:lvl9pPr marR="0" lvl="8" algn="ctr" rtl="0">
              <a:lnSpc>
                <a:spcPct val="100000"/>
              </a:lnSpc>
              <a:spcBef>
                <a:spcPts val="0"/>
              </a:spcBef>
              <a:spcAft>
                <a:spcPts val="0"/>
              </a:spcAft>
              <a:buClr>
                <a:srgbClr val="000000"/>
              </a:buClr>
              <a:buSzPts val="1800"/>
              <a:buFont typeface="Fira Sans"/>
              <a:buNone/>
              <a:defRPr sz="1800" b="1" i="0" u="none" strike="noStrike" cap="none">
                <a:solidFill>
                  <a:srgbClr val="000000"/>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000000"/>
              </a:buClr>
              <a:buSzPts val="1800"/>
              <a:buFont typeface="Fira Sans"/>
              <a:buNone/>
              <a:tabLst/>
              <a:defRPr/>
            </a:pPr>
            <a:r>
              <a:rPr kumimoji="0" lang="fr-FR"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Fira Sans"/>
              </a:rPr>
              <a:t>Confrontation des données (simulées vs observées)</a:t>
            </a:r>
          </a:p>
        </p:txBody>
      </p:sp>
      <p:sp>
        <p:nvSpPr>
          <p:cNvPr id="10" name="Google Shape;1960;p40">
            <a:extLst>
              <a:ext uri="{FF2B5EF4-FFF2-40B4-BE49-F238E27FC236}">
                <a16:creationId xmlns:a16="http://schemas.microsoft.com/office/drawing/2014/main" id="{5B7661C8-7125-2601-CB75-492A7F5C3D2B}"/>
              </a:ext>
            </a:extLst>
          </p:cNvPr>
          <p:cNvSpPr/>
          <p:nvPr/>
        </p:nvSpPr>
        <p:spPr>
          <a:xfrm>
            <a:off x="5019227" y="4234646"/>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1" name="Google Shape;1961;p40">
            <a:extLst>
              <a:ext uri="{FF2B5EF4-FFF2-40B4-BE49-F238E27FC236}">
                <a16:creationId xmlns:a16="http://schemas.microsoft.com/office/drawing/2014/main" id="{EBBE54B4-03A0-FB37-C508-70800B92962C}"/>
              </a:ext>
            </a:extLst>
          </p:cNvPr>
          <p:cNvSpPr/>
          <p:nvPr/>
        </p:nvSpPr>
        <p:spPr>
          <a:xfrm>
            <a:off x="4582220" y="3819263"/>
            <a:ext cx="437044" cy="605075"/>
          </a:xfrm>
          <a:custGeom>
            <a:avLst/>
            <a:gdLst/>
            <a:ahLst/>
            <a:cxnLst/>
            <a:rect l="l" t="t" r="r" b="b"/>
            <a:pathLst>
              <a:path w="32879" h="45520" extrusionOk="0">
                <a:moveTo>
                  <a:pt x="0" y="1"/>
                </a:moveTo>
                <a:lnTo>
                  <a:pt x="0" y="45519"/>
                </a:lnTo>
                <a:lnTo>
                  <a:pt x="32879" y="45519"/>
                </a:lnTo>
                <a:lnTo>
                  <a:pt x="32879" y="31251"/>
                </a:lnTo>
                <a:lnTo>
                  <a:pt x="0" y="1"/>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2" name="Google Shape;1962;p40">
            <a:extLst>
              <a:ext uri="{FF2B5EF4-FFF2-40B4-BE49-F238E27FC236}">
                <a16:creationId xmlns:a16="http://schemas.microsoft.com/office/drawing/2014/main" id="{AD678A45-3C17-74B7-2EBA-86A28C3CD35F}"/>
              </a:ext>
            </a:extLst>
          </p:cNvPr>
          <p:cNvSpPr/>
          <p:nvPr/>
        </p:nvSpPr>
        <p:spPr>
          <a:xfrm>
            <a:off x="1924050" y="3819261"/>
            <a:ext cx="2658463" cy="605075"/>
          </a:xfrm>
          <a:custGeom>
            <a:avLst/>
            <a:gdLst/>
            <a:ahLst/>
            <a:cxnLst/>
            <a:rect l="l" t="t" r="r" b="b"/>
            <a:pathLst>
              <a:path w="162921" h="45520" extrusionOk="0">
                <a:moveTo>
                  <a:pt x="0" y="1"/>
                </a:moveTo>
                <a:lnTo>
                  <a:pt x="0" y="45519"/>
                </a:lnTo>
                <a:lnTo>
                  <a:pt x="162920" y="45519"/>
                </a:lnTo>
                <a:lnTo>
                  <a:pt x="162920" y="1"/>
                </a:lnTo>
                <a:close/>
              </a:path>
            </a:pathLst>
          </a:custGeom>
          <a:solidFill>
            <a:srgbClr val="F3F3F3"/>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13" name="Google Shape;1963;p40">
            <a:extLst>
              <a:ext uri="{FF2B5EF4-FFF2-40B4-BE49-F238E27FC236}">
                <a16:creationId xmlns:a16="http://schemas.microsoft.com/office/drawing/2014/main" id="{18A383CC-14F9-1D5E-55B6-879B08C02D9B}"/>
              </a:ext>
            </a:extLst>
          </p:cNvPr>
          <p:cNvSpPr/>
          <p:nvPr/>
        </p:nvSpPr>
        <p:spPr>
          <a:xfrm>
            <a:off x="5019227" y="3968798"/>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 name="Google Shape;1964;p40">
            <a:extLst>
              <a:ext uri="{FF2B5EF4-FFF2-40B4-BE49-F238E27FC236}">
                <a16:creationId xmlns:a16="http://schemas.microsoft.com/office/drawing/2014/main" id="{A089981D-1BAA-5619-F33D-20D12B692258}"/>
              </a:ext>
            </a:extLst>
          </p:cNvPr>
          <p:cNvSpPr/>
          <p:nvPr/>
        </p:nvSpPr>
        <p:spPr>
          <a:xfrm>
            <a:off x="4582220" y="3146300"/>
            <a:ext cx="437044" cy="1012211"/>
          </a:xfrm>
          <a:custGeom>
            <a:avLst/>
            <a:gdLst/>
            <a:ahLst/>
            <a:cxnLst/>
            <a:rect l="l" t="t" r="r" b="b"/>
            <a:pathLst>
              <a:path w="32879" h="76149" extrusionOk="0">
                <a:moveTo>
                  <a:pt x="0" y="0"/>
                </a:moveTo>
                <a:lnTo>
                  <a:pt x="0" y="44898"/>
                </a:lnTo>
                <a:lnTo>
                  <a:pt x="32879" y="76148"/>
                </a:lnTo>
                <a:lnTo>
                  <a:pt x="32879" y="61880"/>
                </a:lnTo>
                <a:lnTo>
                  <a:pt x="0" y="0"/>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1965;p40">
            <a:extLst>
              <a:ext uri="{FF2B5EF4-FFF2-40B4-BE49-F238E27FC236}">
                <a16:creationId xmlns:a16="http://schemas.microsoft.com/office/drawing/2014/main" id="{1139ECB4-8F0C-7CBC-2A82-A6AC07A82625}"/>
              </a:ext>
            </a:extLst>
          </p:cNvPr>
          <p:cNvSpPr/>
          <p:nvPr/>
        </p:nvSpPr>
        <p:spPr>
          <a:xfrm>
            <a:off x="1924050" y="3146300"/>
            <a:ext cx="2658463" cy="596807"/>
          </a:xfrm>
          <a:custGeom>
            <a:avLst/>
            <a:gdLst/>
            <a:ahLst/>
            <a:cxnLst/>
            <a:rect l="l" t="t" r="r" b="b"/>
            <a:pathLst>
              <a:path w="162921" h="44898" extrusionOk="0">
                <a:moveTo>
                  <a:pt x="0" y="0"/>
                </a:moveTo>
                <a:lnTo>
                  <a:pt x="0" y="44898"/>
                </a:lnTo>
                <a:lnTo>
                  <a:pt x="162920" y="44898"/>
                </a:lnTo>
                <a:lnTo>
                  <a:pt x="162920" y="0"/>
                </a:lnTo>
                <a:close/>
              </a:path>
            </a:pathLst>
          </a:custGeom>
          <a:solidFill>
            <a:srgbClr val="F3F3F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1966;p40">
            <a:extLst>
              <a:ext uri="{FF2B5EF4-FFF2-40B4-BE49-F238E27FC236}">
                <a16:creationId xmlns:a16="http://schemas.microsoft.com/office/drawing/2014/main" id="{67FD41EC-EE01-8C0C-E933-EE8CE0E7DF71}"/>
              </a:ext>
            </a:extLst>
          </p:cNvPr>
          <p:cNvSpPr/>
          <p:nvPr/>
        </p:nvSpPr>
        <p:spPr>
          <a:xfrm rot="10800000" flipH="1">
            <a:off x="5019227" y="4500571"/>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1967;p40">
            <a:extLst>
              <a:ext uri="{FF2B5EF4-FFF2-40B4-BE49-F238E27FC236}">
                <a16:creationId xmlns:a16="http://schemas.microsoft.com/office/drawing/2014/main" id="{C21E1840-91DF-642A-E057-E5EA9230F80B}"/>
              </a:ext>
            </a:extLst>
          </p:cNvPr>
          <p:cNvSpPr/>
          <p:nvPr/>
        </p:nvSpPr>
        <p:spPr>
          <a:xfrm rot="10800000" flipH="1">
            <a:off x="4582220" y="4500550"/>
            <a:ext cx="437044" cy="605075"/>
          </a:xfrm>
          <a:custGeom>
            <a:avLst/>
            <a:gdLst/>
            <a:ahLst/>
            <a:cxnLst/>
            <a:rect l="l" t="t" r="r" b="b"/>
            <a:pathLst>
              <a:path w="32879" h="45520" extrusionOk="0">
                <a:moveTo>
                  <a:pt x="0" y="1"/>
                </a:moveTo>
                <a:lnTo>
                  <a:pt x="0" y="45519"/>
                </a:lnTo>
                <a:lnTo>
                  <a:pt x="32879" y="45519"/>
                </a:lnTo>
                <a:lnTo>
                  <a:pt x="32879" y="31251"/>
                </a:lnTo>
                <a:lnTo>
                  <a:pt x="0" y="1"/>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1968;p40">
            <a:extLst>
              <a:ext uri="{FF2B5EF4-FFF2-40B4-BE49-F238E27FC236}">
                <a16:creationId xmlns:a16="http://schemas.microsoft.com/office/drawing/2014/main" id="{478CCBD5-F8FA-6909-7CA2-51C016EF0E6E}"/>
              </a:ext>
            </a:extLst>
          </p:cNvPr>
          <p:cNvSpPr/>
          <p:nvPr/>
        </p:nvSpPr>
        <p:spPr>
          <a:xfrm rot="10800000" flipH="1">
            <a:off x="1924050" y="4500552"/>
            <a:ext cx="2658463" cy="605075"/>
          </a:xfrm>
          <a:custGeom>
            <a:avLst/>
            <a:gdLst/>
            <a:ahLst/>
            <a:cxnLst/>
            <a:rect l="l" t="t" r="r" b="b"/>
            <a:pathLst>
              <a:path w="162921" h="45520" extrusionOk="0">
                <a:moveTo>
                  <a:pt x="0" y="1"/>
                </a:moveTo>
                <a:lnTo>
                  <a:pt x="0" y="45519"/>
                </a:lnTo>
                <a:lnTo>
                  <a:pt x="162920" y="45519"/>
                </a:lnTo>
                <a:lnTo>
                  <a:pt x="162920" y="1"/>
                </a:lnTo>
                <a:close/>
              </a:path>
            </a:pathLst>
          </a:cu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2" name="Google Shape;1972;p40">
            <a:extLst>
              <a:ext uri="{FF2B5EF4-FFF2-40B4-BE49-F238E27FC236}">
                <a16:creationId xmlns:a16="http://schemas.microsoft.com/office/drawing/2014/main" id="{9F26D1A4-3A5F-5AB8-F367-05B7FA66E1F0}"/>
              </a:ext>
            </a:extLst>
          </p:cNvPr>
          <p:cNvSpPr txBox="1"/>
          <p:nvPr/>
        </p:nvSpPr>
        <p:spPr>
          <a:xfrm>
            <a:off x="2030825" y="3216400"/>
            <a:ext cx="1689900" cy="456600"/>
          </a:xfrm>
          <a:prstGeom prst="rect">
            <a:avLst/>
          </a:prstGeom>
          <a:noFill/>
          <a:ln>
            <a:noFill/>
          </a:ln>
        </p:spPr>
        <p:txBody>
          <a:bodyPr spcFirstLastPara="1" wrap="square" lIns="91425" tIns="91425" rIns="91425" bIns="91425" anchor="ctr" anchorCtr="0">
            <a:noAutofit/>
          </a:bodyPr>
          <a:lstStyle/>
          <a:p>
            <a:pPr>
              <a:lnSpc>
                <a:spcPct val="115000"/>
              </a:lnSpc>
              <a:buClr>
                <a:srgbClr val="000000"/>
              </a:buClr>
              <a:buFont typeface="Arial"/>
              <a:buNone/>
            </a:pPr>
            <a:r>
              <a:rPr lang="en" sz="1200" kern="0" dirty="0">
                <a:solidFill>
                  <a:srgbClr val="000000"/>
                </a:solidFill>
                <a:latin typeface="Fira Sans"/>
                <a:ea typeface="Fira Sans"/>
                <a:cs typeface="Fira Sans"/>
                <a:sym typeface="Fira Sans"/>
              </a:rPr>
              <a:t>1000 Simulations </a:t>
            </a:r>
            <a:endParaRPr sz="1200" kern="0" dirty="0">
              <a:solidFill>
                <a:srgbClr val="000000"/>
              </a:solidFill>
              <a:latin typeface="Fira Sans"/>
              <a:ea typeface="Fira Sans"/>
              <a:cs typeface="Fira Sans"/>
              <a:sym typeface="Fira Sans"/>
            </a:endParaRPr>
          </a:p>
        </p:txBody>
      </p:sp>
      <p:sp>
        <p:nvSpPr>
          <p:cNvPr id="23" name="Google Shape;1973;p40">
            <a:extLst>
              <a:ext uri="{FF2B5EF4-FFF2-40B4-BE49-F238E27FC236}">
                <a16:creationId xmlns:a16="http://schemas.microsoft.com/office/drawing/2014/main" id="{33BA7A90-DCB5-FB26-13CA-EFB40A899FAD}"/>
              </a:ext>
            </a:extLst>
          </p:cNvPr>
          <p:cNvSpPr txBox="1"/>
          <p:nvPr/>
        </p:nvSpPr>
        <p:spPr>
          <a:xfrm>
            <a:off x="2030825" y="3893494"/>
            <a:ext cx="1689900" cy="456600"/>
          </a:xfrm>
          <a:prstGeom prst="rect">
            <a:avLst/>
          </a:prstGeom>
          <a:noFill/>
          <a:ln>
            <a:noFill/>
          </a:ln>
        </p:spPr>
        <p:txBody>
          <a:bodyPr spcFirstLastPara="1" wrap="square" lIns="91425" tIns="91425" rIns="91425" bIns="91425" anchor="ctr" anchorCtr="0">
            <a:noAutofit/>
          </a:bodyPr>
          <a:lstStyle/>
          <a:p>
            <a:pPr>
              <a:lnSpc>
                <a:spcPct val="115000"/>
              </a:lnSpc>
              <a:buClr>
                <a:srgbClr val="000000"/>
              </a:buClr>
              <a:buFont typeface="Arial"/>
              <a:buNone/>
            </a:pPr>
            <a:r>
              <a:rPr lang="en-US" sz="1200" kern="0" dirty="0">
                <a:solidFill>
                  <a:srgbClr val="000000"/>
                </a:solidFill>
                <a:latin typeface="Fira Sans"/>
                <a:ea typeface="Fira Sans"/>
                <a:cs typeface="Fira Sans"/>
                <a:sym typeface="Fira Sans"/>
              </a:rPr>
              <a:t>Surface </a:t>
            </a:r>
            <a:r>
              <a:rPr lang="en-US" sz="1200" kern="0" dirty="0" err="1">
                <a:solidFill>
                  <a:srgbClr val="000000"/>
                </a:solidFill>
                <a:latin typeface="Fira Sans"/>
                <a:ea typeface="Fira Sans"/>
                <a:cs typeface="Fira Sans"/>
                <a:sym typeface="Fira Sans"/>
              </a:rPr>
              <a:t>foliaire</a:t>
            </a:r>
            <a:r>
              <a:rPr lang="en-US" sz="1200" kern="0" dirty="0">
                <a:solidFill>
                  <a:srgbClr val="000000"/>
                </a:solidFill>
                <a:latin typeface="Fira Sans"/>
                <a:ea typeface="Fira Sans"/>
                <a:cs typeface="Fira Sans"/>
                <a:sym typeface="Fira Sans"/>
              </a:rPr>
              <a:t> </a:t>
            </a:r>
            <a:r>
              <a:rPr lang="en-US" sz="1200" kern="0" dirty="0" err="1">
                <a:solidFill>
                  <a:srgbClr val="000000"/>
                </a:solidFill>
                <a:latin typeface="Fira Sans"/>
                <a:ea typeface="Fira Sans"/>
                <a:cs typeface="Fira Sans"/>
                <a:sym typeface="Fira Sans"/>
              </a:rPr>
              <a:t>totale</a:t>
            </a:r>
            <a:r>
              <a:rPr lang="en-US" sz="1200" kern="0" dirty="0">
                <a:solidFill>
                  <a:srgbClr val="000000"/>
                </a:solidFill>
                <a:latin typeface="Fira Sans"/>
                <a:ea typeface="Fira Sans"/>
                <a:cs typeface="Fira Sans"/>
                <a:sym typeface="Fira Sans"/>
              </a:rPr>
              <a:t>  </a:t>
            </a:r>
            <a:endParaRPr sz="1200" kern="0" dirty="0">
              <a:solidFill>
                <a:srgbClr val="000000"/>
              </a:solidFill>
              <a:latin typeface="Fira Sans"/>
              <a:ea typeface="Fira Sans"/>
              <a:cs typeface="Fira Sans"/>
              <a:sym typeface="Fira Sans"/>
            </a:endParaRPr>
          </a:p>
        </p:txBody>
      </p:sp>
      <p:sp>
        <p:nvSpPr>
          <p:cNvPr id="24" name="Google Shape;1974;p40">
            <a:extLst>
              <a:ext uri="{FF2B5EF4-FFF2-40B4-BE49-F238E27FC236}">
                <a16:creationId xmlns:a16="http://schemas.microsoft.com/office/drawing/2014/main" id="{8F4945E5-D6FB-04A7-12B4-C088A94F30FC}"/>
              </a:ext>
            </a:extLst>
          </p:cNvPr>
          <p:cNvSpPr txBox="1"/>
          <p:nvPr/>
        </p:nvSpPr>
        <p:spPr>
          <a:xfrm>
            <a:off x="2030825" y="4570569"/>
            <a:ext cx="1689900" cy="456600"/>
          </a:xfrm>
          <a:prstGeom prst="rect">
            <a:avLst/>
          </a:prstGeom>
          <a:noFill/>
          <a:ln>
            <a:noFill/>
          </a:ln>
        </p:spPr>
        <p:txBody>
          <a:bodyPr spcFirstLastPara="1" wrap="square" lIns="91425" tIns="91425" rIns="91425" bIns="91425" anchor="ctr" anchorCtr="0">
            <a:noAutofit/>
          </a:bodyPr>
          <a:lstStyle/>
          <a:p>
            <a:pPr>
              <a:lnSpc>
                <a:spcPct val="115000"/>
              </a:lnSpc>
              <a:buClr>
                <a:srgbClr val="000000"/>
              </a:buClr>
              <a:buFont typeface="Arial"/>
              <a:buNone/>
            </a:pPr>
            <a:r>
              <a:rPr lang="en" sz="1200" kern="0" dirty="0">
                <a:solidFill>
                  <a:srgbClr val="000000"/>
                </a:solidFill>
                <a:latin typeface="Fira Sans"/>
                <a:ea typeface="Fira Sans"/>
                <a:cs typeface="Fira Sans"/>
                <a:sym typeface="Fira Sans"/>
              </a:rPr>
              <a:t>Longueur totale du rameau </a:t>
            </a:r>
            <a:endParaRPr sz="1200" kern="0" dirty="0">
              <a:solidFill>
                <a:srgbClr val="000000"/>
              </a:solidFill>
              <a:latin typeface="Fira Sans"/>
              <a:ea typeface="Fira Sans"/>
              <a:cs typeface="Fira Sans"/>
              <a:sym typeface="Fira Sans"/>
            </a:endParaRPr>
          </a:p>
        </p:txBody>
      </p:sp>
      <p:sp>
        <p:nvSpPr>
          <p:cNvPr id="26" name="Google Shape;1976;p40">
            <a:extLst>
              <a:ext uri="{FF2B5EF4-FFF2-40B4-BE49-F238E27FC236}">
                <a16:creationId xmlns:a16="http://schemas.microsoft.com/office/drawing/2014/main" id="{3AB0C709-F1E7-148D-B9B8-7F0118125ECB}"/>
              </a:ext>
            </a:extLst>
          </p:cNvPr>
          <p:cNvSpPr/>
          <p:nvPr/>
        </p:nvSpPr>
        <p:spPr>
          <a:xfrm flipH="1">
            <a:off x="6355475" y="4234646"/>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7" name="Google Shape;1977;p40">
            <a:extLst>
              <a:ext uri="{FF2B5EF4-FFF2-40B4-BE49-F238E27FC236}">
                <a16:creationId xmlns:a16="http://schemas.microsoft.com/office/drawing/2014/main" id="{FC3CCD92-C7C0-BBD2-A460-D78F9E8BEAF5}"/>
              </a:ext>
            </a:extLst>
          </p:cNvPr>
          <p:cNvSpPr/>
          <p:nvPr/>
        </p:nvSpPr>
        <p:spPr>
          <a:xfrm flipH="1">
            <a:off x="7058425" y="3819263"/>
            <a:ext cx="437044" cy="605075"/>
          </a:xfrm>
          <a:custGeom>
            <a:avLst/>
            <a:gdLst/>
            <a:ahLst/>
            <a:cxnLst/>
            <a:rect l="l" t="t" r="r" b="b"/>
            <a:pathLst>
              <a:path w="32879" h="45520" extrusionOk="0">
                <a:moveTo>
                  <a:pt x="0" y="1"/>
                </a:moveTo>
                <a:lnTo>
                  <a:pt x="0" y="45519"/>
                </a:lnTo>
                <a:lnTo>
                  <a:pt x="32879" y="45519"/>
                </a:lnTo>
                <a:lnTo>
                  <a:pt x="32879" y="31251"/>
                </a:lnTo>
                <a:lnTo>
                  <a:pt x="0" y="1"/>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8" name="Google Shape;1978;p40">
            <a:extLst>
              <a:ext uri="{FF2B5EF4-FFF2-40B4-BE49-F238E27FC236}">
                <a16:creationId xmlns:a16="http://schemas.microsoft.com/office/drawing/2014/main" id="{79D22600-7F1D-152C-110C-ADBEF2C73EDC}"/>
              </a:ext>
            </a:extLst>
          </p:cNvPr>
          <p:cNvSpPr/>
          <p:nvPr/>
        </p:nvSpPr>
        <p:spPr>
          <a:xfrm flipH="1">
            <a:off x="7495175" y="3819261"/>
            <a:ext cx="2658463" cy="605075"/>
          </a:xfrm>
          <a:custGeom>
            <a:avLst/>
            <a:gdLst/>
            <a:ahLst/>
            <a:cxnLst/>
            <a:rect l="l" t="t" r="r" b="b"/>
            <a:pathLst>
              <a:path w="162921" h="45520" extrusionOk="0">
                <a:moveTo>
                  <a:pt x="0" y="1"/>
                </a:moveTo>
                <a:lnTo>
                  <a:pt x="0" y="45519"/>
                </a:lnTo>
                <a:lnTo>
                  <a:pt x="162920" y="45519"/>
                </a:lnTo>
                <a:lnTo>
                  <a:pt x="162920" y="1"/>
                </a:lnTo>
                <a:close/>
              </a:path>
            </a:pathLst>
          </a:custGeom>
          <a:solidFill>
            <a:srgbClr val="F3F3F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9" name="Google Shape;1979;p40">
            <a:extLst>
              <a:ext uri="{FF2B5EF4-FFF2-40B4-BE49-F238E27FC236}">
                <a16:creationId xmlns:a16="http://schemas.microsoft.com/office/drawing/2014/main" id="{7740A6C2-B05C-44E9-2A9A-286D65BA2594}"/>
              </a:ext>
            </a:extLst>
          </p:cNvPr>
          <p:cNvSpPr/>
          <p:nvPr/>
        </p:nvSpPr>
        <p:spPr>
          <a:xfrm flipH="1">
            <a:off x="6355475" y="3968798"/>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0" name="Google Shape;1980;p40">
            <a:extLst>
              <a:ext uri="{FF2B5EF4-FFF2-40B4-BE49-F238E27FC236}">
                <a16:creationId xmlns:a16="http://schemas.microsoft.com/office/drawing/2014/main" id="{7B9382E8-C1C6-71CF-3320-C02A3EFE844D}"/>
              </a:ext>
            </a:extLst>
          </p:cNvPr>
          <p:cNvSpPr/>
          <p:nvPr/>
        </p:nvSpPr>
        <p:spPr>
          <a:xfrm flipH="1">
            <a:off x="7058425" y="3146300"/>
            <a:ext cx="437044" cy="1012211"/>
          </a:xfrm>
          <a:custGeom>
            <a:avLst/>
            <a:gdLst/>
            <a:ahLst/>
            <a:cxnLst/>
            <a:rect l="l" t="t" r="r" b="b"/>
            <a:pathLst>
              <a:path w="32879" h="76149" extrusionOk="0">
                <a:moveTo>
                  <a:pt x="0" y="0"/>
                </a:moveTo>
                <a:lnTo>
                  <a:pt x="0" y="44898"/>
                </a:lnTo>
                <a:lnTo>
                  <a:pt x="32879" y="76148"/>
                </a:lnTo>
                <a:lnTo>
                  <a:pt x="32879" y="61880"/>
                </a:lnTo>
                <a:lnTo>
                  <a:pt x="0" y="0"/>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1" name="Google Shape;1981;p40">
            <a:extLst>
              <a:ext uri="{FF2B5EF4-FFF2-40B4-BE49-F238E27FC236}">
                <a16:creationId xmlns:a16="http://schemas.microsoft.com/office/drawing/2014/main" id="{F029AE15-491B-E97F-4214-4E3E2037CE8F}"/>
              </a:ext>
            </a:extLst>
          </p:cNvPr>
          <p:cNvSpPr/>
          <p:nvPr/>
        </p:nvSpPr>
        <p:spPr>
          <a:xfrm flipH="1">
            <a:off x="7495175" y="3146300"/>
            <a:ext cx="2658463" cy="596807"/>
          </a:xfrm>
          <a:custGeom>
            <a:avLst/>
            <a:gdLst/>
            <a:ahLst/>
            <a:cxnLst/>
            <a:rect l="l" t="t" r="r" b="b"/>
            <a:pathLst>
              <a:path w="162921" h="44898" extrusionOk="0">
                <a:moveTo>
                  <a:pt x="0" y="0"/>
                </a:moveTo>
                <a:lnTo>
                  <a:pt x="0" y="44898"/>
                </a:lnTo>
                <a:lnTo>
                  <a:pt x="162920" y="44898"/>
                </a:lnTo>
                <a:lnTo>
                  <a:pt x="162920" y="0"/>
                </a:lnTo>
                <a:close/>
              </a:path>
            </a:pathLst>
          </a:custGeom>
          <a:solidFill>
            <a:srgbClr val="F3F3F3"/>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32" name="Google Shape;1982;p40">
            <a:extLst>
              <a:ext uri="{FF2B5EF4-FFF2-40B4-BE49-F238E27FC236}">
                <a16:creationId xmlns:a16="http://schemas.microsoft.com/office/drawing/2014/main" id="{DFA20205-C13D-DB17-EE5C-4A4FD7AEFB30}"/>
              </a:ext>
            </a:extLst>
          </p:cNvPr>
          <p:cNvSpPr/>
          <p:nvPr/>
        </p:nvSpPr>
        <p:spPr>
          <a:xfrm rot="10800000">
            <a:off x="6355475" y="4500571"/>
            <a:ext cx="702987" cy="189671"/>
          </a:xfrm>
          <a:custGeom>
            <a:avLst/>
            <a:gdLst/>
            <a:ahLst/>
            <a:cxnLst/>
            <a:rect l="l" t="t" r="r" b="b"/>
            <a:pathLst>
              <a:path w="52886" h="14269" extrusionOk="0">
                <a:moveTo>
                  <a:pt x="1" y="0"/>
                </a:moveTo>
                <a:lnTo>
                  <a:pt x="1" y="14268"/>
                </a:lnTo>
                <a:lnTo>
                  <a:pt x="52886" y="14268"/>
                </a:lnTo>
                <a:lnTo>
                  <a:pt x="52886" y="0"/>
                </a:lnTo>
                <a:close/>
              </a:path>
            </a:pathLst>
          </a:cu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3" name="Google Shape;1983;p40">
            <a:extLst>
              <a:ext uri="{FF2B5EF4-FFF2-40B4-BE49-F238E27FC236}">
                <a16:creationId xmlns:a16="http://schemas.microsoft.com/office/drawing/2014/main" id="{BAD029D6-0CC1-12BC-62B9-21EE277C8C24}"/>
              </a:ext>
            </a:extLst>
          </p:cNvPr>
          <p:cNvSpPr/>
          <p:nvPr/>
        </p:nvSpPr>
        <p:spPr>
          <a:xfrm rot="10800000">
            <a:off x="7058425" y="4500550"/>
            <a:ext cx="437044" cy="605075"/>
          </a:xfrm>
          <a:custGeom>
            <a:avLst/>
            <a:gdLst/>
            <a:ahLst/>
            <a:cxnLst/>
            <a:rect l="l" t="t" r="r" b="b"/>
            <a:pathLst>
              <a:path w="32879" h="45520" extrusionOk="0">
                <a:moveTo>
                  <a:pt x="0" y="1"/>
                </a:moveTo>
                <a:lnTo>
                  <a:pt x="0" y="45519"/>
                </a:lnTo>
                <a:lnTo>
                  <a:pt x="32879" y="45519"/>
                </a:lnTo>
                <a:lnTo>
                  <a:pt x="32879" y="31251"/>
                </a:lnTo>
                <a:lnTo>
                  <a:pt x="0" y="1"/>
                </a:ln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34" name="Google Shape;1984;p40">
            <a:extLst>
              <a:ext uri="{FF2B5EF4-FFF2-40B4-BE49-F238E27FC236}">
                <a16:creationId xmlns:a16="http://schemas.microsoft.com/office/drawing/2014/main" id="{FDEF549C-B2F5-FA3A-2BF5-CF0E8F2DE5B0}"/>
              </a:ext>
            </a:extLst>
          </p:cNvPr>
          <p:cNvSpPr/>
          <p:nvPr/>
        </p:nvSpPr>
        <p:spPr>
          <a:xfrm rot="10800000">
            <a:off x="7495175" y="4500552"/>
            <a:ext cx="2658463" cy="605075"/>
          </a:xfrm>
          <a:custGeom>
            <a:avLst/>
            <a:gdLst/>
            <a:ahLst/>
            <a:cxnLst/>
            <a:rect l="l" t="t" r="r" b="b"/>
            <a:pathLst>
              <a:path w="162921" h="45520" extrusionOk="0">
                <a:moveTo>
                  <a:pt x="0" y="1"/>
                </a:moveTo>
                <a:lnTo>
                  <a:pt x="0" y="45519"/>
                </a:lnTo>
                <a:lnTo>
                  <a:pt x="162920" y="45519"/>
                </a:lnTo>
                <a:lnTo>
                  <a:pt x="162920" y="1"/>
                </a:lnTo>
                <a:close/>
              </a:path>
            </a:pathLst>
          </a:cu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38" name="Google Shape;1988;p40">
            <a:extLst>
              <a:ext uri="{FF2B5EF4-FFF2-40B4-BE49-F238E27FC236}">
                <a16:creationId xmlns:a16="http://schemas.microsoft.com/office/drawing/2014/main" id="{8634857D-AB51-2909-9A33-58BA9141152B}"/>
              </a:ext>
            </a:extLst>
          </p:cNvPr>
          <p:cNvSpPr txBox="1"/>
          <p:nvPr/>
        </p:nvSpPr>
        <p:spPr>
          <a:xfrm flipH="1">
            <a:off x="8201303" y="3216400"/>
            <a:ext cx="1689900" cy="456600"/>
          </a:xfrm>
          <a:prstGeom prst="rect">
            <a:avLst/>
          </a:prstGeom>
          <a:noFill/>
          <a:ln>
            <a:noFill/>
          </a:ln>
        </p:spPr>
        <p:txBody>
          <a:bodyPr spcFirstLastPara="1" wrap="square" lIns="91425" tIns="91425" rIns="91425" bIns="91425" anchor="ctr" anchorCtr="0">
            <a:noAutofit/>
          </a:bodyPr>
          <a:lstStyle/>
          <a:p>
            <a:pPr algn="ctr">
              <a:lnSpc>
                <a:spcPct val="115000"/>
              </a:lnSpc>
              <a:buClr>
                <a:srgbClr val="000000"/>
              </a:buClr>
              <a:buFont typeface="Arial"/>
              <a:buNone/>
            </a:pPr>
            <a:r>
              <a:rPr lang="en" sz="1200" kern="0" dirty="0">
                <a:solidFill>
                  <a:srgbClr val="000000"/>
                </a:solidFill>
                <a:latin typeface="Fira Sans"/>
                <a:ea typeface="Fira Sans"/>
                <a:cs typeface="Fira Sans"/>
                <a:sym typeface="Fira Sans"/>
              </a:rPr>
              <a:t>Observations</a:t>
            </a:r>
            <a:endParaRPr sz="1200" kern="0" dirty="0">
              <a:solidFill>
                <a:srgbClr val="000000"/>
              </a:solidFill>
              <a:latin typeface="Fira Sans"/>
              <a:ea typeface="Fira Sans"/>
              <a:cs typeface="Fira Sans"/>
              <a:sym typeface="Fira Sans"/>
            </a:endParaRPr>
          </a:p>
        </p:txBody>
      </p:sp>
      <p:sp>
        <p:nvSpPr>
          <p:cNvPr id="42" name="Google Shape;1992;p40">
            <a:extLst>
              <a:ext uri="{FF2B5EF4-FFF2-40B4-BE49-F238E27FC236}">
                <a16:creationId xmlns:a16="http://schemas.microsoft.com/office/drawing/2014/main" id="{577F7C72-BA32-1FA7-C278-3BFE785122BD}"/>
              </a:ext>
            </a:extLst>
          </p:cNvPr>
          <p:cNvSpPr/>
          <p:nvPr/>
        </p:nvSpPr>
        <p:spPr>
          <a:xfrm>
            <a:off x="5183810" y="2918546"/>
            <a:ext cx="1689900" cy="2632200"/>
          </a:xfrm>
          <a:prstGeom prst="roundRect">
            <a:avLst>
              <a:gd name="adj" fmla="val 0"/>
            </a:avLst>
          </a:prstGeom>
          <a:solidFill>
            <a:srgbClr val="03DA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993;p40">
            <a:extLst>
              <a:ext uri="{FF2B5EF4-FFF2-40B4-BE49-F238E27FC236}">
                <a16:creationId xmlns:a16="http://schemas.microsoft.com/office/drawing/2014/main" id="{2740CEE4-6B3C-37EF-9732-34E09380CDE6}"/>
              </a:ext>
            </a:extLst>
          </p:cNvPr>
          <p:cNvSpPr txBox="1"/>
          <p:nvPr/>
        </p:nvSpPr>
        <p:spPr>
          <a:xfrm>
            <a:off x="5333441" y="3216400"/>
            <a:ext cx="1362681" cy="356457"/>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200" b="1" kern="0" dirty="0">
                <a:solidFill>
                  <a:srgbClr val="000000"/>
                </a:solidFill>
                <a:latin typeface="Times New Roman" panose="02020603050405020304" pitchFamily="18" charset="0"/>
                <a:ea typeface="Fira Sans"/>
                <a:cs typeface="Times New Roman" panose="02020603050405020304" pitchFamily="18" charset="0"/>
                <a:sym typeface="Fira Sans"/>
              </a:rPr>
              <a:t>Surface </a:t>
            </a:r>
            <a:r>
              <a:rPr lang="en-US" sz="1200" b="1" kern="0" dirty="0" err="1">
                <a:solidFill>
                  <a:srgbClr val="000000"/>
                </a:solidFill>
                <a:latin typeface="Times New Roman" panose="02020603050405020304" pitchFamily="18" charset="0"/>
                <a:ea typeface="Fira Sans"/>
                <a:cs typeface="Times New Roman" panose="02020603050405020304" pitchFamily="18" charset="0"/>
                <a:sym typeface="Fira Sans"/>
              </a:rPr>
              <a:t>totale</a:t>
            </a:r>
            <a:r>
              <a:rPr lang="en-US" sz="1200" b="1" kern="0" dirty="0">
                <a:solidFill>
                  <a:srgbClr val="000000"/>
                </a:solidFill>
                <a:latin typeface="Times New Roman" panose="02020603050405020304" pitchFamily="18" charset="0"/>
                <a:ea typeface="Fira Sans"/>
                <a:cs typeface="Times New Roman" panose="02020603050405020304" pitchFamily="18" charset="0"/>
                <a:sym typeface="Fira Sans"/>
              </a:rPr>
              <a:t> </a:t>
            </a:r>
            <a:r>
              <a:rPr lang="en-US" sz="1200" b="1" kern="0" dirty="0" err="1">
                <a:solidFill>
                  <a:srgbClr val="000000"/>
                </a:solidFill>
                <a:latin typeface="Times New Roman" panose="02020603050405020304" pitchFamily="18" charset="0"/>
                <a:ea typeface="Fira Sans"/>
                <a:cs typeface="Times New Roman" panose="02020603050405020304" pitchFamily="18" charset="0"/>
                <a:sym typeface="Fira Sans"/>
              </a:rPr>
              <a:t>foliaire</a:t>
            </a:r>
            <a:r>
              <a:rPr lang="en-US" sz="1200" b="1" kern="0" dirty="0">
                <a:solidFill>
                  <a:srgbClr val="000000"/>
                </a:solidFill>
                <a:latin typeface="Times New Roman" panose="02020603050405020304" pitchFamily="18" charset="0"/>
                <a:ea typeface="Fira Sans"/>
                <a:cs typeface="Times New Roman" panose="02020603050405020304" pitchFamily="18" charset="0"/>
                <a:sym typeface="Fira Sans"/>
              </a:rPr>
              <a:t> </a:t>
            </a:r>
            <a:endParaRPr sz="1200" b="1" kern="0" dirty="0">
              <a:solidFill>
                <a:srgbClr val="000000"/>
              </a:solidFill>
              <a:latin typeface="Times New Roman" panose="02020603050405020304" pitchFamily="18" charset="0"/>
              <a:ea typeface="Fira Sans"/>
              <a:cs typeface="Times New Roman" panose="02020603050405020304" pitchFamily="18" charset="0"/>
              <a:sym typeface="Fira Sans"/>
            </a:endParaRPr>
          </a:p>
        </p:txBody>
      </p:sp>
      <p:grpSp>
        <p:nvGrpSpPr>
          <p:cNvPr id="58" name="Google Shape;2008;p40">
            <a:extLst>
              <a:ext uri="{FF2B5EF4-FFF2-40B4-BE49-F238E27FC236}">
                <a16:creationId xmlns:a16="http://schemas.microsoft.com/office/drawing/2014/main" id="{4DE8F876-5E93-39B1-D591-B2B1D8A92145}"/>
              </a:ext>
            </a:extLst>
          </p:cNvPr>
          <p:cNvGrpSpPr/>
          <p:nvPr/>
        </p:nvGrpSpPr>
        <p:grpSpPr>
          <a:xfrm>
            <a:off x="7660015" y="4754247"/>
            <a:ext cx="371814" cy="218140"/>
            <a:chOff x="-40745125" y="3736075"/>
            <a:chExt cx="318225" cy="186700"/>
          </a:xfrm>
        </p:grpSpPr>
        <p:sp>
          <p:nvSpPr>
            <p:cNvPr id="60" name="Google Shape;2010;p40">
              <a:extLst>
                <a:ext uri="{FF2B5EF4-FFF2-40B4-BE49-F238E27FC236}">
                  <a16:creationId xmlns:a16="http://schemas.microsoft.com/office/drawing/2014/main" id="{F42C41A9-DAF0-DCEB-A778-13EE57EF4A37}"/>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11;p40">
              <a:extLst>
                <a:ext uri="{FF2B5EF4-FFF2-40B4-BE49-F238E27FC236}">
                  <a16:creationId xmlns:a16="http://schemas.microsoft.com/office/drawing/2014/main" id="{B5C0340A-9FCD-70FA-D3B5-265874B1950B}"/>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013;p40">
              <a:extLst>
                <a:ext uri="{FF2B5EF4-FFF2-40B4-BE49-F238E27FC236}">
                  <a16:creationId xmlns:a16="http://schemas.microsoft.com/office/drawing/2014/main" id="{D334BF16-0322-285B-90CB-E69905C83323}"/>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015;p40">
              <a:extLst>
                <a:ext uri="{FF2B5EF4-FFF2-40B4-BE49-F238E27FC236}">
                  <a16:creationId xmlns:a16="http://schemas.microsoft.com/office/drawing/2014/main" id="{C90EB44E-9745-68A8-2574-4F6BDFA10116}"/>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016;p40">
            <a:extLst>
              <a:ext uri="{FF2B5EF4-FFF2-40B4-BE49-F238E27FC236}">
                <a16:creationId xmlns:a16="http://schemas.microsoft.com/office/drawing/2014/main" id="{CB283D00-98DF-D94D-3F7D-6FBDDFB3DC5D}"/>
              </a:ext>
            </a:extLst>
          </p:cNvPr>
          <p:cNvGrpSpPr/>
          <p:nvPr/>
        </p:nvGrpSpPr>
        <p:grpSpPr>
          <a:xfrm>
            <a:off x="4277162" y="4688154"/>
            <a:ext cx="168571" cy="216239"/>
            <a:chOff x="-38905225" y="3591875"/>
            <a:chExt cx="325300" cy="314200"/>
          </a:xfrm>
        </p:grpSpPr>
        <p:sp>
          <p:nvSpPr>
            <p:cNvPr id="67" name="Google Shape;2017;p40">
              <a:extLst>
                <a:ext uri="{FF2B5EF4-FFF2-40B4-BE49-F238E27FC236}">
                  <a16:creationId xmlns:a16="http://schemas.microsoft.com/office/drawing/2014/main" id="{1BD75DE9-48A9-F9EB-5483-F189A7AEE184}"/>
                </a:ext>
              </a:extLst>
            </p:cNvPr>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A54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018;p40">
              <a:extLst>
                <a:ext uri="{FF2B5EF4-FFF2-40B4-BE49-F238E27FC236}">
                  <a16:creationId xmlns:a16="http://schemas.microsoft.com/office/drawing/2014/main" id="{2F18B66F-A8FF-0CE9-46E2-99786311AA03}"/>
                </a:ext>
              </a:extLst>
            </p:cNvPr>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A54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 name="Google Shape;2028;p40">
            <a:extLst>
              <a:ext uri="{FF2B5EF4-FFF2-40B4-BE49-F238E27FC236}">
                <a16:creationId xmlns:a16="http://schemas.microsoft.com/office/drawing/2014/main" id="{2502D126-63DD-41D1-0CA2-C6368221045F}"/>
              </a:ext>
            </a:extLst>
          </p:cNvPr>
          <p:cNvGrpSpPr/>
          <p:nvPr/>
        </p:nvGrpSpPr>
        <p:grpSpPr>
          <a:xfrm>
            <a:off x="7662776" y="3259480"/>
            <a:ext cx="366293" cy="370441"/>
            <a:chOff x="-39647175" y="3972000"/>
            <a:chExt cx="313500" cy="317050"/>
          </a:xfrm>
        </p:grpSpPr>
        <p:sp>
          <p:nvSpPr>
            <p:cNvPr id="79" name="Google Shape;2029;p40">
              <a:extLst>
                <a:ext uri="{FF2B5EF4-FFF2-40B4-BE49-F238E27FC236}">
                  <a16:creationId xmlns:a16="http://schemas.microsoft.com/office/drawing/2014/main" id="{D836FCCA-52FD-8CD7-EBD4-9288B1BD3CC7}"/>
                </a:ext>
              </a:extLst>
            </p:cNvPr>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030;p40">
              <a:extLst>
                <a:ext uri="{FF2B5EF4-FFF2-40B4-BE49-F238E27FC236}">
                  <a16:creationId xmlns:a16="http://schemas.microsoft.com/office/drawing/2014/main" id="{7AEEEAAD-6D71-6795-370A-9807AF4ED79B}"/>
                </a:ext>
              </a:extLst>
            </p:cNvPr>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1" name="Google Shape;2031;p40">
              <a:extLst>
                <a:ext uri="{FF2B5EF4-FFF2-40B4-BE49-F238E27FC236}">
                  <a16:creationId xmlns:a16="http://schemas.microsoft.com/office/drawing/2014/main" id="{AFAC8D7E-C632-4769-5AD0-CAA8EE79DCB1}"/>
                </a:ext>
              </a:extLst>
            </p:cNvPr>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00A79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4" name="Google Shape;379;p44">
            <a:extLst>
              <a:ext uri="{FF2B5EF4-FFF2-40B4-BE49-F238E27FC236}">
                <a16:creationId xmlns:a16="http://schemas.microsoft.com/office/drawing/2014/main" id="{7E8D63A6-61B3-56F8-79B9-0ACAF94D2A9D}"/>
              </a:ext>
            </a:extLst>
          </p:cNvPr>
          <p:cNvSpPr/>
          <p:nvPr/>
        </p:nvSpPr>
        <p:spPr>
          <a:xfrm>
            <a:off x="2423424" y="2846855"/>
            <a:ext cx="1592678" cy="265692"/>
          </a:xfrm>
          <a:prstGeom prst="roundRect">
            <a:avLst>
              <a:gd name="adj" fmla="val 50000"/>
            </a:avLst>
          </a:prstGeom>
          <a:solidFill>
            <a:srgbClr val="FFC000"/>
          </a:solidFill>
          <a:ln>
            <a:noFill/>
          </a:ln>
        </p:spPr>
        <p:txBody>
          <a:bodyPr spcFirstLastPara="1" wrap="square" lIns="0" tIns="54000" rIns="0" bIns="54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Fira Sans"/>
              <a:buNone/>
              <a:tabLst/>
              <a:defRPr/>
            </a:pPr>
            <a:r>
              <a:rPr kumimoji="0" lang="fr-FR"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Fira Sans"/>
              </a:rPr>
              <a:t>simulées</a:t>
            </a:r>
          </a:p>
        </p:txBody>
      </p:sp>
      <p:sp>
        <p:nvSpPr>
          <p:cNvPr id="85" name="Google Shape;379;p44">
            <a:extLst>
              <a:ext uri="{FF2B5EF4-FFF2-40B4-BE49-F238E27FC236}">
                <a16:creationId xmlns:a16="http://schemas.microsoft.com/office/drawing/2014/main" id="{1C2F2768-49E9-B7E8-F20F-76D2C6E9FB13}"/>
              </a:ext>
            </a:extLst>
          </p:cNvPr>
          <p:cNvSpPr/>
          <p:nvPr/>
        </p:nvSpPr>
        <p:spPr>
          <a:xfrm>
            <a:off x="8131410" y="2851028"/>
            <a:ext cx="1592678" cy="265692"/>
          </a:xfrm>
          <a:prstGeom prst="roundRect">
            <a:avLst>
              <a:gd name="adj" fmla="val 50000"/>
            </a:avLst>
          </a:prstGeom>
          <a:solidFill>
            <a:srgbClr val="128947"/>
          </a:solidFill>
          <a:ln>
            <a:noFill/>
          </a:ln>
        </p:spPr>
        <p:txBody>
          <a:bodyPr spcFirstLastPara="1" wrap="square" lIns="0" tIns="54000" rIns="0" bIns="54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Fira Sans"/>
              <a:buNone/>
              <a:tabLst/>
              <a:defRPr/>
            </a:pPr>
            <a:r>
              <a:rPr kumimoji="0" lang="fr-FR" sz="16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Fira Sans"/>
              </a:rPr>
              <a:t>observées</a:t>
            </a:r>
          </a:p>
        </p:txBody>
      </p:sp>
      <p:pic>
        <p:nvPicPr>
          <p:cNvPr id="86" name="Image 85" descr="Une image contenant texte, capture d’écran, diagramme, ligne&#10;&#10;Description générée automatiquement">
            <a:extLst>
              <a:ext uri="{FF2B5EF4-FFF2-40B4-BE49-F238E27FC236}">
                <a16:creationId xmlns:a16="http://schemas.microsoft.com/office/drawing/2014/main" id="{0CD19CF9-DD87-8F74-81C1-8608732182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3698" y="3645146"/>
            <a:ext cx="1562088" cy="1179000"/>
          </a:xfrm>
          <a:prstGeom prst="rect">
            <a:avLst/>
          </a:prstGeom>
        </p:spPr>
      </p:pic>
      <p:sp>
        <p:nvSpPr>
          <p:cNvPr id="87" name="Google Shape;1993;p40">
            <a:extLst>
              <a:ext uri="{FF2B5EF4-FFF2-40B4-BE49-F238E27FC236}">
                <a16:creationId xmlns:a16="http://schemas.microsoft.com/office/drawing/2014/main" id="{296F93CE-E0C1-1B03-E3E4-8C3A4B6CD87A}"/>
              </a:ext>
            </a:extLst>
          </p:cNvPr>
          <p:cNvSpPr txBox="1"/>
          <p:nvPr/>
        </p:nvSpPr>
        <p:spPr>
          <a:xfrm>
            <a:off x="5320496" y="5027169"/>
            <a:ext cx="1416527" cy="349867"/>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200" b="1" kern="0" dirty="0">
                <a:solidFill>
                  <a:srgbClr val="000000"/>
                </a:solidFill>
                <a:latin typeface="Times New Roman" panose="02020603050405020304" pitchFamily="18" charset="0"/>
                <a:ea typeface="Fira Sans"/>
                <a:cs typeface="Times New Roman" panose="02020603050405020304" pitchFamily="18" charset="0"/>
                <a:sym typeface="Fira Sans"/>
              </a:rPr>
              <a:t>Longueur </a:t>
            </a:r>
            <a:r>
              <a:rPr lang="en-US" sz="1200" b="1" kern="0" dirty="0" err="1">
                <a:solidFill>
                  <a:srgbClr val="000000"/>
                </a:solidFill>
                <a:latin typeface="Times New Roman" panose="02020603050405020304" pitchFamily="18" charset="0"/>
                <a:ea typeface="Fira Sans"/>
                <a:cs typeface="Times New Roman" panose="02020603050405020304" pitchFamily="18" charset="0"/>
                <a:sym typeface="Fira Sans"/>
              </a:rPr>
              <a:t>totale</a:t>
            </a:r>
            <a:r>
              <a:rPr lang="en-US" sz="1200" b="1" kern="0" dirty="0">
                <a:solidFill>
                  <a:srgbClr val="000000"/>
                </a:solidFill>
                <a:latin typeface="Times New Roman" panose="02020603050405020304" pitchFamily="18" charset="0"/>
                <a:ea typeface="Fira Sans"/>
                <a:cs typeface="Times New Roman" panose="02020603050405020304" pitchFamily="18" charset="0"/>
                <a:sym typeface="Fira Sans"/>
              </a:rPr>
              <a:t> </a:t>
            </a:r>
            <a:r>
              <a:rPr lang="en-US" sz="1200" b="1" kern="0" dirty="0" err="1">
                <a:solidFill>
                  <a:srgbClr val="000000"/>
                </a:solidFill>
                <a:latin typeface="Times New Roman" panose="02020603050405020304" pitchFamily="18" charset="0"/>
                <a:ea typeface="Fira Sans"/>
                <a:cs typeface="Times New Roman" panose="02020603050405020304" pitchFamily="18" charset="0"/>
                <a:sym typeface="Fira Sans"/>
              </a:rPr>
              <a:t>rameaux</a:t>
            </a:r>
            <a:endParaRPr sz="1200" b="1" kern="0" dirty="0">
              <a:solidFill>
                <a:srgbClr val="000000"/>
              </a:solidFill>
              <a:latin typeface="Times New Roman" panose="02020603050405020304" pitchFamily="18" charset="0"/>
              <a:ea typeface="Fira Sans"/>
              <a:cs typeface="Times New Roman" panose="02020603050405020304" pitchFamily="18" charset="0"/>
              <a:sym typeface="Fira Sans"/>
            </a:endParaRPr>
          </a:p>
        </p:txBody>
      </p:sp>
      <p:sp>
        <p:nvSpPr>
          <p:cNvPr id="89" name="Google Shape;1974;p40">
            <a:extLst>
              <a:ext uri="{FF2B5EF4-FFF2-40B4-BE49-F238E27FC236}">
                <a16:creationId xmlns:a16="http://schemas.microsoft.com/office/drawing/2014/main" id="{7EECCE4F-8B11-8264-2B79-B8B2BF699D54}"/>
              </a:ext>
            </a:extLst>
          </p:cNvPr>
          <p:cNvSpPr txBox="1"/>
          <p:nvPr/>
        </p:nvSpPr>
        <p:spPr>
          <a:xfrm>
            <a:off x="8256985" y="4590503"/>
            <a:ext cx="1689900" cy="456600"/>
          </a:xfrm>
          <a:prstGeom prst="rect">
            <a:avLst/>
          </a:prstGeom>
          <a:noFill/>
          <a:ln>
            <a:noFill/>
          </a:ln>
        </p:spPr>
        <p:txBody>
          <a:bodyPr spcFirstLastPara="1" wrap="square" lIns="91425" tIns="91425" rIns="91425" bIns="91425" anchor="ctr" anchorCtr="0">
            <a:noAutofit/>
          </a:bodyPr>
          <a:lstStyle/>
          <a:p>
            <a:pPr>
              <a:lnSpc>
                <a:spcPct val="115000"/>
              </a:lnSpc>
              <a:buClr>
                <a:srgbClr val="000000"/>
              </a:buClr>
              <a:buFont typeface="Arial"/>
              <a:buNone/>
            </a:pPr>
            <a:r>
              <a:rPr lang="fr-FR" sz="1200" kern="0" dirty="0">
                <a:solidFill>
                  <a:srgbClr val="000000"/>
                </a:solidFill>
                <a:latin typeface="Fira Sans"/>
                <a:ea typeface="Fira Sans"/>
                <a:cs typeface="Fira Sans"/>
                <a:sym typeface="Fira Sans"/>
              </a:rPr>
              <a:t>Longueur totale du rameau </a:t>
            </a:r>
          </a:p>
        </p:txBody>
      </p:sp>
      <p:sp>
        <p:nvSpPr>
          <p:cNvPr id="90" name="Google Shape;1973;p40">
            <a:extLst>
              <a:ext uri="{FF2B5EF4-FFF2-40B4-BE49-F238E27FC236}">
                <a16:creationId xmlns:a16="http://schemas.microsoft.com/office/drawing/2014/main" id="{B6E1A03B-0491-04A7-FB88-3A9F6E826FD7}"/>
              </a:ext>
            </a:extLst>
          </p:cNvPr>
          <p:cNvSpPr txBox="1"/>
          <p:nvPr/>
        </p:nvSpPr>
        <p:spPr>
          <a:xfrm>
            <a:off x="8201303" y="3922791"/>
            <a:ext cx="1689900" cy="456600"/>
          </a:xfrm>
          <a:prstGeom prst="rect">
            <a:avLst/>
          </a:prstGeom>
          <a:noFill/>
          <a:ln>
            <a:noFill/>
          </a:ln>
        </p:spPr>
        <p:txBody>
          <a:bodyPr spcFirstLastPara="1" wrap="square" lIns="91425" tIns="91425" rIns="91425" bIns="91425" anchor="ctr" anchorCtr="0">
            <a:noAutofit/>
          </a:bodyPr>
          <a:lstStyle/>
          <a:p>
            <a:pPr algn="ctr">
              <a:lnSpc>
                <a:spcPct val="115000"/>
              </a:lnSpc>
              <a:buClr>
                <a:srgbClr val="000000"/>
              </a:buClr>
              <a:buFont typeface="Arial"/>
              <a:buNone/>
            </a:pPr>
            <a:r>
              <a:rPr lang="en-US" sz="1200" kern="0" dirty="0">
                <a:solidFill>
                  <a:srgbClr val="000000"/>
                </a:solidFill>
                <a:latin typeface="Fira Sans"/>
                <a:ea typeface="Fira Sans"/>
                <a:cs typeface="Fira Sans"/>
                <a:sym typeface="Fira Sans"/>
              </a:rPr>
              <a:t>Surface </a:t>
            </a:r>
            <a:r>
              <a:rPr lang="en-US" sz="1200" kern="0" dirty="0" err="1">
                <a:solidFill>
                  <a:srgbClr val="000000"/>
                </a:solidFill>
                <a:latin typeface="Fira Sans"/>
                <a:ea typeface="Fira Sans"/>
                <a:cs typeface="Fira Sans"/>
                <a:sym typeface="Fira Sans"/>
              </a:rPr>
              <a:t>foliaire</a:t>
            </a:r>
            <a:r>
              <a:rPr lang="en-US" sz="1200" kern="0" dirty="0">
                <a:solidFill>
                  <a:srgbClr val="000000"/>
                </a:solidFill>
                <a:latin typeface="Fira Sans"/>
                <a:ea typeface="Fira Sans"/>
                <a:cs typeface="Fira Sans"/>
                <a:sym typeface="Fira Sans"/>
              </a:rPr>
              <a:t> </a:t>
            </a:r>
            <a:r>
              <a:rPr lang="en-US" sz="1200" kern="0" dirty="0" err="1">
                <a:solidFill>
                  <a:srgbClr val="000000"/>
                </a:solidFill>
                <a:latin typeface="Fira Sans"/>
                <a:ea typeface="Fira Sans"/>
                <a:cs typeface="Fira Sans"/>
                <a:sym typeface="Fira Sans"/>
              </a:rPr>
              <a:t>totale</a:t>
            </a:r>
            <a:r>
              <a:rPr lang="en-US" sz="1200" kern="0" dirty="0">
                <a:solidFill>
                  <a:srgbClr val="000000"/>
                </a:solidFill>
                <a:latin typeface="Fira Sans"/>
                <a:ea typeface="Fira Sans"/>
                <a:cs typeface="Fira Sans"/>
                <a:sym typeface="Fira Sans"/>
              </a:rPr>
              <a:t>  </a:t>
            </a:r>
            <a:endParaRPr sz="1200" kern="0" dirty="0">
              <a:solidFill>
                <a:srgbClr val="000000"/>
              </a:solidFill>
              <a:latin typeface="Fira Sans"/>
              <a:ea typeface="Fira Sans"/>
              <a:cs typeface="Fira Sans"/>
              <a:sym typeface="Fira Sans"/>
            </a:endParaRPr>
          </a:p>
        </p:txBody>
      </p:sp>
      <p:grpSp>
        <p:nvGrpSpPr>
          <p:cNvPr id="97" name="组合 18">
            <a:extLst>
              <a:ext uri="{FF2B5EF4-FFF2-40B4-BE49-F238E27FC236}">
                <a16:creationId xmlns:a16="http://schemas.microsoft.com/office/drawing/2014/main" id="{7759C74A-2649-4695-2A85-C895EFAE95E4}"/>
              </a:ext>
            </a:extLst>
          </p:cNvPr>
          <p:cNvGrpSpPr/>
          <p:nvPr/>
        </p:nvGrpSpPr>
        <p:grpSpPr>
          <a:xfrm>
            <a:off x="4000499" y="60146"/>
            <a:ext cx="3505201" cy="442153"/>
            <a:chOff x="3249432" y="1133549"/>
            <a:chExt cx="5199650" cy="613989"/>
          </a:xfrm>
        </p:grpSpPr>
        <p:sp>
          <p:nvSpPr>
            <p:cNvPr id="98" name="矩形 1">
              <a:extLst>
                <a:ext uri="{FF2B5EF4-FFF2-40B4-BE49-F238E27FC236}">
                  <a16:creationId xmlns:a16="http://schemas.microsoft.com/office/drawing/2014/main" id="{ECAD46DC-2097-EDD3-E427-3E5162FC2E95}"/>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2">
              <a:extLst>
                <a:ext uri="{FF2B5EF4-FFF2-40B4-BE49-F238E27FC236}">
                  <a16:creationId xmlns:a16="http://schemas.microsoft.com/office/drawing/2014/main" id="{026984FA-4443-E699-F08D-733B788BB93C}"/>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3">
              <a:extLst>
                <a:ext uri="{FF2B5EF4-FFF2-40B4-BE49-F238E27FC236}">
                  <a16:creationId xmlns:a16="http://schemas.microsoft.com/office/drawing/2014/main" id="{6E71E4AD-7BBA-02FC-4547-663CE5B1473F}"/>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3" y="1185198"/>
              <a:ext cx="548285" cy="510690"/>
            </a:xfrm>
            <a:prstGeom prst="rect">
              <a:avLst/>
            </a:prstGeom>
          </p:spPr>
        </p:pic>
      </p:grpSp>
      <p:sp>
        <p:nvSpPr>
          <p:cNvPr id="101" name="ZoneTexte 100">
            <a:extLst>
              <a:ext uri="{FF2B5EF4-FFF2-40B4-BE49-F238E27FC236}">
                <a16:creationId xmlns:a16="http://schemas.microsoft.com/office/drawing/2014/main" id="{645485FA-EFF4-A8B8-BA6F-6D1C53F1FBC4}"/>
              </a:ext>
            </a:extLst>
          </p:cNvPr>
          <p:cNvSpPr txBox="1"/>
          <p:nvPr/>
        </p:nvSpPr>
        <p:spPr>
          <a:xfrm>
            <a:off x="4057829" y="79997"/>
            <a:ext cx="2973693"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6/7</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sp>
        <p:nvSpPr>
          <p:cNvPr id="3" name="Espace réservé du numéro de diapositive 3">
            <a:extLst>
              <a:ext uri="{FF2B5EF4-FFF2-40B4-BE49-F238E27FC236}">
                <a16:creationId xmlns:a16="http://schemas.microsoft.com/office/drawing/2014/main" id="{FC1E56A3-CCB6-C023-76AF-4E9A263B6EFA}"/>
              </a:ext>
            </a:extLst>
          </p:cNvPr>
          <p:cNvSpPr>
            <a:spLocks noGrp="1"/>
          </p:cNvSpPr>
          <p:nvPr>
            <p:ph type="sldNum" sz="quarter" idx="12"/>
          </p:nvPr>
        </p:nvSpPr>
        <p:spPr>
          <a:xfrm>
            <a:off x="11839576" y="6524456"/>
            <a:ext cx="352424"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14</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68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Google Shape;151;p18">
            <a:extLst>
              <a:ext uri="{FF2B5EF4-FFF2-40B4-BE49-F238E27FC236}">
                <a16:creationId xmlns:a16="http://schemas.microsoft.com/office/drawing/2014/main" id="{DC045E6B-0E4C-B508-18B5-B1CEE3C01BE4}"/>
              </a:ext>
            </a:extLst>
          </p:cNvPr>
          <p:cNvSpPr/>
          <p:nvPr/>
        </p:nvSpPr>
        <p:spPr>
          <a:xfrm>
            <a:off x="4796526" y="5850557"/>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 name="Espace réservé du numéro de diapositive 2">
            <a:extLst>
              <a:ext uri="{FF2B5EF4-FFF2-40B4-BE49-F238E27FC236}">
                <a16:creationId xmlns:a16="http://schemas.microsoft.com/office/drawing/2014/main" id="{8E1F02E8-4497-29AE-98FA-09E6B18878CC}"/>
              </a:ext>
            </a:extLst>
          </p:cNvPr>
          <p:cNvSpPr>
            <a:spLocks noGrp="1"/>
          </p:cNvSpPr>
          <p:nvPr>
            <p:ph type="sldNum" sz="quarter" idx="12"/>
          </p:nvPr>
        </p:nvSpPr>
        <p:spPr>
          <a:xfrm>
            <a:off x="11715751" y="6468117"/>
            <a:ext cx="459854" cy="365125"/>
          </a:xfrm>
        </p:spPr>
        <p:txBody>
          <a:bodyPr/>
          <a:lstStyle/>
          <a:p>
            <a:r>
              <a:rPr lang="en-US" altLang="zh-CN" sz="1600" dirty="0">
                <a:solidFill>
                  <a:schemeClr val="tx1"/>
                </a:solidFill>
                <a:latin typeface="Times New Roman" panose="02020603050405020304" pitchFamily="18" charset="0"/>
                <a:cs typeface="Times New Roman" panose="02020603050405020304" pitchFamily="18" charset="0"/>
              </a:rPr>
              <a:t>15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13" name="Google Shape;147;p18">
            <a:extLst>
              <a:ext uri="{FF2B5EF4-FFF2-40B4-BE49-F238E27FC236}">
                <a16:creationId xmlns:a16="http://schemas.microsoft.com/office/drawing/2014/main" id="{25F92535-89A1-A100-E194-796BBA57BBF5}"/>
              </a:ext>
            </a:extLst>
          </p:cNvPr>
          <p:cNvGrpSpPr/>
          <p:nvPr/>
        </p:nvGrpSpPr>
        <p:grpSpPr>
          <a:xfrm>
            <a:off x="3136374" y="2224332"/>
            <a:ext cx="1589311" cy="3538278"/>
            <a:chOff x="2117199" y="1195632"/>
            <a:chExt cx="1589311" cy="3538278"/>
          </a:xfrm>
        </p:grpSpPr>
        <p:sp>
          <p:nvSpPr>
            <p:cNvPr id="14" name="Google Shape;148;p18">
              <a:extLst>
                <a:ext uri="{FF2B5EF4-FFF2-40B4-BE49-F238E27FC236}">
                  <a16:creationId xmlns:a16="http://schemas.microsoft.com/office/drawing/2014/main" id="{6FD766CB-91F6-4C8D-333C-F6B908C22F83}"/>
                </a:ext>
              </a:extLst>
            </p:cNvPr>
            <p:cNvSpPr/>
            <p:nvPr/>
          </p:nvSpPr>
          <p:spPr>
            <a:xfrm>
              <a:off x="2117199" y="2193680"/>
              <a:ext cx="1589100" cy="792600"/>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5" name="Google Shape;149;p18">
              <a:extLst>
                <a:ext uri="{FF2B5EF4-FFF2-40B4-BE49-F238E27FC236}">
                  <a16:creationId xmlns:a16="http://schemas.microsoft.com/office/drawing/2014/main" id="{3DB38AB1-5A94-F25E-1456-3B7BFFB438C1}"/>
                </a:ext>
              </a:extLst>
            </p:cNvPr>
            <p:cNvSpPr/>
            <p:nvPr/>
          </p:nvSpPr>
          <p:spPr>
            <a:xfrm>
              <a:off x="2117199" y="1195632"/>
              <a:ext cx="1589311" cy="906144"/>
            </a:xfrm>
            <a:prstGeom prst="flowChartOffpageConnector">
              <a:avLst/>
            </a:prstGeom>
            <a:solidFill>
              <a:srgbClr val="D1CC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6" name="Google Shape;150;p18">
              <a:extLst>
                <a:ext uri="{FF2B5EF4-FFF2-40B4-BE49-F238E27FC236}">
                  <a16:creationId xmlns:a16="http://schemas.microsoft.com/office/drawing/2014/main" id="{08E1D803-AC44-3E2B-3398-CCEEB879E858}"/>
                </a:ext>
              </a:extLst>
            </p:cNvPr>
            <p:cNvSpPr/>
            <p:nvPr/>
          </p:nvSpPr>
          <p:spPr>
            <a:xfrm>
              <a:off x="2117199" y="3078193"/>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7" name="Google Shape;151;p18">
              <a:extLst>
                <a:ext uri="{FF2B5EF4-FFF2-40B4-BE49-F238E27FC236}">
                  <a16:creationId xmlns:a16="http://schemas.microsoft.com/office/drawing/2014/main" id="{DF389A35-C369-CCB2-A232-DBCD3572FBA6}"/>
                </a:ext>
              </a:extLst>
            </p:cNvPr>
            <p:cNvSpPr/>
            <p:nvPr/>
          </p:nvSpPr>
          <p:spPr>
            <a:xfrm>
              <a:off x="2117205" y="3941436"/>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8" name="Google Shape;152;p18">
              <a:extLst>
                <a:ext uri="{FF2B5EF4-FFF2-40B4-BE49-F238E27FC236}">
                  <a16:creationId xmlns:a16="http://schemas.microsoft.com/office/drawing/2014/main" id="{1408FC7E-B9D6-B641-DF35-3E5194794443}"/>
                </a:ext>
              </a:extLst>
            </p:cNvPr>
            <p:cNvSpPr txBox="1"/>
            <p:nvPr/>
          </p:nvSpPr>
          <p:spPr>
            <a:xfrm>
              <a:off x="2409247" y="1471333"/>
              <a:ext cx="1005319" cy="35464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NFI</a:t>
              </a:r>
              <a:endParaRPr kumimoji="0"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9" name="Google Shape;153;p18">
              <a:extLst>
                <a:ext uri="{FF2B5EF4-FFF2-40B4-BE49-F238E27FC236}">
                  <a16:creationId xmlns:a16="http://schemas.microsoft.com/office/drawing/2014/main" id="{8C343E90-AD25-6B14-C1FB-8928A5EE5398}"/>
                </a:ext>
              </a:extLst>
            </p:cNvPr>
            <p:cNvSpPr/>
            <p:nvPr/>
          </p:nvSpPr>
          <p:spPr>
            <a:xfrm>
              <a:off x="2685423" y="2327952"/>
              <a:ext cx="452842" cy="452842"/>
            </a:xfrm>
            <a:prstGeom prst="ellipse">
              <a:avLst/>
            </a:prstGeom>
            <a:solidFill>
              <a:srgbClr val="D1CC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20" name="Google Shape;154;p18">
              <a:extLst>
                <a:ext uri="{FF2B5EF4-FFF2-40B4-BE49-F238E27FC236}">
                  <a16:creationId xmlns:a16="http://schemas.microsoft.com/office/drawing/2014/main" id="{DBDDCD9A-29E8-4A56-5FA2-2D5BBFB7C767}"/>
                </a:ext>
              </a:extLst>
            </p:cNvPr>
            <p:cNvSpPr/>
            <p:nvPr/>
          </p:nvSpPr>
          <p:spPr>
            <a:xfrm>
              <a:off x="2759007" y="2442372"/>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23" name="Google Shape;157;p18">
              <a:extLst>
                <a:ext uri="{FF2B5EF4-FFF2-40B4-BE49-F238E27FC236}">
                  <a16:creationId xmlns:a16="http://schemas.microsoft.com/office/drawing/2014/main" id="{27BA22E1-FDB6-14D1-971D-24B5D342BFED}"/>
                </a:ext>
              </a:extLst>
            </p:cNvPr>
            <p:cNvSpPr/>
            <p:nvPr/>
          </p:nvSpPr>
          <p:spPr>
            <a:xfrm>
              <a:off x="2685449" y="4111249"/>
              <a:ext cx="452842" cy="452842"/>
            </a:xfrm>
            <a:prstGeom prst="ellipse">
              <a:avLst/>
            </a:prstGeom>
            <a:solidFill>
              <a:srgbClr val="D1CC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24" name="Google Shape;158;p18">
              <a:extLst>
                <a:ext uri="{FF2B5EF4-FFF2-40B4-BE49-F238E27FC236}">
                  <a16:creationId xmlns:a16="http://schemas.microsoft.com/office/drawing/2014/main" id="{A8942AE3-764A-C1A3-8949-6FFFA9249E38}"/>
                </a:ext>
              </a:extLst>
            </p:cNvPr>
            <p:cNvSpPr/>
            <p:nvPr/>
          </p:nvSpPr>
          <p:spPr>
            <a:xfrm>
              <a:off x="2759032" y="4225669"/>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grpSp>
      <p:grpSp>
        <p:nvGrpSpPr>
          <p:cNvPr id="25" name="Google Shape;159;p18">
            <a:extLst>
              <a:ext uri="{FF2B5EF4-FFF2-40B4-BE49-F238E27FC236}">
                <a16:creationId xmlns:a16="http://schemas.microsoft.com/office/drawing/2014/main" id="{4CC64E58-F85D-0BE1-D3C3-88C43C7CA479}"/>
              </a:ext>
            </a:extLst>
          </p:cNvPr>
          <p:cNvGrpSpPr/>
          <p:nvPr/>
        </p:nvGrpSpPr>
        <p:grpSpPr>
          <a:xfrm>
            <a:off x="4796526" y="2224332"/>
            <a:ext cx="1589400" cy="3538277"/>
            <a:chOff x="3777351" y="1195632"/>
            <a:chExt cx="1589400" cy="3538277"/>
          </a:xfrm>
        </p:grpSpPr>
        <p:sp>
          <p:nvSpPr>
            <p:cNvPr id="26" name="Google Shape;160;p18">
              <a:extLst>
                <a:ext uri="{FF2B5EF4-FFF2-40B4-BE49-F238E27FC236}">
                  <a16:creationId xmlns:a16="http://schemas.microsoft.com/office/drawing/2014/main" id="{23269C3F-D8FE-7D80-5E16-B75FC0F7BEBE}"/>
                </a:ext>
              </a:extLst>
            </p:cNvPr>
            <p:cNvSpPr/>
            <p:nvPr/>
          </p:nvSpPr>
          <p:spPr>
            <a:xfrm>
              <a:off x="3777351" y="2193680"/>
              <a:ext cx="1589400" cy="792600"/>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27" name="Google Shape;161;p18">
              <a:extLst>
                <a:ext uri="{FF2B5EF4-FFF2-40B4-BE49-F238E27FC236}">
                  <a16:creationId xmlns:a16="http://schemas.microsoft.com/office/drawing/2014/main" id="{7F13B07F-3607-AF16-EBAF-0F7EC71E1748}"/>
                </a:ext>
              </a:extLst>
            </p:cNvPr>
            <p:cNvSpPr/>
            <p:nvPr/>
          </p:nvSpPr>
          <p:spPr>
            <a:xfrm>
              <a:off x="3777351" y="3078193"/>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28" name="Google Shape;162;p18">
              <a:extLst>
                <a:ext uri="{FF2B5EF4-FFF2-40B4-BE49-F238E27FC236}">
                  <a16:creationId xmlns:a16="http://schemas.microsoft.com/office/drawing/2014/main" id="{7009E6CF-91A4-13ED-BC86-5BFCFEAA026A}"/>
                </a:ext>
              </a:extLst>
            </p:cNvPr>
            <p:cNvSpPr/>
            <p:nvPr/>
          </p:nvSpPr>
          <p:spPr>
            <a:xfrm>
              <a:off x="3777357" y="3941436"/>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29" name="Google Shape;163;p18">
              <a:extLst>
                <a:ext uri="{FF2B5EF4-FFF2-40B4-BE49-F238E27FC236}">
                  <a16:creationId xmlns:a16="http://schemas.microsoft.com/office/drawing/2014/main" id="{CB0A2D62-99F1-289C-F86E-66D4FC14CA86}"/>
                </a:ext>
              </a:extLst>
            </p:cNvPr>
            <p:cNvSpPr/>
            <p:nvPr/>
          </p:nvSpPr>
          <p:spPr>
            <a:xfrm>
              <a:off x="3777351" y="1195632"/>
              <a:ext cx="1589311" cy="906144"/>
            </a:xfrm>
            <a:prstGeom prst="flowChartOffpageConnector">
              <a:avLst/>
            </a:prstGeom>
            <a:solidFill>
              <a:srgbClr val="8FC0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0" name="Google Shape;164;p18">
              <a:extLst>
                <a:ext uri="{FF2B5EF4-FFF2-40B4-BE49-F238E27FC236}">
                  <a16:creationId xmlns:a16="http://schemas.microsoft.com/office/drawing/2014/main" id="{3C12AEDE-7C6D-2773-3E63-DE192E08A05A}"/>
                </a:ext>
              </a:extLst>
            </p:cNvPr>
            <p:cNvSpPr txBox="1"/>
            <p:nvPr/>
          </p:nvSpPr>
          <p:spPr>
            <a:xfrm>
              <a:off x="4069400" y="1448997"/>
              <a:ext cx="1005215" cy="35476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NFII</a:t>
              </a:r>
              <a:endParaRPr kumimoji="0"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31" name="Google Shape;165;p18">
              <a:extLst>
                <a:ext uri="{FF2B5EF4-FFF2-40B4-BE49-F238E27FC236}">
                  <a16:creationId xmlns:a16="http://schemas.microsoft.com/office/drawing/2014/main" id="{1C76E179-035B-0B71-4916-888640083B27}"/>
                </a:ext>
              </a:extLst>
            </p:cNvPr>
            <p:cNvSpPr/>
            <p:nvPr/>
          </p:nvSpPr>
          <p:spPr>
            <a:xfrm>
              <a:off x="4345589" y="2327945"/>
              <a:ext cx="452842" cy="452842"/>
            </a:xfrm>
            <a:prstGeom prst="ellipse">
              <a:avLst/>
            </a:prstGeom>
            <a:solidFill>
              <a:srgbClr val="8FC0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2" name="Google Shape;166;p18">
              <a:extLst>
                <a:ext uri="{FF2B5EF4-FFF2-40B4-BE49-F238E27FC236}">
                  <a16:creationId xmlns:a16="http://schemas.microsoft.com/office/drawing/2014/main" id="{5A03C07D-1FE9-0B71-AD51-AB654961EA0C}"/>
                </a:ext>
              </a:extLst>
            </p:cNvPr>
            <p:cNvSpPr/>
            <p:nvPr/>
          </p:nvSpPr>
          <p:spPr>
            <a:xfrm>
              <a:off x="4419172" y="2442365"/>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5" name="Google Shape;169;p18">
              <a:extLst>
                <a:ext uri="{FF2B5EF4-FFF2-40B4-BE49-F238E27FC236}">
                  <a16:creationId xmlns:a16="http://schemas.microsoft.com/office/drawing/2014/main" id="{EF68624B-9EDD-9FCB-FA59-247A177FE15B}"/>
                </a:ext>
              </a:extLst>
            </p:cNvPr>
            <p:cNvSpPr/>
            <p:nvPr/>
          </p:nvSpPr>
          <p:spPr>
            <a:xfrm>
              <a:off x="4345601" y="4098565"/>
              <a:ext cx="452842" cy="452842"/>
            </a:xfrm>
            <a:prstGeom prst="ellipse">
              <a:avLst/>
            </a:prstGeom>
            <a:solidFill>
              <a:srgbClr val="8FC0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6" name="Google Shape;170;p18">
              <a:extLst>
                <a:ext uri="{FF2B5EF4-FFF2-40B4-BE49-F238E27FC236}">
                  <a16:creationId xmlns:a16="http://schemas.microsoft.com/office/drawing/2014/main" id="{11A309F2-062B-02CC-FCA0-56835CFEA1A6}"/>
                </a:ext>
              </a:extLst>
            </p:cNvPr>
            <p:cNvSpPr/>
            <p:nvPr/>
          </p:nvSpPr>
          <p:spPr>
            <a:xfrm>
              <a:off x="4419185" y="4212985"/>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grpSp>
      <p:grpSp>
        <p:nvGrpSpPr>
          <p:cNvPr id="37" name="Google Shape;171;p18">
            <a:extLst>
              <a:ext uri="{FF2B5EF4-FFF2-40B4-BE49-F238E27FC236}">
                <a16:creationId xmlns:a16="http://schemas.microsoft.com/office/drawing/2014/main" id="{EB1DE851-89EA-68EA-D3EC-85AC5D5E8450}"/>
              </a:ext>
            </a:extLst>
          </p:cNvPr>
          <p:cNvGrpSpPr/>
          <p:nvPr/>
        </p:nvGrpSpPr>
        <p:grpSpPr>
          <a:xfrm>
            <a:off x="6456679" y="2224332"/>
            <a:ext cx="1589400" cy="3538277"/>
            <a:chOff x="5437504" y="1195632"/>
            <a:chExt cx="1589400" cy="3538277"/>
          </a:xfrm>
        </p:grpSpPr>
        <p:sp>
          <p:nvSpPr>
            <p:cNvPr id="38" name="Google Shape;172;p18">
              <a:extLst>
                <a:ext uri="{FF2B5EF4-FFF2-40B4-BE49-F238E27FC236}">
                  <a16:creationId xmlns:a16="http://schemas.microsoft.com/office/drawing/2014/main" id="{58290D8E-86CB-EFA0-32EF-2AE0978E915D}"/>
                </a:ext>
              </a:extLst>
            </p:cNvPr>
            <p:cNvSpPr/>
            <p:nvPr/>
          </p:nvSpPr>
          <p:spPr>
            <a:xfrm>
              <a:off x="5437504" y="2193680"/>
              <a:ext cx="1589400" cy="792600"/>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39" name="Google Shape;173;p18">
              <a:extLst>
                <a:ext uri="{FF2B5EF4-FFF2-40B4-BE49-F238E27FC236}">
                  <a16:creationId xmlns:a16="http://schemas.microsoft.com/office/drawing/2014/main" id="{98FF358E-F9BD-83E9-0314-105362707277}"/>
                </a:ext>
              </a:extLst>
            </p:cNvPr>
            <p:cNvSpPr/>
            <p:nvPr/>
          </p:nvSpPr>
          <p:spPr>
            <a:xfrm>
              <a:off x="5437504" y="3078193"/>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0" name="Google Shape;174;p18">
              <a:extLst>
                <a:ext uri="{FF2B5EF4-FFF2-40B4-BE49-F238E27FC236}">
                  <a16:creationId xmlns:a16="http://schemas.microsoft.com/office/drawing/2014/main" id="{066FE886-1E10-84A6-1EAC-5EBF8E809ECC}"/>
                </a:ext>
              </a:extLst>
            </p:cNvPr>
            <p:cNvSpPr/>
            <p:nvPr/>
          </p:nvSpPr>
          <p:spPr>
            <a:xfrm>
              <a:off x="5437510" y="3941436"/>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1" name="Google Shape;175;p18">
              <a:extLst>
                <a:ext uri="{FF2B5EF4-FFF2-40B4-BE49-F238E27FC236}">
                  <a16:creationId xmlns:a16="http://schemas.microsoft.com/office/drawing/2014/main" id="{1E46F2D0-9EF5-C6BE-BADF-00401226B5D0}"/>
                </a:ext>
              </a:extLst>
            </p:cNvPr>
            <p:cNvSpPr/>
            <p:nvPr/>
          </p:nvSpPr>
          <p:spPr>
            <a:xfrm>
              <a:off x="5437504" y="1195632"/>
              <a:ext cx="1589311" cy="906144"/>
            </a:xfrm>
            <a:prstGeom prst="flowChartOffpageConnector">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2" name="Google Shape;176;p18">
              <a:extLst>
                <a:ext uri="{FF2B5EF4-FFF2-40B4-BE49-F238E27FC236}">
                  <a16:creationId xmlns:a16="http://schemas.microsoft.com/office/drawing/2014/main" id="{28D4CFAB-2AC2-1455-6510-6D80BF931509}"/>
                </a:ext>
              </a:extLst>
            </p:cNvPr>
            <p:cNvSpPr txBox="1"/>
            <p:nvPr/>
          </p:nvSpPr>
          <p:spPr>
            <a:xfrm>
              <a:off x="5729553" y="1469296"/>
              <a:ext cx="1005215" cy="35476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1600" kern="0" dirty="0">
                  <a:latin typeface="Times New Roman" panose="02020603050405020304" pitchFamily="18" charset="0"/>
                  <a:ea typeface="Fira Sans Extra Condensed Medium"/>
                  <a:cs typeface="Times New Roman" panose="02020603050405020304" pitchFamily="18" charset="0"/>
                  <a:sym typeface="Fira Sans Extra Condensed Medium"/>
                </a:rPr>
                <a:t>LEN</a:t>
              </a:r>
              <a:endParaRPr kumimoji="0"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3" name="Google Shape;177;p18">
              <a:extLst>
                <a:ext uri="{FF2B5EF4-FFF2-40B4-BE49-F238E27FC236}">
                  <a16:creationId xmlns:a16="http://schemas.microsoft.com/office/drawing/2014/main" id="{017E2B9B-58AD-69F6-6878-DFA3F22B5DBA}"/>
                </a:ext>
              </a:extLst>
            </p:cNvPr>
            <p:cNvSpPr/>
            <p:nvPr/>
          </p:nvSpPr>
          <p:spPr>
            <a:xfrm>
              <a:off x="6005716" y="2327957"/>
              <a:ext cx="452842" cy="452842"/>
            </a:xfrm>
            <a:prstGeom prst="ellipse">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44" name="Google Shape;178;p18">
              <a:extLst>
                <a:ext uri="{FF2B5EF4-FFF2-40B4-BE49-F238E27FC236}">
                  <a16:creationId xmlns:a16="http://schemas.microsoft.com/office/drawing/2014/main" id="{E3E5769A-5F2D-DECA-5CE9-4FBC4D3C4167}"/>
                </a:ext>
              </a:extLst>
            </p:cNvPr>
            <p:cNvSpPr/>
            <p:nvPr/>
          </p:nvSpPr>
          <p:spPr>
            <a:xfrm>
              <a:off x="6079299" y="2442377"/>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6" name="Google Shape;180;p18">
              <a:extLst>
                <a:ext uri="{FF2B5EF4-FFF2-40B4-BE49-F238E27FC236}">
                  <a16:creationId xmlns:a16="http://schemas.microsoft.com/office/drawing/2014/main" id="{24720777-5F5D-4D5F-22F2-79C1DD6EE012}"/>
                </a:ext>
              </a:extLst>
            </p:cNvPr>
            <p:cNvSpPr/>
            <p:nvPr/>
          </p:nvSpPr>
          <p:spPr>
            <a:xfrm>
              <a:off x="6005754" y="4098577"/>
              <a:ext cx="452842" cy="452842"/>
            </a:xfrm>
            <a:prstGeom prst="ellipse">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8" name="Google Shape;182;p18">
              <a:extLst>
                <a:ext uri="{FF2B5EF4-FFF2-40B4-BE49-F238E27FC236}">
                  <a16:creationId xmlns:a16="http://schemas.microsoft.com/office/drawing/2014/main" id="{E5589538-8AD1-3880-69D1-F64AF7011DAF}"/>
                </a:ext>
              </a:extLst>
            </p:cNvPr>
            <p:cNvSpPr/>
            <p:nvPr/>
          </p:nvSpPr>
          <p:spPr>
            <a:xfrm>
              <a:off x="6094905" y="4187657"/>
              <a:ext cx="274539" cy="274557"/>
            </a:xfrm>
            <a:custGeom>
              <a:avLst/>
              <a:gdLst/>
              <a:ahLst/>
              <a:cxnLst/>
              <a:rect l="l" t="t" r="r" b="b"/>
              <a:pathLst>
                <a:path w="6239" h="6093" extrusionOk="0">
                  <a:moveTo>
                    <a:pt x="763" y="1"/>
                  </a:moveTo>
                  <a:cubicBezTo>
                    <a:pt x="598" y="1"/>
                    <a:pt x="430" y="60"/>
                    <a:pt x="301" y="189"/>
                  </a:cubicBezTo>
                  <a:cubicBezTo>
                    <a:pt x="34" y="422"/>
                    <a:pt x="34" y="889"/>
                    <a:pt x="301" y="1156"/>
                  </a:cubicBezTo>
                  <a:lnTo>
                    <a:pt x="2169" y="3057"/>
                  </a:lnTo>
                  <a:lnTo>
                    <a:pt x="268" y="4925"/>
                  </a:lnTo>
                  <a:cubicBezTo>
                    <a:pt x="1" y="5192"/>
                    <a:pt x="1" y="5593"/>
                    <a:pt x="234" y="5859"/>
                  </a:cubicBezTo>
                  <a:cubicBezTo>
                    <a:pt x="376" y="6001"/>
                    <a:pt x="565" y="6077"/>
                    <a:pt x="751" y="6077"/>
                  </a:cubicBezTo>
                  <a:cubicBezTo>
                    <a:pt x="915" y="6077"/>
                    <a:pt x="1076" y="6018"/>
                    <a:pt x="1202" y="5893"/>
                  </a:cubicBezTo>
                  <a:lnTo>
                    <a:pt x="3103" y="3991"/>
                  </a:lnTo>
                  <a:lnTo>
                    <a:pt x="4971" y="5893"/>
                  </a:lnTo>
                  <a:cubicBezTo>
                    <a:pt x="5104" y="6026"/>
                    <a:pt x="5280" y="6093"/>
                    <a:pt x="5455" y="6093"/>
                  </a:cubicBezTo>
                  <a:cubicBezTo>
                    <a:pt x="5630" y="6093"/>
                    <a:pt x="5805" y="6026"/>
                    <a:pt x="5938" y="5893"/>
                  </a:cubicBezTo>
                  <a:cubicBezTo>
                    <a:pt x="6205" y="5626"/>
                    <a:pt x="6205" y="5192"/>
                    <a:pt x="5938" y="4959"/>
                  </a:cubicBezTo>
                  <a:lnTo>
                    <a:pt x="4070" y="3057"/>
                  </a:lnTo>
                  <a:lnTo>
                    <a:pt x="5972" y="1189"/>
                  </a:lnTo>
                  <a:cubicBezTo>
                    <a:pt x="6239" y="923"/>
                    <a:pt x="6239" y="489"/>
                    <a:pt x="5972" y="222"/>
                  </a:cubicBezTo>
                  <a:cubicBezTo>
                    <a:pt x="5838" y="89"/>
                    <a:pt x="5663" y="22"/>
                    <a:pt x="5488" y="22"/>
                  </a:cubicBezTo>
                  <a:cubicBezTo>
                    <a:pt x="5313" y="22"/>
                    <a:pt x="5138" y="89"/>
                    <a:pt x="5004" y="222"/>
                  </a:cubicBezTo>
                  <a:lnTo>
                    <a:pt x="3136" y="2090"/>
                  </a:lnTo>
                  <a:lnTo>
                    <a:pt x="1235" y="189"/>
                  </a:lnTo>
                  <a:cubicBezTo>
                    <a:pt x="1114" y="68"/>
                    <a:pt x="940" y="1"/>
                    <a:pt x="7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4" name="Google Shape;177;p18">
              <a:extLst>
                <a:ext uri="{FF2B5EF4-FFF2-40B4-BE49-F238E27FC236}">
                  <a16:creationId xmlns:a16="http://schemas.microsoft.com/office/drawing/2014/main" id="{92109BF1-2EED-2572-09E9-2866E6752AD2}"/>
                </a:ext>
              </a:extLst>
            </p:cNvPr>
            <p:cNvSpPr/>
            <p:nvPr/>
          </p:nvSpPr>
          <p:spPr>
            <a:xfrm>
              <a:off x="6005754" y="2351124"/>
              <a:ext cx="452842" cy="452842"/>
            </a:xfrm>
            <a:prstGeom prst="ellipse">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5" name="Google Shape;178;p18">
              <a:extLst>
                <a:ext uri="{FF2B5EF4-FFF2-40B4-BE49-F238E27FC236}">
                  <a16:creationId xmlns:a16="http://schemas.microsoft.com/office/drawing/2014/main" id="{39D6085B-074F-5676-AFE8-92D6A63AF830}"/>
                </a:ext>
              </a:extLst>
            </p:cNvPr>
            <p:cNvSpPr/>
            <p:nvPr/>
          </p:nvSpPr>
          <p:spPr>
            <a:xfrm>
              <a:off x="6079337" y="2465544"/>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6" name="Google Shape;177;p18">
              <a:extLst>
                <a:ext uri="{FF2B5EF4-FFF2-40B4-BE49-F238E27FC236}">
                  <a16:creationId xmlns:a16="http://schemas.microsoft.com/office/drawing/2014/main" id="{EE750B21-33E8-6263-FDC8-4A2FB6DDABA3}"/>
                </a:ext>
              </a:extLst>
            </p:cNvPr>
            <p:cNvSpPr/>
            <p:nvPr/>
          </p:nvSpPr>
          <p:spPr>
            <a:xfrm>
              <a:off x="6005716" y="3211695"/>
              <a:ext cx="452842" cy="452842"/>
            </a:xfrm>
            <a:prstGeom prst="ellipse">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7" name="Google Shape;178;p18">
              <a:extLst>
                <a:ext uri="{FF2B5EF4-FFF2-40B4-BE49-F238E27FC236}">
                  <a16:creationId xmlns:a16="http://schemas.microsoft.com/office/drawing/2014/main" id="{01862990-9970-B84C-CBDF-D9A6CF0D6E8A}"/>
                </a:ext>
              </a:extLst>
            </p:cNvPr>
            <p:cNvSpPr/>
            <p:nvPr/>
          </p:nvSpPr>
          <p:spPr>
            <a:xfrm>
              <a:off x="6079299" y="3326115"/>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grpSp>
      <p:grpSp>
        <p:nvGrpSpPr>
          <p:cNvPr id="49" name="Google Shape;183;p18">
            <a:extLst>
              <a:ext uri="{FF2B5EF4-FFF2-40B4-BE49-F238E27FC236}">
                <a16:creationId xmlns:a16="http://schemas.microsoft.com/office/drawing/2014/main" id="{D13DEFD6-D982-9ED8-B0F5-EBD8C0BBBC07}"/>
              </a:ext>
            </a:extLst>
          </p:cNvPr>
          <p:cNvGrpSpPr/>
          <p:nvPr/>
        </p:nvGrpSpPr>
        <p:grpSpPr>
          <a:xfrm>
            <a:off x="8135141" y="2224332"/>
            <a:ext cx="1589400" cy="4270426"/>
            <a:chOff x="7097657" y="1195632"/>
            <a:chExt cx="1589400" cy="4270426"/>
          </a:xfrm>
        </p:grpSpPr>
        <p:sp>
          <p:nvSpPr>
            <p:cNvPr id="50" name="Google Shape;184;p18">
              <a:extLst>
                <a:ext uri="{FF2B5EF4-FFF2-40B4-BE49-F238E27FC236}">
                  <a16:creationId xmlns:a16="http://schemas.microsoft.com/office/drawing/2014/main" id="{E239E55A-90E9-1DDA-B446-3B45A935DD30}"/>
                </a:ext>
              </a:extLst>
            </p:cNvPr>
            <p:cNvSpPr/>
            <p:nvPr/>
          </p:nvSpPr>
          <p:spPr>
            <a:xfrm>
              <a:off x="7097657" y="2193680"/>
              <a:ext cx="1589400" cy="792600"/>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51" name="Google Shape;185;p18">
              <a:extLst>
                <a:ext uri="{FF2B5EF4-FFF2-40B4-BE49-F238E27FC236}">
                  <a16:creationId xmlns:a16="http://schemas.microsoft.com/office/drawing/2014/main" id="{0E77EE59-58C9-B1EC-D06A-89A4E94B53F7}"/>
                </a:ext>
              </a:extLst>
            </p:cNvPr>
            <p:cNvSpPr/>
            <p:nvPr/>
          </p:nvSpPr>
          <p:spPr>
            <a:xfrm>
              <a:off x="7097657" y="3078193"/>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52" name="Google Shape;186;p18">
              <a:extLst>
                <a:ext uri="{FF2B5EF4-FFF2-40B4-BE49-F238E27FC236}">
                  <a16:creationId xmlns:a16="http://schemas.microsoft.com/office/drawing/2014/main" id="{B1567889-C64C-54B9-717D-3D784B727CF1}"/>
                </a:ext>
              </a:extLst>
            </p:cNvPr>
            <p:cNvSpPr/>
            <p:nvPr/>
          </p:nvSpPr>
          <p:spPr>
            <a:xfrm>
              <a:off x="7097663" y="3941436"/>
              <a:ext cx="1589311" cy="792473"/>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53" name="Google Shape;187;p18">
              <a:extLst>
                <a:ext uri="{FF2B5EF4-FFF2-40B4-BE49-F238E27FC236}">
                  <a16:creationId xmlns:a16="http://schemas.microsoft.com/office/drawing/2014/main" id="{93CA7AB0-6248-D52F-6693-F878FD78EABE}"/>
                </a:ext>
              </a:extLst>
            </p:cNvPr>
            <p:cNvSpPr/>
            <p:nvPr/>
          </p:nvSpPr>
          <p:spPr>
            <a:xfrm>
              <a:off x="7097657" y="1195632"/>
              <a:ext cx="1589311" cy="906144"/>
            </a:xfrm>
            <a:prstGeom prst="flowChartOffpageConnector">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54" name="Google Shape;188;p18">
              <a:extLst>
                <a:ext uri="{FF2B5EF4-FFF2-40B4-BE49-F238E27FC236}">
                  <a16:creationId xmlns:a16="http://schemas.microsoft.com/office/drawing/2014/main" id="{9FF402B3-9487-C6E4-1C24-5A10E681EC74}"/>
                </a:ext>
              </a:extLst>
            </p:cNvPr>
            <p:cNvSpPr txBox="1"/>
            <p:nvPr/>
          </p:nvSpPr>
          <p:spPr>
            <a:xfrm>
              <a:off x="7389706" y="1469296"/>
              <a:ext cx="1005215" cy="35476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sz="1600" kern="0" dirty="0">
                  <a:latin typeface="Times New Roman" panose="02020603050405020304" pitchFamily="18" charset="0"/>
                  <a:ea typeface="Fira Sans Extra Condensed Medium"/>
                  <a:cs typeface="Times New Roman" panose="02020603050405020304" pitchFamily="18" charset="0"/>
                  <a:sym typeface="Fira Sans Extra Condensed Medium"/>
                </a:rPr>
                <a:t>SF</a:t>
              </a:r>
              <a:endParaRPr kumimoji="0" sz="1600" i="0" u="none" strike="noStrike" kern="0" cap="none" spc="0" normalizeH="0" baseline="0" noProof="0" dirty="0">
                <a:ln>
                  <a:noFill/>
                </a:ln>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55" name="Google Shape;189;p18">
              <a:extLst>
                <a:ext uri="{FF2B5EF4-FFF2-40B4-BE49-F238E27FC236}">
                  <a16:creationId xmlns:a16="http://schemas.microsoft.com/office/drawing/2014/main" id="{B52B08E3-99CA-BDF7-E447-FB8835EBD0A1}"/>
                </a:ext>
              </a:extLst>
            </p:cNvPr>
            <p:cNvSpPr/>
            <p:nvPr/>
          </p:nvSpPr>
          <p:spPr>
            <a:xfrm>
              <a:off x="7665882" y="2327945"/>
              <a:ext cx="452712" cy="452712"/>
            </a:xfrm>
            <a:prstGeom prst="ellipse">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56" name="Google Shape;190;p18">
              <a:extLst>
                <a:ext uri="{FF2B5EF4-FFF2-40B4-BE49-F238E27FC236}">
                  <a16:creationId xmlns:a16="http://schemas.microsoft.com/office/drawing/2014/main" id="{5EB1C800-7FCE-A2B5-F179-4F8729E846D9}"/>
                </a:ext>
              </a:extLst>
            </p:cNvPr>
            <p:cNvSpPr/>
            <p:nvPr/>
          </p:nvSpPr>
          <p:spPr>
            <a:xfrm>
              <a:off x="7739465" y="2442365"/>
              <a:ext cx="305678" cy="224002"/>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58" name="Google Shape;192;p18">
              <a:extLst>
                <a:ext uri="{FF2B5EF4-FFF2-40B4-BE49-F238E27FC236}">
                  <a16:creationId xmlns:a16="http://schemas.microsoft.com/office/drawing/2014/main" id="{EE354446-E9E6-0075-4A02-940459C2CA83}"/>
                </a:ext>
              </a:extLst>
            </p:cNvPr>
            <p:cNvSpPr/>
            <p:nvPr/>
          </p:nvSpPr>
          <p:spPr>
            <a:xfrm>
              <a:off x="7665907" y="4098565"/>
              <a:ext cx="452842" cy="452842"/>
            </a:xfrm>
            <a:prstGeom prst="ellipse">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60" name="Google Shape;194;p18">
              <a:extLst>
                <a:ext uri="{FF2B5EF4-FFF2-40B4-BE49-F238E27FC236}">
                  <a16:creationId xmlns:a16="http://schemas.microsoft.com/office/drawing/2014/main" id="{6C87A6D9-7EA4-8CC6-4158-75571E34B576}"/>
                </a:ext>
              </a:extLst>
            </p:cNvPr>
            <p:cNvSpPr/>
            <p:nvPr/>
          </p:nvSpPr>
          <p:spPr>
            <a:xfrm>
              <a:off x="7755034" y="4187633"/>
              <a:ext cx="274539" cy="274557"/>
            </a:xfrm>
            <a:custGeom>
              <a:avLst/>
              <a:gdLst/>
              <a:ahLst/>
              <a:cxnLst/>
              <a:rect l="l" t="t" r="r" b="b"/>
              <a:pathLst>
                <a:path w="6239" h="6093" extrusionOk="0">
                  <a:moveTo>
                    <a:pt x="763" y="1"/>
                  </a:moveTo>
                  <a:cubicBezTo>
                    <a:pt x="598" y="1"/>
                    <a:pt x="430" y="60"/>
                    <a:pt x="301" y="189"/>
                  </a:cubicBezTo>
                  <a:cubicBezTo>
                    <a:pt x="34" y="422"/>
                    <a:pt x="34" y="889"/>
                    <a:pt x="301" y="1156"/>
                  </a:cubicBezTo>
                  <a:lnTo>
                    <a:pt x="2169" y="3057"/>
                  </a:lnTo>
                  <a:lnTo>
                    <a:pt x="268" y="4925"/>
                  </a:lnTo>
                  <a:cubicBezTo>
                    <a:pt x="1" y="5192"/>
                    <a:pt x="1" y="5593"/>
                    <a:pt x="234" y="5859"/>
                  </a:cubicBezTo>
                  <a:cubicBezTo>
                    <a:pt x="376" y="6001"/>
                    <a:pt x="565" y="6077"/>
                    <a:pt x="751" y="6077"/>
                  </a:cubicBezTo>
                  <a:cubicBezTo>
                    <a:pt x="915" y="6077"/>
                    <a:pt x="1076" y="6018"/>
                    <a:pt x="1202" y="5893"/>
                  </a:cubicBezTo>
                  <a:lnTo>
                    <a:pt x="3103" y="3991"/>
                  </a:lnTo>
                  <a:lnTo>
                    <a:pt x="4971" y="5893"/>
                  </a:lnTo>
                  <a:cubicBezTo>
                    <a:pt x="5104" y="6026"/>
                    <a:pt x="5280" y="6093"/>
                    <a:pt x="5455" y="6093"/>
                  </a:cubicBezTo>
                  <a:cubicBezTo>
                    <a:pt x="5630" y="6093"/>
                    <a:pt x="5805" y="6026"/>
                    <a:pt x="5938" y="5893"/>
                  </a:cubicBezTo>
                  <a:cubicBezTo>
                    <a:pt x="6205" y="5626"/>
                    <a:pt x="6205" y="5192"/>
                    <a:pt x="5938" y="4959"/>
                  </a:cubicBezTo>
                  <a:lnTo>
                    <a:pt x="4070" y="3057"/>
                  </a:lnTo>
                  <a:lnTo>
                    <a:pt x="5972" y="1189"/>
                  </a:lnTo>
                  <a:cubicBezTo>
                    <a:pt x="6239" y="923"/>
                    <a:pt x="6239" y="489"/>
                    <a:pt x="5972" y="222"/>
                  </a:cubicBezTo>
                  <a:cubicBezTo>
                    <a:pt x="5838" y="89"/>
                    <a:pt x="5663" y="22"/>
                    <a:pt x="5488" y="22"/>
                  </a:cubicBezTo>
                  <a:cubicBezTo>
                    <a:pt x="5313" y="22"/>
                    <a:pt x="5138" y="89"/>
                    <a:pt x="5004" y="222"/>
                  </a:cubicBezTo>
                  <a:lnTo>
                    <a:pt x="3136" y="2090"/>
                  </a:lnTo>
                  <a:lnTo>
                    <a:pt x="1235" y="189"/>
                  </a:lnTo>
                  <a:cubicBezTo>
                    <a:pt x="1114" y="68"/>
                    <a:pt x="940" y="1"/>
                    <a:pt x="7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8" name="Google Shape;189;p18">
              <a:extLst>
                <a:ext uri="{FF2B5EF4-FFF2-40B4-BE49-F238E27FC236}">
                  <a16:creationId xmlns:a16="http://schemas.microsoft.com/office/drawing/2014/main" id="{48CD7F64-64BE-B88A-B7E6-9C363500385A}"/>
                </a:ext>
              </a:extLst>
            </p:cNvPr>
            <p:cNvSpPr/>
            <p:nvPr/>
          </p:nvSpPr>
          <p:spPr>
            <a:xfrm>
              <a:off x="7665882" y="3211695"/>
              <a:ext cx="452712" cy="452712"/>
            </a:xfrm>
            <a:prstGeom prst="ellipse">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9" name="Google Shape;190;p18">
              <a:extLst>
                <a:ext uri="{FF2B5EF4-FFF2-40B4-BE49-F238E27FC236}">
                  <a16:creationId xmlns:a16="http://schemas.microsoft.com/office/drawing/2014/main" id="{ADA7EC97-B006-1F48-B007-2D69927C9C35}"/>
                </a:ext>
              </a:extLst>
            </p:cNvPr>
            <p:cNvSpPr/>
            <p:nvPr/>
          </p:nvSpPr>
          <p:spPr>
            <a:xfrm>
              <a:off x="7739465" y="3326115"/>
              <a:ext cx="305678" cy="224002"/>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03" name="Google Shape;189;p18">
              <a:extLst>
                <a:ext uri="{FF2B5EF4-FFF2-40B4-BE49-F238E27FC236}">
                  <a16:creationId xmlns:a16="http://schemas.microsoft.com/office/drawing/2014/main" id="{BC779BFC-2938-9B20-A94C-61DA8F3A1D0A}"/>
                </a:ext>
              </a:extLst>
            </p:cNvPr>
            <p:cNvSpPr/>
            <p:nvPr/>
          </p:nvSpPr>
          <p:spPr>
            <a:xfrm>
              <a:off x="7665882" y="5013346"/>
              <a:ext cx="452712" cy="452712"/>
            </a:xfrm>
            <a:prstGeom prst="ellipse">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04" name="Google Shape;190;p18">
              <a:extLst>
                <a:ext uri="{FF2B5EF4-FFF2-40B4-BE49-F238E27FC236}">
                  <a16:creationId xmlns:a16="http://schemas.microsoft.com/office/drawing/2014/main" id="{EF2A2CF9-A9E0-57D4-EA32-CF310C4B7963}"/>
                </a:ext>
              </a:extLst>
            </p:cNvPr>
            <p:cNvSpPr/>
            <p:nvPr/>
          </p:nvSpPr>
          <p:spPr>
            <a:xfrm>
              <a:off x="7739465" y="5127766"/>
              <a:ext cx="305678" cy="224002"/>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grpSp>
      <p:grpSp>
        <p:nvGrpSpPr>
          <p:cNvPr id="61" name="Google Shape;195;p18">
            <a:extLst>
              <a:ext uri="{FF2B5EF4-FFF2-40B4-BE49-F238E27FC236}">
                <a16:creationId xmlns:a16="http://schemas.microsoft.com/office/drawing/2014/main" id="{E337BCE6-6156-CD94-ADA7-239CA42BC2CD}"/>
              </a:ext>
            </a:extLst>
          </p:cNvPr>
          <p:cNvGrpSpPr/>
          <p:nvPr/>
        </p:nvGrpSpPr>
        <p:grpSpPr>
          <a:xfrm>
            <a:off x="1476201" y="4106918"/>
            <a:ext cx="1589329" cy="792474"/>
            <a:chOff x="506222" y="3097997"/>
            <a:chExt cx="1570328" cy="783000"/>
          </a:xfrm>
        </p:grpSpPr>
        <p:sp>
          <p:nvSpPr>
            <p:cNvPr id="62" name="Google Shape;196;p18">
              <a:extLst>
                <a:ext uri="{FF2B5EF4-FFF2-40B4-BE49-F238E27FC236}">
                  <a16:creationId xmlns:a16="http://schemas.microsoft.com/office/drawing/2014/main" id="{7636DB57-1334-5DF0-2875-217B810E1302}"/>
                </a:ext>
              </a:extLst>
            </p:cNvPr>
            <p:cNvSpPr/>
            <p:nvPr/>
          </p:nvSpPr>
          <p:spPr>
            <a:xfrm>
              <a:off x="506222" y="3097997"/>
              <a:ext cx="1570200" cy="7830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600" kern="0">
                <a:latin typeface="Times New Roman" panose="02020603050405020304" pitchFamily="18" charset="0"/>
                <a:cs typeface="Times New Roman" panose="02020603050405020304" pitchFamily="18" charset="0"/>
                <a:sym typeface="Arial"/>
              </a:endParaRPr>
            </a:p>
          </p:txBody>
        </p:sp>
        <p:sp>
          <p:nvSpPr>
            <p:cNvPr id="63" name="Google Shape;197;p18">
              <a:extLst>
                <a:ext uri="{FF2B5EF4-FFF2-40B4-BE49-F238E27FC236}">
                  <a16:creationId xmlns:a16="http://schemas.microsoft.com/office/drawing/2014/main" id="{8D9D8A96-869A-10C6-FA3E-241C81AEB788}"/>
                </a:ext>
              </a:extLst>
            </p:cNvPr>
            <p:cNvSpPr txBox="1"/>
            <p:nvPr/>
          </p:nvSpPr>
          <p:spPr>
            <a:xfrm>
              <a:off x="506350" y="3232550"/>
              <a:ext cx="1570200" cy="5139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Times New Roman" panose="02020603050405020304" pitchFamily="18" charset="0"/>
                  <a:ea typeface="Roboto"/>
                  <a:cs typeface="Times New Roman" panose="02020603050405020304" pitchFamily="18" charset="0"/>
                  <a:sym typeface="Roboto"/>
                </a:rPr>
                <a:t>Kruskal-Wallis</a:t>
              </a:r>
              <a:endParaRPr sz="1600" kern="0" dirty="0">
                <a:latin typeface="Times New Roman" panose="02020603050405020304" pitchFamily="18" charset="0"/>
                <a:ea typeface="Roboto"/>
                <a:cs typeface="Times New Roman" panose="02020603050405020304" pitchFamily="18" charset="0"/>
                <a:sym typeface="Roboto"/>
              </a:endParaRPr>
            </a:p>
          </p:txBody>
        </p:sp>
      </p:grpSp>
      <p:grpSp>
        <p:nvGrpSpPr>
          <p:cNvPr id="64" name="Google Shape;198;p18">
            <a:extLst>
              <a:ext uri="{FF2B5EF4-FFF2-40B4-BE49-F238E27FC236}">
                <a16:creationId xmlns:a16="http://schemas.microsoft.com/office/drawing/2014/main" id="{3CD952AF-8ACA-C55B-7D72-E4C1565D5743}"/>
              </a:ext>
            </a:extLst>
          </p:cNvPr>
          <p:cNvGrpSpPr/>
          <p:nvPr/>
        </p:nvGrpSpPr>
        <p:grpSpPr>
          <a:xfrm>
            <a:off x="1476207" y="4970161"/>
            <a:ext cx="1589323" cy="792474"/>
            <a:chOff x="506228" y="3950920"/>
            <a:chExt cx="1570322" cy="783000"/>
          </a:xfrm>
        </p:grpSpPr>
        <p:sp>
          <p:nvSpPr>
            <p:cNvPr id="65" name="Google Shape;199;p18">
              <a:extLst>
                <a:ext uri="{FF2B5EF4-FFF2-40B4-BE49-F238E27FC236}">
                  <a16:creationId xmlns:a16="http://schemas.microsoft.com/office/drawing/2014/main" id="{2E89A5B6-ACF9-7CCB-5EC9-E6E7256C0BFB}"/>
                </a:ext>
              </a:extLst>
            </p:cNvPr>
            <p:cNvSpPr/>
            <p:nvPr/>
          </p:nvSpPr>
          <p:spPr>
            <a:xfrm>
              <a:off x="506228" y="3950920"/>
              <a:ext cx="1570200" cy="7830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600" kern="0">
                <a:latin typeface="Times New Roman" panose="02020603050405020304" pitchFamily="18" charset="0"/>
                <a:cs typeface="Times New Roman" panose="02020603050405020304" pitchFamily="18" charset="0"/>
                <a:sym typeface="Arial"/>
              </a:endParaRPr>
            </a:p>
          </p:txBody>
        </p:sp>
        <p:sp>
          <p:nvSpPr>
            <p:cNvPr id="66" name="Google Shape;200;p18">
              <a:extLst>
                <a:ext uri="{FF2B5EF4-FFF2-40B4-BE49-F238E27FC236}">
                  <a16:creationId xmlns:a16="http://schemas.microsoft.com/office/drawing/2014/main" id="{AE2C5C67-02E6-B14B-B229-FD85CB8A561B}"/>
                </a:ext>
              </a:extLst>
            </p:cNvPr>
            <p:cNvSpPr txBox="1"/>
            <p:nvPr/>
          </p:nvSpPr>
          <p:spPr>
            <a:xfrm flipH="1">
              <a:off x="506350" y="4085475"/>
              <a:ext cx="1570200" cy="5139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Times New Roman" panose="02020603050405020304" pitchFamily="18" charset="0"/>
                  <a:ea typeface="Roboto"/>
                  <a:cs typeface="Times New Roman" panose="02020603050405020304" pitchFamily="18" charset="0"/>
                  <a:sym typeface="Roboto"/>
                </a:rPr>
                <a:t>Poisson de type Anova</a:t>
              </a:r>
              <a:endParaRPr sz="1600" kern="0" dirty="0">
                <a:latin typeface="Times New Roman" panose="02020603050405020304" pitchFamily="18" charset="0"/>
                <a:ea typeface="Roboto"/>
                <a:cs typeface="Times New Roman" panose="02020603050405020304" pitchFamily="18" charset="0"/>
                <a:sym typeface="Roboto"/>
              </a:endParaRPr>
            </a:p>
          </p:txBody>
        </p:sp>
      </p:grpSp>
      <p:grpSp>
        <p:nvGrpSpPr>
          <p:cNvPr id="67" name="Google Shape;201;p18">
            <a:extLst>
              <a:ext uri="{FF2B5EF4-FFF2-40B4-BE49-F238E27FC236}">
                <a16:creationId xmlns:a16="http://schemas.microsoft.com/office/drawing/2014/main" id="{BF04F75A-B26A-01AF-B708-FB6F7911AA91}"/>
              </a:ext>
            </a:extLst>
          </p:cNvPr>
          <p:cNvGrpSpPr/>
          <p:nvPr/>
        </p:nvGrpSpPr>
        <p:grpSpPr>
          <a:xfrm>
            <a:off x="1476331" y="3243568"/>
            <a:ext cx="1589195" cy="792600"/>
            <a:chOff x="457156" y="2214868"/>
            <a:chExt cx="1589195" cy="792600"/>
          </a:xfrm>
        </p:grpSpPr>
        <p:sp>
          <p:nvSpPr>
            <p:cNvPr id="68" name="Google Shape;202;p18">
              <a:extLst>
                <a:ext uri="{FF2B5EF4-FFF2-40B4-BE49-F238E27FC236}">
                  <a16:creationId xmlns:a16="http://schemas.microsoft.com/office/drawing/2014/main" id="{533CEEDB-D0FD-6738-97D6-BBE58B496621}"/>
                </a:ext>
              </a:extLst>
            </p:cNvPr>
            <p:cNvSpPr/>
            <p:nvPr/>
          </p:nvSpPr>
          <p:spPr>
            <a:xfrm>
              <a:off x="457251" y="2214868"/>
              <a:ext cx="1589100" cy="7926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600" kern="0">
                <a:latin typeface="Times New Roman" panose="02020603050405020304" pitchFamily="18" charset="0"/>
                <a:cs typeface="Times New Roman" panose="02020603050405020304" pitchFamily="18" charset="0"/>
                <a:sym typeface="Arial"/>
              </a:endParaRPr>
            </a:p>
          </p:txBody>
        </p:sp>
        <p:sp>
          <p:nvSpPr>
            <p:cNvPr id="69" name="Google Shape;203;p18">
              <a:extLst>
                <a:ext uri="{FF2B5EF4-FFF2-40B4-BE49-F238E27FC236}">
                  <a16:creationId xmlns:a16="http://schemas.microsoft.com/office/drawing/2014/main" id="{71A7A663-5D1C-9218-9B19-F1AF9CF4AC1F}"/>
                </a:ext>
              </a:extLst>
            </p:cNvPr>
            <p:cNvSpPr txBox="1"/>
            <p:nvPr/>
          </p:nvSpPr>
          <p:spPr>
            <a:xfrm>
              <a:off x="457156" y="2351124"/>
              <a:ext cx="1589100" cy="5202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Times New Roman" panose="02020603050405020304" pitchFamily="18" charset="0"/>
                  <a:ea typeface="Roboto"/>
                  <a:cs typeface="Times New Roman" panose="02020603050405020304" pitchFamily="18" charset="0"/>
                  <a:sym typeface="Roboto"/>
                </a:rPr>
                <a:t>Anova </a:t>
              </a:r>
              <a:endParaRPr sz="1600" kern="0" dirty="0">
                <a:latin typeface="Times New Roman" panose="02020603050405020304" pitchFamily="18" charset="0"/>
                <a:ea typeface="Roboto"/>
                <a:cs typeface="Times New Roman" panose="02020603050405020304" pitchFamily="18" charset="0"/>
                <a:sym typeface="Roboto"/>
              </a:endParaRPr>
            </a:p>
          </p:txBody>
        </p:sp>
      </p:grpSp>
      <p:sp>
        <p:nvSpPr>
          <p:cNvPr id="73" name="Google Shape;379;p44">
            <a:extLst>
              <a:ext uri="{FF2B5EF4-FFF2-40B4-BE49-F238E27FC236}">
                <a16:creationId xmlns:a16="http://schemas.microsoft.com/office/drawing/2014/main" id="{0BCE4773-CBBB-A2C4-B92D-2983EA107107}"/>
              </a:ext>
            </a:extLst>
          </p:cNvPr>
          <p:cNvSpPr/>
          <p:nvPr/>
        </p:nvSpPr>
        <p:spPr>
          <a:xfrm>
            <a:off x="3713869" y="3033743"/>
            <a:ext cx="1856962" cy="265692"/>
          </a:xfrm>
          <a:prstGeom prst="roundRect">
            <a:avLst>
              <a:gd name="adj" fmla="val 50000"/>
            </a:avLst>
          </a:prstGeom>
          <a:solidFill>
            <a:schemeClr val="bg1"/>
          </a:solidFill>
          <a:ln>
            <a:noFill/>
          </a:ln>
        </p:spPr>
        <p:txBody>
          <a:bodyPr spcFirstLastPara="1" wrap="square" lIns="0" tIns="54000" rIns="0" bIns="54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Fira Sans"/>
              <a:buNone/>
              <a:tabLst/>
              <a:defRPr/>
            </a:pPr>
            <a:r>
              <a:rPr kumimoji="0" lang="fr-FR" sz="14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Fira Sans"/>
              </a:rPr>
              <a:t>comptage </a:t>
            </a:r>
          </a:p>
        </p:txBody>
      </p:sp>
      <p:sp>
        <p:nvSpPr>
          <p:cNvPr id="74" name="Google Shape;379;p44">
            <a:extLst>
              <a:ext uri="{FF2B5EF4-FFF2-40B4-BE49-F238E27FC236}">
                <a16:creationId xmlns:a16="http://schemas.microsoft.com/office/drawing/2014/main" id="{30F3E831-DF48-BC41-1262-CE999837BE52}"/>
              </a:ext>
            </a:extLst>
          </p:cNvPr>
          <p:cNvSpPr/>
          <p:nvPr/>
        </p:nvSpPr>
        <p:spPr>
          <a:xfrm>
            <a:off x="6951319" y="2986299"/>
            <a:ext cx="2189342" cy="265692"/>
          </a:xfrm>
          <a:prstGeom prst="roundRect">
            <a:avLst>
              <a:gd name="adj" fmla="val 50000"/>
            </a:avLst>
          </a:prstGeom>
          <a:solidFill>
            <a:schemeClr val="bg1"/>
          </a:solidFill>
          <a:ln>
            <a:noFill/>
          </a:ln>
        </p:spPr>
        <p:txBody>
          <a:bodyPr spcFirstLastPara="1" wrap="square" lIns="0" tIns="54000" rIns="0" bIns="54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Fira Sans"/>
              <a:buNone/>
              <a:tabLst/>
              <a:defRPr/>
            </a:pPr>
            <a:r>
              <a:rPr lang="en-US" sz="1400" kern="0" dirty="0">
                <a:latin typeface="Times New Roman" panose="02020603050405020304" pitchFamily="18" charset="0"/>
                <a:cs typeface="Times New Roman" panose="02020603050405020304" pitchFamily="18" charset="0"/>
                <a:sym typeface="Fira Sans"/>
              </a:rPr>
              <a:t>M</a:t>
            </a:r>
            <a:r>
              <a:rPr lang="fr-FR" sz="1400" kern="0" dirty="0" err="1">
                <a:latin typeface="Times New Roman" panose="02020603050405020304" pitchFamily="18" charset="0"/>
                <a:cs typeface="Times New Roman" panose="02020603050405020304" pitchFamily="18" charset="0"/>
                <a:sym typeface="Fira Sans"/>
              </a:rPr>
              <a:t>esures</a:t>
            </a:r>
            <a:r>
              <a:rPr lang="fr-FR" sz="1400" kern="0" dirty="0">
                <a:latin typeface="Times New Roman" panose="02020603050405020304" pitchFamily="18" charset="0"/>
                <a:cs typeface="Times New Roman" panose="02020603050405020304" pitchFamily="18" charset="0"/>
                <a:sym typeface="Fira Sans"/>
              </a:rPr>
              <a:t> </a:t>
            </a:r>
            <a:endParaRPr kumimoji="0" lang="fr-FR" sz="14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Fira Sans"/>
            </a:endParaRPr>
          </a:p>
        </p:txBody>
      </p:sp>
      <p:grpSp>
        <p:nvGrpSpPr>
          <p:cNvPr id="10" name="组合 18">
            <a:extLst>
              <a:ext uri="{FF2B5EF4-FFF2-40B4-BE49-F238E27FC236}">
                <a16:creationId xmlns:a16="http://schemas.microsoft.com/office/drawing/2014/main" id="{BF641483-1520-5F36-E488-84812831DC6C}"/>
              </a:ext>
            </a:extLst>
          </p:cNvPr>
          <p:cNvGrpSpPr/>
          <p:nvPr/>
        </p:nvGrpSpPr>
        <p:grpSpPr>
          <a:xfrm>
            <a:off x="3905250" y="60147"/>
            <a:ext cx="3600450" cy="428834"/>
            <a:chOff x="3249432" y="1133549"/>
            <a:chExt cx="5199650" cy="613989"/>
          </a:xfrm>
        </p:grpSpPr>
        <p:sp>
          <p:nvSpPr>
            <p:cNvPr id="12" name="矩形 1">
              <a:extLst>
                <a:ext uri="{FF2B5EF4-FFF2-40B4-BE49-F238E27FC236}">
                  <a16:creationId xmlns:a16="http://schemas.microsoft.com/office/drawing/2014/main" id="{79BB53F2-EA25-F37A-1AE0-3E66AF512898}"/>
                </a:ext>
              </a:extLst>
            </p:cNvPr>
            <p:cNvSpPr/>
            <p:nvPr/>
          </p:nvSpPr>
          <p:spPr>
            <a:xfrm>
              <a:off x="3249432" y="1133549"/>
              <a:ext cx="5199650"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
              <a:extLst>
                <a:ext uri="{FF2B5EF4-FFF2-40B4-BE49-F238E27FC236}">
                  <a16:creationId xmlns:a16="http://schemas.microsoft.com/office/drawing/2014/main" id="{E8E42DE2-4DDD-DBAF-677E-859D2A9117E5}"/>
                </a:ext>
              </a:extLst>
            </p:cNvPr>
            <p:cNvSpPr/>
            <p:nvPr/>
          </p:nvSpPr>
          <p:spPr>
            <a:xfrm>
              <a:off x="7787749" y="1133549"/>
              <a:ext cx="661333"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3">
              <a:extLst>
                <a:ext uri="{FF2B5EF4-FFF2-40B4-BE49-F238E27FC236}">
                  <a16:creationId xmlns:a16="http://schemas.microsoft.com/office/drawing/2014/main" id="{A7B8BE51-3361-76EF-74B6-E0F87BDE9679}"/>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885185" y="1185198"/>
              <a:ext cx="424395" cy="510690"/>
            </a:xfrm>
            <a:prstGeom prst="rect">
              <a:avLst/>
            </a:prstGeom>
          </p:spPr>
        </p:pic>
      </p:grpSp>
      <p:sp>
        <p:nvSpPr>
          <p:cNvPr id="72" name="ZoneTexte 71">
            <a:extLst>
              <a:ext uri="{FF2B5EF4-FFF2-40B4-BE49-F238E27FC236}">
                <a16:creationId xmlns:a16="http://schemas.microsoft.com/office/drawing/2014/main" id="{1FBBDA62-3173-5E45-BDF9-7BCD4B2831F1}"/>
              </a:ext>
            </a:extLst>
          </p:cNvPr>
          <p:cNvSpPr txBox="1"/>
          <p:nvPr/>
        </p:nvSpPr>
        <p:spPr>
          <a:xfrm>
            <a:off x="3949338" y="52797"/>
            <a:ext cx="3189279" cy="400110"/>
          </a:xfrm>
          <a:prstGeom prst="rect">
            <a:avLst/>
          </a:prstGeom>
          <a:noFill/>
        </p:spPr>
        <p:txBody>
          <a:bodyPr wrap="square">
            <a:spAutoFit/>
          </a:bodyPr>
          <a:lstStyle/>
          <a:p>
            <a:pPr algn="ctr"/>
            <a:r>
              <a:rPr lang="en-US" sz="2000" b="1" dirty="0" err="1">
                <a:solidFill>
                  <a:srgbClr val="002060"/>
                </a:solidFill>
                <a:latin typeface="Times New Roman" panose="02020603050405020304" pitchFamily="18" charset="0"/>
                <a:cs typeface="Times New Roman" panose="02020603050405020304" pitchFamily="18" charset="0"/>
                <a:sym typeface="Calibri"/>
              </a:rPr>
              <a:t>Matériels</a:t>
            </a:r>
            <a:r>
              <a:rPr lang="en-US" sz="2000" b="1" dirty="0">
                <a:solidFill>
                  <a:srgbClr val="002060"/>
                </a:solidFill>
                <a:latin typeface="Times New Roman" panose="02020603050405020304" pitchFamily="18" charset="0"/>
                <a:cs typeface="Times New Roman" panose="02020603050405020304" pitchFamily="18" charset="0"/>
                <a:sym typeface="Calibri"/>
              </a:rPr>
              <a:t> et </a:t>
            </a:r>
            <a:r>
              <a:rPr lang="en-US" sz="2000" b="1" dirty="0" err="1">
                <a:solidFill>
                  <a:srgbClr val="002060"/>
                </a:solidFill>
                <a:latin typeface="Times New Roman" panose="02020603050405020304" pitchFamily="18" charset="0"/>
                <a:cs typeface="Times New Roman" panose="02020603050405020304" pitchFamily="18" charset="0"/>
                <a:sym typeface="Calibri"/>
              </a:rPr>
              <a:t>méthodes</a:t>
            </a:r>
            <a:r>
              <a:rPr lang="en-US" sz="2000" b="1" dirty="0">
                <a:solidFill>
                  <a:srgbClr val="002060"/>
                </a:solidFill>
                <a:latin typeface="Times New Roman" panose="02020603050405020304" pitchFamily="18" charset="0"/>
                <a:cs typeface="Times New Roman" panose="02020603050405020304" pitchFamily="18" charset="0"/>
                <a:sym typeface="Calibri"/>
              </a:rPr>
              <a:t> 7/7 </a:t>
            </a:r>
            <a:endParaRPr lang="fr-FR" sz="2000" b="1" dirty="0">
              <a:solidFill>
                <a:srgbClr val="002060"/>
              </a:solidFill>
              <a:latin typeface="Times New Roman" panose="02020603050405020304" pitchFamily="18" charset="0"/>
              <a:cs typeface="Times New Roman" panose="02020603050405020304" pitchFamily="18" charset="0"/>
              <a:sym typeface="Calibri"/>
            </a:endParaRPr>
          </a:p>
        </p:txBody>
      </p:sp>
      <p:grpSp>
        <p:nvGrpSpPr>
          <p:cNvPr id="75" name="Google Shape;198;p18">
            <a:extLst>
              <a:ext uri="{FF2B5EF4-FFF2-40B4-BE49-F238E27FC236}">
                <a16:creationId xmlns:a16="http://schemas.microsoft.com/office/drawing/2014/main" id="{FE25497A-118A-5947-60A7-208395FDB43A}"/>
              </a:ext>
            </a:extLst>
          </p:cNvPr>
          <p:cNvGrpSpPr/>
          <p:nvPr/>
        </p:nvGrpSpPr>
        <p:grpSpPr>
          <a:xfrm>
            <a:off x="1476077" y="5833404"/>
            <a:ext cx="1589323" cy="809627"/>
            <a:chOff x="506228" y="3950920"/>
            <a:chExt cx="1570322" cy="799948"/>
          </a:xfrm>
        </p:grpSpPr>
        <p:sp>
          <p:nvSpPr>
            <p:cNvPr id="76" name="Google Shape;199;p18">
              <a:extLst>
                <a:ext uri="{FF2B5EF4-FFF2-40B4-BE49-F238E27FC236}">
                  <a16:creationId xmlns:a16="http://schemas.microsoft.com/office/drawing/2014/main" id="{067A0597-6587-1FFC-86B4-13056E5B2186}"/>
                </a:ext>
              </a:extLst>
            </p:cNvPr>
            <p:cNvSpPr/>
            <p:nvPr/>
          </p:nvSpPr>
          <p:spPr>
            <a:xfrm>
              <a:off x="506228" y="3950920"/>
              <a:ext cx="1570200" cy="7830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600" kern="0">
                <a:latin typeface="Times New Roman" panose="02020603050405020304" pitchFamily="18" charset="0"/>
                <a:cs typeface="Times New Roman" panose="02020603050405020304" pitchFamily="18" charset="0"/>
                <a:sym typeface="Arial"/>
              </a:endParaRPr>
            </a:p>
          </p:txBody>
        </p:sp>
        <p:sp>
          <p:nvSpPr>
            <p:cNvPr id="77" name="Google Shape;200;p18">
              <a:extLst>
                <a:ext uri="{FF2B5EF4-FFF2-40B4-BE49-F238E27FC236}">
                  <a16:creationId xmlns:a16="http://schemas.microsoft.com/office/drawing/2014/main" id="{AA046DB4-BDD3-9231-2F10-F0E2C0541E46}"/>
                </a:ext>
              </a:extLst>
            </p:cNvPr>
            <p:cNvSpPr txBox="1"/>
            <p:nvPr/>
          </p:nvSpPr>
          <p:spPr>
            <a:xfrm flipH="1">
              <a:off x="506350" y="4085475"/>
              <a:ext cx="1570200" cy="66539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Times New Roman" panose="02020603050405020304" pitchFamily="18" charset="0"/>
                  <a:ea typeface="Roboto"/>
                  <a:cs typeface="Times New Roman" panose="02020603050405020304" pitchFamily="18" charset="0"/>
                  <a:sym typeface="Roboto"/>
                </a:rPr>
                <a:t>Variance components Analysis </a:t>
              </a:r>
              <a:endParaRPr sz="1600" kern="0" dirty="0">
                <a:latin typeface="Times New Roman" panose="02020603050405020304" pitchFamily="18" charset="0"/>
                <a:ea typeface="Roboto"/>
                <a:cs typeface="Times New Roman" panose="02020603050405020304" pitchFamily="18" charset="0"/>
                <a:sym typeface="Roboto"/>
              </a:endParaRPr>
            </a:p>
          </p:txBody>
        </p:sp>
      </p:grpSp>
      <p:sp>
        <p:nvSpPr>
          <p:cNvPr id="78" name="Google Shape;151;p18">
            <a:extLst>
              <a:ext uri="{FF2B5EF4-FFF2-40B4-BE49-F238E27FC236}">
                <a16:creationId xmlns:a16="http://schemas.microsoft.com/office/drawing/2014/main" id="{6BCD71D7-CF5E-8A3E-AEA3-B8F45D704A23}"/>
              </a:ext>
            </a:extLst>
          </p:cNvPr>
          <p:cNvSpPr/>
          <p:nvPr/>
        </p:nvSpPr>
        <p:spPr>
          <a:xfrm>
            <a:off x="3136240" y="5833379"/>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80" name="Google Shape;151;p18">
            <a:extLst>
              <a:ext uri="{FF2B5EF4-FFF2-40B4-BE49-F238E27FC236}">
                <a16:creationId xmlns:a16="http://schemas.microsoft.com/office/drawing/2014/main" id="{FEA98B90-F5B3-F7BC-70B1-7487101F3DF1}"/>
              </a:ext>
            </a:extLst>
          </p:cNvPr>
          <p:cNvSpPr/>
          <p:nvPr/>
        </p:nvSpPr>
        <p:spPr>
          <a:xfrm>
            <a:off x="6461468" y="5833379"/>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81" name="Google Shape;151;p18">
            <a:extLst>
              <a:ext uri="{FF2B5EF4-FFF2-40B4-BE49-F238E27FC236}">
                <a16:creationId xmlns:a16="http://schemas.microsoft.com/office/drawing/2014/main" id="{94A91872-889D-B9AB-89FE-D5145A09A9E3}"/>
              </a:ext>
            </a:extLst>
          </p:cNvPr>
          <p:cNvSpPr/>
          <p:nvPr/>
        </p:nvSpPr>
        <p:spPr>
          <a:xfrm>
            <a:off x="8129255" y="5850557"/>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82" name="Google Shape;151;p18">
            <a:extLst>
              <a:ext uri="{FF2B5EF4-FFF2-40B4-BE49-F238E27FC236}">
                <a16:creationId xmlns:a16="http://schemas.microsoft.com/office/drawing/2014/main" id="{71A6B6AA-4496-E357-72E1-111486EA747A}"/>
              </a:ext>
            </a:extLst>
          </p:cNvPr>
          <p:cNvSpPr/>
          <p:nvPr/>
        </p:nvSpPr>
        <p:spPr>
          <a:xfrm>
            <a:off x="8129255" y="5832895"/>
            <a:ext cx="1589199" cy="792474"/>
          </a:xfrm>
          <a:prstGeom prst="rect">
            <a:avLst/>
          </a:prstGeom>
          <a:solidFill>
            <a:srgbClr val="EBE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83" name="Google Shape;157;p18">
            <a:extLst>
              <a:ext uri="{FF2B5EF4-FFF2-40B4-BE49-F238E27FC236}">
                <a16:creationId xmlns:a16="http://schemas.microsoft.com/office/drawing/2014/main" id="{77F185B0-E2F8-5725-63F9-E873B7489FBA}"/>
              </a:ext>
            </a:extLst>
          </p:cNvPr>
          <p:cNvSpPr/>
          <p:nvPr/>
        </p:nvSpPr>
        <p:spPr>
          <a:xfrm>
            <a:off x="3710936" y="6073961"/>
            <a:ext cx="452842" cy="452842"/>
          </a:xfrm>
          <a:prstGeom prst="ellipse">
            <a:avLst/>
          </a:prstGeom>
          <a:solidFill>
            <a:srgbClr val="D1CC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84" name="Google Shape;158;p18">
            <a:extLst>
              <a:ext uri="{FF2B5EF4-FFF2-40B4-BE49-F238E27FC236}">
                <a16:creationId xmlns:a16="http://schemas.microsoft.com/office/drawing/2014/main" id="{903E31DC-42DC-D64F-6207-9BA4937E667F}"/>
              </a:ext>
            </a:extLst>
          </p:cNvPr>
          <p:cNvSpPr/>
          <p:nvPr/>
        </p:nvSpPr>
        <p:spPr>
          <a:xfrm>
            <a:off x="3784519" y="6188381"/>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99" name="Google Shape;169;p18">
            <a:extLst>
              <a:ext uri="{FF2B5EF4-FFF2-40B4-BE49-F238E27FC236}">
                <a16:creationId xmlns:a16="http://schemas.microsoft.com/office/drawing/2014/main" id="{30AC2480-F780-CDEE-563E-C2F58B57958B}"/>
              </a:ext>
            </a:extLst>
          </p:cNvPr>
          <p:cNvSpPr/>
          <p:nvPr/>
        </p:nvSpPr>
        <p:spPr>
          <a:xfrm>
            <a:off x="5364763" y="6073961"/>
            <a:ext cx="452842" cy="452842"/>
          </a:xfrm>
          <a:prstGeom prst="ellipse">
            <a:avLst/>
          </a:prstGeom>
          <a:solidFill>
            <a:srgbClr val="8FC0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00" name="Google Shape;170;p18">
            <a:extLst>
              <a:ext uri="{FF2B5EF4-FFF2-40B4-BE49-F238E27FC236}">
                <a16:creationId xmlns:a16="http://schemas.microsoft.com/office/drawing/2014/main" id="{B2C19201-0432-78D1-4905-5E42E9ACA2D6}"/>
              </a:ext>
            </a:extLst>
          </p:cNvPr>
          <p:cNvSpPr/>
          <p:nvPr/>
        </p:nvSpPr>
        <p:spPr>
          <a:xfrm>
            <a:off x="5438347" y="6188381"/>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01" name="Google Shape;177;p18">
            <a:extLst>
              <a:ext uri="{FF2B5EF4-FFF2-40B4-BE49-F238E27FC236}">
                <a16:creationId xmlns:a16="http://schemas.microsoft.com/office/drawing/2014/main" id="{C29C591C-81C5-9CF5-9D1C-23B84797C8A2}"/>
              </a:ext>
            </a:extLst>
          </p:cNvPr>
          <p:cNvSpPr/>
          <p:nvPr/>
        </p:nvSpPr>
        <p:spPr>
          <a:xfrm>
            <a:off x="7024891" y="6058794"/>
            <a:ext cx="452842" cy="452842"/>
          </a:xfrm>
          <a:prstGeom prst="ellipse">
            <a:avLst/>
          </a:prstGeom>
          <a:solidFill>
            <a:srgbClr val="1FC2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02" name="Google Shape;178;p18">
            <a:extLst>
              <a:ext uri="{FF2B5EF4-FFF2-40B4-BE49-F238E27FC236}">
                <a16:creationId xmlns:a16="http://schemas.microsoft.com/office/drawing/2014/main" id="{670E3860-6327-E22F-480B-7067291BA56D}"/>
              </a:ext>
            </a:extLst>
          </p:cNvPr>
          <p:cNvSpPr/>
          <p:nvPr/>
        </p:nvSpPr>
        <p:spPr>
          <a:xfrm>
            <a:off x="7098474" y="6173214"/>
            <a:ext cx="305675" cy="224001"/>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05" name="Google Shape;189;p18">
            <a:extLst>
              <a:ext uri="{FF2B5EF4-FFF2-40B4-BE49-F238E27FC236}">
                <a16:creationId xmlns:a16="http://schemas.microsoft.com/office/drawing/2014/main" id="{D21EE7A7-63B4-ECFA-A32F-9843168983DB}"/>
              </a:ext>
            </a:extLst>
          </p:cNvPr>
          <p:cNvSpPr/>
          <p:nvPr/>
        </p:nvSpPr>
        <p:spPr>
          <a:xfrm>
            <a:off x="8703366" y="6069422"/>
            <a:ext cx="452712" cy="452712"/>
          </a:xfrm>
          <a:prstGeom prst="ellipse">
            <a:avLst/>
          </a:prstGeom>
          <a:solidFill>
            <a:srgbClr val="3A80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106" name="Google Shape;190;p18">
            <a:extLst>
              <a:ext uri="{FF2B5EF4-FFF2-40B4-BE49-F238E27FC236}">
                <a16:creationId xmlns:a16="http://schemas.microsoft.com/office/drawing/2014/main" id="{49347A21-F422-1DF9-A585-8AB4F4EA5191}"/>
              </a:ext>
            </a:extLst>
          </p:cNvPr>
          <p:cNvSpPr/>
          <p:nvPr/>
        </p:nvSpPr>
        <p:spPr>
          <a:xfrm>
            <a:off x="8776949" y="6183842"/>
            <a:ext cx="305678" cy="224002"/>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60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Arial"/>
            </a:endParaRPr>
          </a:p>
        </p:txBody>
      </p:sp>
      <p:sp>
        <p:nvSpPr>
          <p:cNvPr id="107" name="ZoneTexte 106">
            <a:extLst>
              <a:ext uri="{FF2B5EF4-FFF2-40B4-BE49-F238E27FC236}">
                <a16:creationId xmlns:a16="http://schemas.microsoft.com/office/drawing/2014/main" id="{86709A33-02D0-46A9-4C52-7C3B41187311}"/>
              </a:ext>
            </a:extLst>
          </p:cNvPr>
          <p:cNvSpPr txBox="1"/>
          <p:nvPr/>
        </p:nvSpPr>
        <p:spPr>
          <a:xfrm>
            <a:off x="-76169" y="655324"/>
            <a:ext cx="3104492" cy="335704"/>
          </a:xfrm>
          <a:prstGeom prst="rect">
            <a:avLst/>
          </a:prstGeom>
          <a:noFill/>
        </p:spPr>
        <p:txBody>
          <a:bodyPr wrap="square">
            <a:spAutoFit/>
          </a:bodyPr>
          <a:lstStyle/>
          <a:p>
            <a:r>
              <a:rPr lang="fr-FR" sz="1600" b="1" dirty="0">
                <a:solidFill>
                  <a:srgbClr val="002060"/>
                </a:solidFill>
                <a:latin typeface="Times New Roman" panose="02020603050405020304" pitchFamily="18" charset="0"/>
                <a:cs typeface="Times New Roman" panose="02020603050405020304" pitchFamily="18" charset="0"/>
                <a:sym typeface="Calibri"/>
              </a:rPr>
              <a:t>Analyse statistique des données </a:t>
            </a:r>
          </a:p>
        </p:txBody>
      </p:sp>
      <p:pic>
        <p:nvPicPr>
          <p:cNvPr id="22" name="Image 21" descr="Une image contenant arbre, plante, Feuilles de vigne, automne&#10;&#10;Description générée automatiquement">
            <a:extLst>
              <a:ext uri="{FF2B5EF4-FFF2-40B4-BE49-F238E27FC236}">
                <a16:creationId xmlns:a16="http://schemas.microsoft.com/office/drawing/2014/main" id="{3EF4E9D2-12D4-438F-2FA3-B562FB40F0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3257639" y="1090028"/>
            <a:ext cx="1336109" cy="892864"/>
          </a:xfrm>
          <a:prstGeom prst="rect">
            <a:avLst/>
          </a:prstGeom>
        </p:spPr>
      </p:pic>
      <p:pic>
        <p:nvPicPr>
          <p:cNvPr id="34" name="Image 33" descr="Une image contenant Feuilles de vigne, plein air, vigne, feuille&#10;&#10;Description générée automatiquement">
            <a:extLst>
              <a:ext uri="{FF2B5EF4-FFF2-40B4-BE49-F238E27FC236}">
                <a16:creationId xmlns:a16="http://schemas.microsoft.com/office/drawing/2014/main" id="{DEF3ECBB-7F0F-F3DA-3A58-54B154F4452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11761"/>
          <a:stretch/>
        </p:blipFill>
        <p:spPr>
          <a:xfrm>
            <a:off x="5135209" y="1057395"/>
            <a:ext cx="871243" cy="1153158"/>
          </a:xfrm>
          <a:prstGeom prst="rect">
            <a:avLst/>
          </a:prstGeom>
        </p:spPr>
      </p:pic>
      <p:pic>
        <p:nvPicPr>
          <p:cNvPr id="47" name="Image 46" descr="Une image contenant arbre, plante, feuille, Feuilles de vigne&#10;&#10;Description générée automatiquement">
            <a:extLst>
              <a:ext uri="{FF2B5EF4-FFF2-40B4-BE49-F238E27FC236}">
                <a16:creationId xmlns:a16="http://schemas.microsoft.com/office/drawing/2014/main" id="{C6A7F29D-C2FD-37E0-C459-CE091292239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170"/>
          <a:stretch/>
        </p:blipFill>
        <p:spPr>
          <a:xfrm>
            <a:off x="8323085" y="979783"/>
            <a:ext cx="1201538" cy="1224439"/>
          </a:xfrm>
          <a:prstGeom prst="rect">
            <a:avLst/>
          </a:prstGeom>
        </p:spPr>
      </p:pic>
      <p:grpSp>
        <p:nvGrpSpPr>
          <p:cNvPr id="109" name="Groupe 108">
            <a:extLst>
              <a:ext uri="{FF2B5EF4-FFF2-40B4-BE49-F238E27FC236}">
                <a16:creationId xmlns:a16="http://schemas.microsoft.com/office/drawing/2014/main" id="{EB7D97B3-37C9-9820-1F8D-7168411D2E00}"/>
              </a:ext>
            </a:extLst>
          </p:cNvPr>
          <p:cNvGrpSpPr/>
          <p:nvPr/>
        </p:nvGrpSpPr>
        <p:grpSpPr>
          <a:xfrm>
            <a:off x="6688759" y="1057395"/>
            <a:ext cx="1201538" cy="1120979"/>
            <a:chOff x="3964741" y="3215761"/>
            <a:chExt cx="1540388" cy="2214261"/>
          </a:xfrm>
        </p:grpSpPr>
        <p:pic>
          <p:nvPicPr>
            <p:cNvPr id="85" name="Image 84" descr="Une image contenant Feuilles de vigne, plein air, vigne, feuille&#10;&#10;Description générée automatiquement">
              <a:extLst>
                <a:ext uri="{FF2B5EF4-FFF2-40B4-BE49-F238E27FC236}">
                  <a16:creationId xmlns:a16="http://schemas.microsoft.com/office/drawing/2014/main" id="{DB33D412-0F08-A1A0-C6BA-2BE5B6A2C16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5688" t="45774" b="11761"/>
            <a:stretch/>
          </p:blipFill>
          <p:spPr>
            <a:xfrm>
              <a:off x="3964741" y="3215761"/>
              <a:ext cx="1540388" cy="2214261"/>
            </a:xfrm>
            <a:prstGeom prst="rect">
              <a:avLst/>
            </a:prstGeom>
          </p:spPr>
        </p:pic>
        <p:cxnSp>
          <p:nvCxnSpPr>
            <p:cNvPr id="93" name="Connecteur droit avec flèche 92">
              <a:extLst>
                <a:ext uri="{FF2B5EF4-FFF2-40B4-BE49-F238E27FC236}">
                  <a16:creationId xmlns:a16="http://schemas.microsoft.com/office/drawing/2014/main" id="{23F9EE25-DE34-8C3B-0D79-1F53234649EF}"/>
                </a:ext>
              </a:extLst>
            </p:cNvPr>
            <p:cNvCxnSpPr>
              <a:cxnSpLocks/>
            </p:cNvCxnSpPr>
            <p:nvPr/>
          </p:nvCxnSpPr>
          <p:spPr>
            <a:xfrm flipH="1">
              <a:off x="4459506" y="4534323"/>
              <a:ext cx="198999" cy="734558"/>
            </a:xfrm>
            <a:prstGeom prst="straightConnector1">
              <a:avLst/>
            </a:prstGeom>
            <a:ln w="28575">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19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组合 18">
            <a:extLst>
              <a:ext uri="{FF2B5EF4-FFF2-40B4-BE49-F238E27FC236}">
                <a16:creationId xmlns:a16="http://schemas.microsoft.com/office/drawing/2014/main" id="{B40F1B46-1116-D4B4-413D-DBB8492B7B69}"/>
              </a:ext>
            </a:extLst>
          </p:cNvPr>
          <p:cNvGrpSpPr/>
          <p:nvPr/>
        </p:nvGrpSpPr>
        <p:grpSpPr>
          <a:xfrm>
            <a:off x="4286250" y="1661"/>
            <a:ext cx="3781425" cy="541264"/>
            <a:chOff x="3249432" y="1133549"/>
            <a:chExt cx="5199650" cy="613989"/>
          </a:xfrm>
        </p:grpSpPr>
        <p:sp>
          <p:nvSpPr>
            <p:cNvPr id="17" name="矩形 1">
              <a:extLst>
                <a:ext uri="{FF2B5EF4-FFF2-40B4-BE49-F238E27FC236}">
                  <a16:creationId xmlns:a16="http://schemas.microsoft.com/office/drawing/2014/main" id="{28C3F035-E09B-757D-0D9E-60A890B36D12}"/>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a:extLst>
                <a:ext uri="{FF2B5EF4-FFF2-40B4-BE49-F238E27FC236}">
                  <a16:creationId xmlns:a16="http://schemas.microsoft.com/office/drawing/2014/main" id="{8C35DDF8-7F7B-062C-4081-F841DE355CB8}"/>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3">
              <a:extLst>
                <a:ext uri="{FF2B5EF4-FFF2-40B4-BE49-F238E27FC236}">
                  <a16:creationId xmlns:a16="http://schemas.microsoft.com/office/drawing/2014/main" id="{7E0D7EBC-6573-571F-C406-B4B0A5512D4B}"/>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20" name="文本框 8">
            <a:extLst>
              <a:ext uri="{FF2B5EF4-FFF2-40B4-BE49-F238E27FC236}">
                <a16:creationId xmlns:a16="http://schemas.microsoft.com/office/drawing/2014/main" id="{0619FFFE-64DF-0ED1-EC03-1EF749B8467C}"/>
              </a:ext>
            </a:extLst>
          </p:cNvPr>
          <p:cNvSpPr txBox="1"/>
          <p:nvPr/>
        </p:nvSpPr>
        <p:spPr>
          <a:xfrm>
            <a:off x="5018229" y="67832"/>
            <a:ext cx="1954072"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21" name="Image 20" descr="Une image contenant texte, capture d’écran, diagramme, Police&#10;&#10;Description générée automatiquement">
            <a:extLst>
              <a:ext uri="{FF2B5EF4-FFF2-40B4-BE49-F238E27FC236}">
                <a16:creationId xmlns:a16="http://schemas.microsoft.com/office/drawing/2014/main" id="{01E5FFF3-63CD-F56E-6DAB-DD109B783D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5472" y="33404"/>
            <a:ext cx="630184" cy="472638"/>
          </a:xfrm>
          <a:prstGeom prst="rect">
            <a:avLst/>
          </a:prstGeom>
        </p:spPr>
      </p:pic>
      <p:sp>
        <p:nvSpPr>
          <p:cNvPr id="23" name="Espace réservé du numéro de diapositive 22">
            <a:extLst>
              <a:ext uri="{FF2B5EF4-FFF2-40B4-BE49-F238E27FC236}">
                <a16:creationId xmlns:a16="http://schemas.microsoft.com/office/drawing/2014/main" id="{68D15514-89BB-90A4-52BC-A6695B058648}"/>
              </a:ext>
            </a:extLst>
          </p:cNvPr>
          <p:cNvSpPr>
            <a:spLocks noGrp="1"/>
          </p:cNvSpPr>
          <p:nvPr>
            <p:ph type="sldNum" sz="quarter" idx="12"/>
          </p:nvPr>
        </p:nvSpPr>
        <p:spPr/>
        <p:txBody>
          <a:bodyPr/>
          <a:lstStyle/>
          <a:p>
            <a:fld id="{0965E7C8-8D38-468A-8CEF-B3882896E78D}" type="slidenum">
              <a:rPr lang="zh-CN" altLang="en-US" smtClean="0"/>
              <a:t>19</a:t>
            </a:fld>
            <a:endParaRPr lang="zh-CN" altLang="en-US"/>
          </a:p>
        </p:txBody>
      </p:sp>
      <p:pic>
        <p:nvPicPr>
          <p:cNvPr id="24" name="Image 23" descr="Une image contenant texte, capture d’écran, diagramme, Police&#10;&#10;Description générée automatiquement">
            <a:extLst>
              <a:ext uri="{FF2B5EF4-FFF2-40B4-BE49-F238E27FC236}">
                <a16:creationId xmlns:a16="http://schemas.microsoft.com/office/drawing/2014/main" id="{E81D723B-0B0F-99F3-142B-F4C763E9BE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778000" cy="1333500"/>
          </a:xfrm>
          <a:prstGeom prst="rect">
            <a:avLst/>
          </a:prstGeom>
        </p:spPr>
      </p:pic>
      <p:pic>
        <p:nvPicPr>
          <p:cNvPr id="25" name="Image 24" descr="Une image contenant texte, capture d’écran, diagramme, Police&#10;&#10;Description générée automatiquement">
            <a:extLst>
              <a:ext uri="{FF2B5EF4-FFF2-40B4-BE49-F238E27FC236}">
                <a16:creationId xmlns:a16="http://schemas.microsoft.com/office/drawing/2014/main" id="{4760A328-73DC-8FDD-F54F-BA7E34BB71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0852" y="14294"/>
            <a:ext cx="1778000" cy="1333500"/>
          </a:xfrm>
          <a:prstGeom prst="rect">
            <a:avLst/>
          </a:prstGeom>
        </p:spPr>
      </p:pic>
      <p:pic>
        <p:nvPicPr>
          <p:cNvPr id="26" name="Image 25" descr="Une image contenant texte, capture d’écran, diagramme, Police&#10;&#10;Description générée automatiquement">
            <a:extLst>
              <a:ext uri="{FF2B5EF4-FFF2-40B4-BE49-F238E27FC236}">
                <a16:creationId xmlns:a16="http://schemas.microsoft.com/office/drawing/2014/main" id="{5F612C94-6B11-94C0-003E-4A8EBAC608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48" y="5524500"/>
            <a:ext cx="1778000" cy="1333500"/>
          </a:xfrm>
          <a:prstGeom prst="rect">
            <a:avLst/>
          </a:prstGeom>
        </p:spPr>
      </p:pic>
      <p:pic>
        <p:nvPicPr>
          <p:cNvPr id="27" name="Image 26" descr="Une image contenant texte, capture d’écran, diagramme, Police&#10;&#10;Description générée automatiquement">
            <a:extLst>
              <a:ext uri="{FF2B5EF4-FFF2-40B4-BE49-F238E27FC236}">
                <a16:creationId xmlns:a16="http://schemas.microsoft.com/office/drawing/2014/main" id="{EA568510-3C58-C6A7-C5C9-CA1EFEAC41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0852" y="5524500"/>
            <a:ext cx="1778000" cy="1333500"/>
          </a:xfrm>
          <a:prstGeom prst="rect">
            <a:avLst/>
          </a:prstGeom>
        </p:spPr>
      </p:pic>
      <p:pic>
        <p:nvPicPr>
          <p:cNvPr id="28" name="Image 27" descr="Une image contenant texte, capture d’écran, diagramme, Police&#10;&#10;Description générée automatiquement">
            <a:extLst>
              <a:ext uri="{FF2B5EF4-FFF2-40B4-BE49-F238E27FC236}">
                <a16:creationId xmlns:a16="http://schemas.microsoft.com/office/drawing/2014/main" id="{32C267B0-A4E7-6ED7-175B-C6996E4B9B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37549" y="2262193"/>
            <a:ext cx="2649076" cy="1986807"/>
          </a:xfrm>
          <a:prstGeom prst="rect">
            <a:avLst/>
          </a:prstGeom>
        </p:spPr>
      </p:pic>
    </p:spTree>
    <p:extLst>
      <p:ext uri="{BB962C8B-B14F-4D97-AF65-F5344CB8AC3E}">
        <p14:creationId xmlns:p14="http://schemas.microsoft.com/office/powerpoint/2010/main" val="2660794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133">
            <a:extLst>
              <a:ext uri="{FF2B5EF4-FFF2-40B4-BE49-F238E27FC236}">
                <a16:creationId xmlns:a16="http://schemas.microsoft.com/office/drawing/2014/main" id="{C23772FA-6A28-F499-5699-737889F95BD3}"/>
              </a:ext>
            </a:extLst>
          </p:cNvPr>
          <p:cNvPicPr>
            <a:picLocks noChangeAspect="1"/>
          </p:cNvPicPr>
          <p:nvPr/>
        </p:nvPicPr>
        <p:blipFill>
          <a:blip r:embed="rId3"/>
          <a:stretch>
            <a:fillRect/>
          </a:stretch>
        </p:blipFill>
        <p:spPr>
          <a:xfrm rot="3405242">
            <a:off x="5679204" y="2979633"/>
            <a:ext cx="486288" cy="898734"/>
          </a:xfrm>
          <a:prstGeom prst="rect">
            <a:avLst/>
          </a:prstGeom>
        </p:spPr>
      </p:pic>
      <p:grpSp>
        <p:nvGrpSpPr>
          <p:cNvPr id="9" name="组合 139">
            <a:extLst>
              <a:ext uri="{FF2B5EF4-FFF2-40B4-BE49-F238E27FC236}">
                <a16:creationId xmlns:a16="http://schemas.microsoft.com/office/drawing/2014/main" id="{1B4C0EB4-D4CA-16E2-0EC1-C8CAD2040E10}"/>
              </a:ext>
            </a:extLst>
          </p:cNvPr>
          <p:cNvGrpSpPr/>
          <p:nvPr/>
        </p:nvGrpSpPr>
        <p:grpSpPr>
          <a:xfrm>
            <a:off x="950613" y="539848"/>
            <a:ext cx="10527906" cy="3760548"/>
            <a:chOff x="0" y="2044129"/>
            <a:chExt cx="12334375" cy="1469572"/>
          </a:xfrm>
        </p:grpSpPr>
        <p:cxnSp>
          <p:nvCxnSpPr>
            <p:cNvPr id="10" name="直接连接符 134">
              <a:extLst>
                <a:ext uri="{FF2B5EF4-FFF2-40B4-BE49-F238E27FC236}">
                  <a16:creationId xmlns:a16="http://schemas.microsoft.com/office/drawing/2014/main" id="{113BF360-61A1-8E97-6DA4-8F9F9675E4C1}"/>
                </a:ext>
              </a:extLst>
            </p:cNvPr>
            <p:cNvCxnSpPr/>
            <p:nvPr/>
          </p:nvCxnSpPr>
          <p:spPr>
            <a:xfrm>
              <a:off x="0" y="2311528"/>
              <a:ext cx="12192000" cy="0"/>
            </a:xfrm>
            <a:prstGeom prst="line">
              <a:avLst/>
            </a:prstGeom>
            <a:ln>
              <a:solidFill>
                <a:srgbClr val="362B2E"/>
              </a:solidFill>
            </a:ln>
          </p:spPr>
          <p:style>
            <a:lnRef idx="1">
              <a:schemeClr val="accent1"/>
            </a:lnRef>
            <a:fillRef idx="0">
              <a:schemeClr val="accent1"/>
            </a:fillRef>
            <a:effectRef idx="0">
              <a:schemeClr val="accent1"/>
            </a:effectRef>
            <a:fontRef idx="minor">
              <a:schemeClr val="tx1"/>
            </a:fontRef>
          </p:style>
        </p:cxnSp>
        <p:cxnSp>
          <p:nvCxnSpPr>
            <p:cNvPr id="11" name="直接连接符 136">
              <a:extLst>
                <a:ext uri="{FF2B5EF4-FFF2-40B4-BE49-F238E27FC236}">
                  <a16:creationId xmlns:a16="http://schemas.microsoft.com/office/drawing/2014/main" id="{A3A3352C-DB29-2A39-B363-68F00514411F}"/>
                </a:ext>
              </a:extLst>
            </p:cNvPr>
            <p:cNvCxnSpPr/>
            <p:nvPr/>
          </p:nvCxnSpPr>
          <p:spPr>
            <a:xfrm>
              <a:off x="0" y="3240808"/>
              <a:ext cx="12192000" cy="0"/>
            </a:xfrm>
            <a:prstGeom prst="line">
              <a:avLst/>
            </a:prstGeom>
            <a:ln>
              <a:solidFill>
                <a:srgbClr val="362B2E"/>
              </a:solidFill>
            </a:ln>
          </p:spPr>
          <p:style>
            <a:lnRef idx="1">
              <a:schemeClr val="accent1"/>
            </a:lnRef>
            <a:fillRef idx="0">
              <a:schemeClr val="accent1"/>
            </a:fillRef>
            <a:effectRef idx="0">
              <a:schemeClr val="accent1"/>
            </a:effectRef>
            <a:fontRef idx="minor">
              <a:schemeClr val="tx1"/>
            </a:fontRef>
          </p:style>
        </p:cxnSp>
        <p:sp>
          <p:nvSpPr>
            <p:cNvPr id="12" name="矩形 138">
              <a:extLst>
                <a:ext uri="{FF2B5EF4-FFF2-40B4-BE49-F238E27FC236}">
                  <a16:creationId xmlns:a16="http://schemas.microsoft.com/office/drawing/2014/main" id="{ADC699D9-9DC5-F7ED-01C3-6DEA4AA27909}"/>
                </a:ext>
              </a:extLst>
            </p:cNvPr>
            <p:cNvSpPr/>
            <p:nvPr/>
          </p:nvSpPr>
          <p:spPr>
            <a:xfrm>
              <a:off x="142375" y="2044129"/>
              <a:ext cx="12192000" cy="1469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2000"/>
                </a:lnSpc>
                <a:spcBef>
                  <a:spcPts val="0"/>
                </a:spcBef>
                <a:spcAft>
                  <a:spcPts val="1200"/>
                </a:spcAft>
              </a:pPr>
              <a:r>
                <a:rPr lang="fr-FR" sz="3600" b="1" dirty="0">
                  <a:solidFill>
                    <a:srgbClr val="002060"/>
                  </a:solidFill>
                  <a:effectLst/>
                  <a:latin typeface="Magnific Chaos Personal Use" pitchFamily="2" charset="0"/>
                  <a:ea typeface="Arial" panose="020B0604020202020204" pitchFamily="34" charset="0"/>
                  <a:cs typeface="Times New Roman" panose="02020603050405020304" pitchFamily="18" charset="0"/>
                </a:rPr>
                <a:t>À</a:t>
              </a:r>
              <a:r>
                <a:rPr lang="fr-FR" sz="2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NALYSE ET MODÉLISATION DE LA VARIABILITÉ INTER &amp; INTRA - GÉNOTYPIQUE DE L’ARCHITECTURE AÉRIENNE CHEZ LA VIGNE</a:t>
              </a:r>
              <a:endParaRPr lang="fr-FR" sz="2800"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13" name="椭圆 140">
            <a:extLst>
              <a:ext uri="{FF2B5EF4-FFF2-40B4-BE49-F238E27FC236}">
                <a16:creationId xmlns:a16="http://schemas.microsoft.com/office/drawing/2014/main" id="{2BDE801F-1F54-A445-0A8A-F2D7592582CC}"/>
              </a:ext>
            </a:extLst>
          </p:cNvPr>
          <p:cNvSpPr/>
          <p:nvPr/>
        </p:nvSpPr>
        <p:spPr>
          <a:xfrm>
            <a:off x="2365830" y="1303004"/>
            <a:ext cx="587784" cy="587784"/>
          </a:xfrm>
          <a:prstGeom prst="ellipse">
            <a:avLst/>
          </a:prstGeom>
          <a:gradFill flip="none" rotWithShape="1">
            <a:gsLst>
              <a:gs pos="15000">
                <a:srgbClr val="FFFEAB"/>
              </a:gs>
              <a:gs pos="31000">
                <a:srgbClr val="FBB752">
                  <a:alpha val="69804"/>
                </a:srgbClr>
              </a:gs>
              <a:gs pos="61000">
                <a:srgbClr val="FFFB6C">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圆角矩形 3">
            <a:extLst>
              <a:ext uri="{FF2B5EF4-FFF2-40B4-BE49-F238E27FC236}">
                <a16:creationId xmlns:a16="http://schemas.microsoft.com/office/drawing/2014/main" id="{6A435E4A-5D58-45D8-1565-6E2AC4AE380C}"/>
              </a:ext>
            </a:extLst>
          </p:cNvPr>
          <p:cNvSpPr/>
          <p:nvPr/>
        </p:nvSpPr>
        <p:spPr>
          <a:xfrm>
            <a:off x="172016" y="5926162"/>
            <a:ext cx="3087232" cy="916610"/>
          </a:xfrm>
          <a:prstGeom prst="roundRect">
            <a:avLst>
              <a:gd name="adj" fmla="val 3162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image3.png">
            <a:extLst>
              <a:ext uri="{FF2B5EF4-FFF2-40B4-BE49-F238E27FC236}">
                <a16:creationId xmlns:a16="http://schemas.microsoft.com/office/drawing/2014/main" id="{0B2C397D-2C73-EC08-A266-1AA4EC430513}"/>
              </a:ext>
            </a:extLst>
          </p:cNvPr>
          <p:cNvPicPr/>
          <p:nvPr/>
        </p:nvPicPr>
        <p:blipFill>
          <a:blip r:embed="rId4" cstate="email">
            <a:extLst>
              <a:ext uri="{28A0092B-C50C-407E-A947-70E740481C1C}">
                <a14:useLocalDpi xmlns:a14="http://schemas.microsoft.com/office/drawing/2010/main"/>
              </a:ext>
            </a:extLst>
          </a:blip>
          <a:srcRect/>
          <a:stretch>
            <a:fillRect/>
          </a:stretch>
        </p:blipFill>
        <p:spPr>
          <a:xfrm>
            <a:off x="-1" y="-9054"/>
            <a:ext cx="2656597" cy="725139"/>
          </a:xfrm>
          <a:prstGeom prst="rect">
            <a:avLst/>
          </a:prstGeom>
          <a:ln/>
        </p:spPr>
      </p:pic>
      <p:pic>
        <p:nvPicPr>
          <p:cNvPr id="16" name="Image 15" descr="Une image contenant texte&#10;&#10;Description générée automatiquement">
            <a:extLst>
              <a:ext uri="{FF2B5EF4-FFF2-40B4-BE49-F238E27FC236}">
                <a16:creationId xmlns:a16="http://schemas.microsoft.com/office/drawing/2014/main" id="{70020A88-1F32-D9A6-8EC6-534AFB01E33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2124" y="-12131"/>
            <a:ext cx="2409876" cy="737269"/>
          </a:xfrm>
          <a:prstGeom prst="rect">
            <a:avLst/>
          </a:prstGeom>
        </p:spPr>
      </p:pic>
      <p:pic>
        <p:nvPicPr>
          <p:cNvPr id="17" name="Image 16" descr="Une image contenant texte, clipart&#10;&#10;Description générée automatiquement">
            <a:extLst>
              <a:ext uri="{FF2B5EF4-FFF2-40B4-BE49-F238E27FC236}">
                <a16:creationId xmlns:a16="http://schemas.microsoft.com/office/drawing/2014/main" id="{B47EE38E-3A99-A8BD-C17B-DD10DE23F2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13231" y="-3079"/>
            <a:ext cx="1594152" cy="747259"/>
          </a:xfrm>
          <a:prstGeom prst="rect">
            <a:avLst/>
          </a:prstGeom>
        </p:spPr>
      </p:pic>
      <p:sp>
        <p:nvSpPr>
          <p:cNvPr id="18" name="Google Shape;160;p30">
            <a:extLst>
              <a:ext uri="{FF2B5EF4-FFF2-40B4-BE49-F238E27FC236}">
                <a16:creationId xmlns:a16="http://schemas.microsoft.com/office/drawing/2014/main" id="{FAAFD9D6-0EE9-993E-43A9-2BA6778382C4}"/>
              </a:ext>
            </a:extLst>
          </p:cNvPr>
          <p:cNvSpPr txBox="1">
            <a:spLocks/>
          </p:cNvSpPr>
          <p:nvPr/>
        </p:nvSpPr>
        <p:spPr>
          <a:xfrm>
            <a:off x="10401794" y="5633894"/>
            <a:ext cx="1790206" cy="1227899"/>
          </a:xfrm>
          <a:prstGeom prst="rect">
            <a:avLst/>
          </a:prstGeom>
          <a:noFill/>
          <a:ln w="28575">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9pPr>
          </a:lstStyle>
          <a:p>
            <a:pPr algn="just"/>
            <a:r>
              <a:rPr lang="fr-FR" sz="1600" u="sng" dirty="0">
                <a:solidFill>
                  <a:srgbClr val="421D04"/>
                </a:solidFill>
                <a:latin typeface="Garamond" panose="02020404030301010803" pitchFamily="18" charset="0"/>
              </a:rPr>
              <a:t>Encadrants: </a:t>
            </a:r>
          </a:p>
          <a:p>
            <a:pPr algn="just"/>
            <a:r>
              <a:rPr lang="fr-FR" sz="1600" dirty="0">
                <a:solidFill>
                  <a:srgbClr val="421D04"/>
                </a:solidFill>
                <a:latin typeface="Garamond" panose="02020404030301010803" pitchFamily="18" charset="0"/>
              </a:rPr>
              <a:t>Benoît Pallas</a:t>
            </a:r>
          </a:p>
          <a:p>
            <a:pPr algn="just"/>
            <a:r>
              <a:rPr lang="en-US" sz="1600" dirty="0" err="1">
                <a:solidFill>
                  <a:srgbClr val="421D04"/>
                </a:solidFill>
                <a:latin typeface="Garamond" panose="02020404030301010803" pitchFamily="18" charset="0"/>
              </a:rPr>
              <a:t>Stathis</a:t>
            </a:r>
            <a:r>
              <a:rPr lang="en-US" sz="1600" dirty="0">
                <a:solidFill>
                  <a:srgbClr val="421D04"/>
                </a:solidFill>
                <a:latin typeface="Garamond" panose="02020404030301010803" pitchFamily="18" charset="0"/>
              </a:rPr>
              <a:t> </a:t>
            </a:r>
            <a:r>
              <a:rPr lang="en-US" sz="1600" dirty="0" err="1">
                <a:solidFill>
                  <a:srgbClr val="421D04"/>
                </a:solidFill>
                <a:latin typeface="Garamond" panose="02020404030301010803" pitchFamily="18" charset="0"/>
              </a:rPr>
              <a:t>Delivorias</a:t>
            </a:r>
            <a:endParaRPr lang="fr-FR" sz="1600" dirty="0">
              <a:solidFill>
                <a:srgbClr val="421D04"/>
              </a:solidFill>
              <a:latin typeface="Garamond" panose="02020404030301010803" pitchFamily="18" charset="0"/>
            </a:endParaRPr>
          </a:p>
        </p:txBody>
      </p:sp>
      <p:sp>
        <p:nvSpPr>
          <p:cNvPr id="19" name="Google Shape;160;p30">
            <a:extLst>
              <a:ext uri="{FF2B5EF4-FFF2-40B4-BE49-F238E27FC236}">
                <a16:creationId xmlns:a16="http://schemas.microsoft.com/office/drawing/2014/main" id="{8E420073-A323-29C1-4AFB-2C4B107601CA}"/>
              </a:ext>
            </a:extLst>
          </p:cNvPr>
          <p:cNvSpPr txBox="1">
            <a:spLocks/>
          </p:cNvSpPr>
          <p:nvPr/>
        </p:nvSpPr>
        <p:spPr>
          <a:xfrm>
            <a:off x="3051" y="5436994"/>
            <a:ext cx="2173619" cy="1414882"/>
          </a:xfrm>
          <a:prstGeom prst="rect">
            <a:avLst/>
          </a:prstGeom>
          <a:noFill/>
          <a:ln w="28575">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9pPr>
          </a:lstStyle>
          <a:p>
            <a:pPr algn="just"/>
            <a:r>
              <a:rPr lang="fr-FR" sz="1400" u="sng" dirty="0">
                <a:solidFill>
                  <a:schemeClr val="accent6">
                    <a:lumMod val="10000"/>
                  </a:schemeClr>
                </a:solidFill>
                <a:latin typeface="Garamond" panose="02020404030301010803" pitchFamily="18" charset="0"/>
              </a:rPr>
              <a:t>Présenté par</a:t>
            </a:r>
          </a:p>
          <a:p>
            <a:pPr algn="just"/>
            <a:r>
              <a:rPr lang="en-US" sz="1400" dirty="0">
                <a:solidFill>
                  <a:schemeClr val="accent6">
                    <a:lumMod val="10000"/>
                  </a:schemeClr>
                </a:solidFill>
                <a:latin typeface="Garamond" panose="02020404030301010803" pitchFamily="18" charset="0"/>
              </a:rPr>
              <a:t>Joël </a:t>
            </a:r>
            <a:r>
              <a:rPr lang="en-US" sz="1400" dirty="0" err="1">
                <a:solidFill>
                  <a:schemeClr val="accent6">
                    <a:lumMod val="10000"/>
                  </a:schemeClr>
                </a:solidFill>
                <a:latin typeface="Garamond" panose="02020404030301010803" pitchFamily="18" charset="0"/>
              </a:rPr>
              <a:t>Kodzo</a:t>
            </a:r>
            <a:r>
              <a:rPr lang="en-US" sz="1400" dirty="0">
                <a:solidFill>
                  <a:schemeClr val="accent6">
                    <a:lumMod val="10000"/>
                  </a:schemeClr>
                </a:solidFill>
                <a:latin typeface="Garamond" panose="02020404030301010803" pitchFamily="18" charset="0"/>
              </a:rPr>
              <a:t> Dropenou</a:t>
            </a:r>
          </a:p>
          <a:p>
            <a:pPr algn="just"/>
            <a:r>
              <a:rPr lang="en-US" sz="1400" dirty="0">
                <a:solidFill>
                  <a:schemeClr val="accent6">
                    <a:lumMod val="10000"/>
                  </a:schemeClr>
                </a:solidFill>
                <a:latin typeface="Garamond" panose="02020404030301010803" pitchFamily="18" charset="0"/>
              </a:rPr>
              <a:t>M2 </a:t>
            </a:r>
            <a:r>
              <a:rPr lang="en-US" sz="1400" dirty="0" err="1">
                <a:solidFill>
                  <a:schemeClr val="accent6">
                    <a:lumMod val="10000"/>
                  </a:schemeClr>
                </a:solidFill>
                <a:latin typeface="Garamond" panose="02020404030301010803" pitchFamily="18" charset="0"/>
              </a:rPr>
              <a:t>AgroDesign</a:t>
            </a:r>
            <a:endParaRPr lang="en-US" sz="1400" dirty="0">
              <a:solidFill>
                <a:schemeClr val="accent6">
                  <a:lumMod val="10000"/>
                </a:schemeClr>
              </a:solidFill>
              <a:latin typeface="Garamond" panose="02020404030301010803" pitchFamily="18" charset="0"/>
            </a:endParaRPr>
          </a:p>
          <a:p>
            <a:pPr algn="just"/>
            <a:r>
              <a:rPr lang="en-US" sz="1400" dirty="0" err="1">
                <a:solidFill>
                  <a:schemeClr val="accent6">
                    <a:lumMod val="10000"/>
                  </a:schemeClr>
                </a:solidFill>
                <a:latin typeface="Garamond" panose="02020404030301010803" pitchFamily="18" charset="0"/>
              </a:rPr>
              <a:t>Institut</a:t>
            </a:r>
            <a:r>
              <a:rPr lang="en-US" sz="1400" dirty="0">
                <a:solidFill>
                  <a:schemeClr val="accent6">
                    <a:lumMod val="10000"/>
                  </a:schemeClr>
                </a:solidFill>
                <a:latin typeface="Garamond" panose="02020404030301010803" pitchFamily="18" charset="0"/>
              </a:rPr>
              <a:t> </a:t>
            </a:r>
            <a:r>
              <a:rPr lang="en-US" sz="1400" dirty="0" err="1">
                <a:solidFill>
                  <a:schemeClr val="accent6">
                    <a:lumMod val="10000"/>
                  </a:schemeClr>
                </a:solidFill>
                <a:latin typeface="Garamond" panose="02020404030301010803" pitchFamily="18" charset="0"/>
              </a:rPr>
              <a:t>Agro</a:t>
            </a:r>
            <a:r>
              <a:rPr lang="en-US" sz="1400" dirty="0">
                <a:solidFill>
                  <a:schemeClr val="accent6">
                    <a:lumMod val="10000"/>
                  </a:schemeClr>
                </a:solidFill>
                <a:latin typeface="Garamond" panose="02020404030301010803" pitchFamily="18" charset="0"/>
              </a:rPr>
              <a:t> Montpellier</a:t>
            </a:r>
            <a:endParaRPr lang="fr-FR" sz="1400" dirty="0">
              <a:solidFill>
                <a:schemeClr val="accent6">
                  <a:lumMod val="10000"/>
                </a:schemeClr>
              </a:solidFill>
              <a:latin typeface="Garamond" panose="02020404030301010803" pitchFamily="18" charset="0"/>
            </a:endParaRPr>
          </a:p>
        </p:txBody>
      </p:sp>
      <p:sp>
        <p:nvSpPr>
          <p:cNvPr id="20" name="Google Shape;160;p30">
            <a:extLst>
              <a:ext uri="{FF2B5EF4-FFF2-40B4-BE49-F238E27FC236}">
                <a16:creationId xmlns:a16="http://schemas.microsoft.com/office/drawing/2014/main" id="{9EC19AD4-E3CB-23A1-817A-BB7E2F4D4704}"/>
              </a:ext>
            </a:extLst>
          </p:cNvPr>
          <p:cNvSpPr txBox="1">
            <a:spLocks/>
          </p:cNvSpPr>
          <p:nvPr/>
        </p:nvSpPr>
        <p:spPr>
          <a:xfrm>
            <a:off x="3690339" y="3721795"/>
            <a:ext cx="5429947" cy="603949"/>
          </a:xfrm>
          <a:prstGeom prst="rect">
            <a:avLst/>
          </a:prstGeom>
          <a:noFill/>
          <a:ln w="28575">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2400"/>
              <a:buFont typeface="Signika"/>
              <a:buNone/>
              <a:defRPr sz="2400" b="0" i="0" u="none" strike="noStrike" cap="none">
                <a:solidFill>
                  <a:schemeClr val="dk1"/>
                </a:solidFill>
                <a:latin typeface="Signika"/>
                <a:ea typeface="Signika"/>
                <a:cs typeface="Signika"/>
                <a:sym typeface="Signika"/>
              </a:defRPr>
            </a:lvl9pPr>
          </a:lstStyle>
          <a:p>
            <a:r>
              <a:rPr lang="fr-FR" sz="2000" dirty="0">
                <a:solidFill>
                  <a:schemeClr val="tx1"/>
                </a:solidFill>
                <a:latin typeface="Garamond" panose="02020404030301010803" pitchFamily="18" charset="0"/>
              </a:rPr>
              <a:t>Soutenance de mémoire de Master3A 2023</a:t>
            </a:r>
            <a:r>
              <a:rPr lang="fr-FR" sz="2000" dirty="0">
                <a:solidFill>
                  <a:schemeClr val="accent2">
                    <a:lumMod val="75000"/>
                  </a:schemeClr>
                </a:solidFill>
                <a:latin typeface="Garamond" panose="02020404030301010803" pitchFamily="18" charset="0"/>
              </a:rPr>
              <a:t> </a:t>
            </a:r>
          </a:p>
          <a:p>
            <a:r>
              <a:rPr lang="fr-FR" sz="2000" dirty="0">
                <a:solidFill>
                  <a:schemeClr val="tx1"/>
                </a:solidFill>
                <a:latin typeface="Garamond" panose="02020404030301010803" pitchFamily="18" charset="0"/>
              </a:rPr>
              <a:t>Option</a:t>
            </a:r>
            <a:r>
              <a:rPr lang="fr-FR" sz="2000" dirty="0">
                <a:solidFill>
                  <a:schemeClr val="accent2"/>
                </a:solidFill>
                <a:latin typeface="Garamond" panose="02020404030301010803" pitchFamily="18" charset="0"/>
              </a:rPr>
              <a:t>  </a:t>
            </a:r>
            <a:r>
              <a:rPr lang="fr-FR" sz="2000" dirty="0">
                <a:solidFill>
                  <a:schemeClr val="tx1"/>
                </a:solidFill>
                <a:latin typeface="Garamond" panose="02020404030301010803" pitchFamily="18" charset="0"/>
              </a:rPr>
              <a:t>:</a:t>
            </a:r>
            <a:r>
              <a:rPr lang="fr-FR" sz="2000" dirty="0">
                <a:solidFill>
                  <a:schemeClr val="accent2"/>
                </a:solidFill>
                <a:latin typeface="Garamond" panose="02020404030301010803" pitchFamily="18" charset="0"/>
              </a:rPr>
              <a:t> </a:t>
            </a:r>
            <a:r>
              <a:rPr lang="fr-FR" sz="2000" dirty="0" err="1">
                <a:solidFill>
                  <a:schemeClr val="accent2"/>
                </a:solidFill>
                <a:latin typeface="Garamond" panose="02020404030301010803" pitchFamily="18" charset="0"/>
              </a:rPr>
              <a:t>AgroDesign</a:t>
            </a:r>
            <a:endParaRPr lang="fr-FR" sz="2000" dirty="0">
              <a:solidFill>
                <a:schemeClr val="accent2"/>
              </a:solidFill>
              <a:latin typeface="Garamond" panose="02020404030301010803" pitchFamily="18" charset="0"/>
            </a:endParaRPr>
          </a:p>
        </p:txBody>
      </p:sp>
      <p:pic>
        <p:nvPicPr>
          <p:cNvPr id="2" name="image13.png">
            <a:extLst>
              <a:ext uri="{FF2B5EF4-FFF2-40B4-BE49-F238E27FC236}">
                <a16:creationId xmlns:a16="http://schemas.microsoft.com/office/drawing/2014/main" id="{B21A5313-5DE2-3D34-DA07-B0CDDD6C2465}"/>
              </a:ext>
            </a:extLst>
          </p:cNvPr>
          <p:cNvPicPr>
            <a:picLocks/>
          </p:cNvPicPr>
          <p:nvPr/>
        </p:nvPicPr>
        <p:blipFill>
          <a:blip r:embed="rId7" cstate="email">
            <a:extLst>
              <a:ext uri="{28A0092B-C50C-407E-A947-70E740481C1C}">
                <a14:useLocalDpi xmlns:a14="http://schemas.microsoft.com/office/drawing/2010/main"/>
              </a:ext>
            </a:extLst>
          </a:blip>
          <a:srcRect l="4476" r="4476"/>
          <a:stretch>
            <a:fillRect/>
          </a:stretch>
        </p:blipFill>
        <p:spPr>
          <a:xfrm>
            <a:off x="4720601" y="4303763"/>
            <a:ext cx="3217818" cy="1676289"/>
          </a:xfrm>
          <a:prstGeom prst="rect">
            <a:avLst/>
          </a:prstGeom>
          <a:ln/>
        </p:spPr>
      </p:pic>
      <p:sp>
        <p:nvSpPr>
          <p:cNvPr id="4" name="Espace réservé du numéro de diapositive 3">
            <a:extLst>
              <a:ext uri="{FF2B5EF4-FFF2-40B4-BE49-F238E27FC236}">
                <a16:creationId xmlns:a16="http://schemas.microsoft.com/office/drawing/2014/main" id="{5273DF3B-17EF-54AF-4CCB-35863A8DA84F}"/>
              </a:ext>
            </a:extLst>
          </p:cNvPr>
          <p:cNvSpPr>
            <a:spLocks noGrp="1"/>
          </p:cNvSpPr>
          <p:nvPr>
            <p:ph type="sldNum" sz="quarter" idx="12"/>
          </p:nvPr>
        </p:nvSpPr>
        <p:spPr/>
        <p:txBody>
          <a:bodyPr/>
          <a:lstStyle/>
          <a:p>
            <a:fld id="{0965E7C8-8D38-468A-8CEF-B3882896E78D}" type="slidenum">
              <a:rPr lang="zh-CN" altLang="en-US" smtClean="0"/>
              <a:t>2</a:t>
            </a:fld>
            <a:endParaRPr lang="zh-CN" altLang="en-US"/>
          </a:p>
        </p:txBody>
      </p:sp>
      <p:pic>
        <p:nvPicPr>
          <p:cNvPr id="3" name="image3.png">
            <a:extLst>
              <a:ext uri="{FF2B5EF4-FFF2-40B4-BE49-F238E27FC236}">
                <a16:creationId xmlns:a16="http://schemas.microsoft.com/office/drawing/2014/main" id="{759424AD-598A-3196-5DCD-DEC6AB56B99B}"/>
              </a:ext>
            </a:extLst>
          </p:cNvPr>
          <p:cNvPicPr/>
          <p:nvPr/>
        </p:nvPicPr>
        <p:blipFill>
          <a:blip r:embed="rId4" cstate="email">
            <a:extLst>
              <a:ext uri="{28A0092B-C50C-407E-A947-70E740481C1C}">
                <a14:useLocalDpi xmlns:a14="http://schemas.microsoft.com/office/drawing/2010/main"/>
              </a:ext>
            </a:extLst>
          </a:blip>
          <a:srcRect/>
          <a:stretch>
            <a:fillRect/>
          </a:stretch>
        </p:blipFill>
        <p:spPr>
          <a:xfrm>
            <a:off x="-1" y="-12131"/>
            <a:ext cx="2656597" cy="725139"/>
          </a:xfrm>
          <a:prstGeom prst="rect">
            <a:avLst/>
          </a:prstGeom>
          <a:ln/>
        </p:spPr>
      </p:pic>
      <p:pic>
        <p:nvPicPr>
          <p:cNvPr id="5" name="Image 4" descr="Une image contenant texte, clipart&#10;&#10;Description générée automatiquement">
            <a:extLst>
              <a:ext uri="{FF2B5EF4-FFF2-40B4-BE49-F238E27FC236}">
                <a16:creationId xmlns:a16="http://schemas.microsoft.com/office/drawing/2014/main" id="{62358F62-1C1C-EF66-1AA7-665E2B341D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13231" y="-6156"/>
            <a:ext cx="1594152" cy="747259"/>
          </a:xfrm>
          <a:prstGeom prst="rect">
            <a:avLst/>
          </a:prstGeom>
        </p:spPr>
      </p:pic>
    </p:spTree>
    <p:extLst>
      <p:ext uri="{BB962C8B-B14F-4D97-AF65-F5344CB8AC3E}">
        <p14:creationId xmlns:p14="http://schemas.microsoft.com/office/powerpoint/2010/main" val="221084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1000"/>
                                        <p:tgtEl>
                                          <p:spTgt spid="8"/>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ircle(in)">
                                      <p:cBhvr>
                                        <p:cTn id="11" dur="500"/>
                                        <p:tgtEl>
                                          <p:spTgt spid="13"/>
                                        </p:tgtEl>
                                      </p:cBhvr>
                                    </p:animEffect>
                                  </p:childTnLst>
                                </p:cTn>
                              </p:par>
                            </p:childTnLst>
                          </p:cTn>
                        </p:par>
                        <p:par>
                          <p:cTn id="12" fill="hold">
                            <p:stCondLst>
                              <p:cond delay="1500"/>
                            </p:stCondLst>
                            <p:childTnLst>
                              <p:par>
                                <p:cTn id="13" presetID="6" presetClass="emph" presetSubtype="0" fill="hold" grpId="1" nodeType="afterEffect">
                                  <p:stCondLst>
                                    <p:cond delay="0"/>
                                  </p:stCondLst>
                                  <p:childTnLst>
                                    <p:animScale>
                                      <p:cBhvr>
                                        <p:cTn id="14" dur="500" fill="hold"/>
                                        <p:tgtEl>
                                          <p:spTgt spid="13"/>
                                        </p:tgtEl>
                                      </p:cBhvr>
                                      <p:by x="150000" y="150000"/>
                                    </p:animScale>
                                  </p:childTnLst>
                                </p:cTn>
                              </p:par>
                              <p:par>
                                <p:cTn id="15" presetID="63" presetClass="path" presetSubtype="0" accel="50000" decel="50000" fill="hold" grpId="3" nodeType="withEffect">
                                  <p:stCondLst>
                                    <p:cond delay="500"/>
                                  </p:stCondLst>
                                  <p:childTnLst>
                                    <p:animMotion origin="layout" path="M 1.04167E-6 -3.7037E-7 L 0.58698 -3.7037E-7 " pathEditMode="relative" rAng="0" ptsTypes="AA">
                                      <p:cBhvr>
                                        <p:cTn id="16" dur="2000" fill="hold"/>
                                        <p:tgtEl>
                                          <p:spTgt spid="13"/>
                                        </p:tgtEl>
                                        <p:attrNameLst>
                                          <p:attrName>ppt_x</p:attrName>
                                          <p:attrName>ppt_y</p:attrName>
                                        </p:attrNameLst>
                                      </p:cBhvr>
                                      <p:rCtr x="29349" y="0"/>
                                    </p:animMotion>
                                  </p:childTnLst>
                                </p:cTn>
                              </p:par>
                              <p:par>
                                <p:cTn id="17" presetID="10" presetClass="exit" presetSubtype="0" fill="hold" grpId="2" nodeType="withEffect">
                                  <p:stCondLst>
                                    <p:cond delay="150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4CEADF52-95D1-4B30-76B6-E37313C862B3}"/>
              </a:ext>
            </a:extLst>
          </p:cNvPr>
          <p:cNvGrpSpPr/>
          <p:nvPr/>
        </p:nvGrpSpPr>
        <p:grpSpPr>
          <a:xfrm>
            <a:off x="517352" y="1616989"/>
            <a:ext cx="5219700" cy="4815080"/>
            <a:chOff x="0" y="86122"/>
            <a:chExt cx="9125803" cy="6771879"/>
          </a:xfrm>
        </p:grpSpPr>
        <p:pic>
          <p:nvPicPr>
            <p:cNvPr id="4" name="Image 3" descr="Une image contenant diagramme, texte, capture d’écran&#10;&#10;Description générée automatiquement">
              <a:extLst>
                <a:ext uri="{FF2B5EF4-FFF2-40B4-BE49-F238E27FC236}">
                  <a16:creationId xmlns:a16="http://schemas.microsoft.com/office/drawing/2014/main" id="{2CF2434A-1EB4-125C-AE89-EC51B7FBEC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6122"/>
              <a:ext cx="9125803" cy="6771879"/>
            </a:xfrm>
            <a:prstGeom prst="rect">
              <a:avLst/>
            </a:prstGeom>
          </p:spPr>
        </p:pic>
        <p:sp>
          <p:nvSpPr>
            <p:cNvPr id="5" name="ZoneTexte 4">
              <a:extLst>
                <a:ext uri="{FF2B5EF4-FFF2-40B4-BE49-F238E27FC236}">
                  <a16:creationId xmlns:a16="http://schemas.microsoft.com/office/drawing/2014/main" id="{89DA75EF-FACF-248C-2A2D-E3B9F73E14E7}"/>
                </a:ext>
              </a:extLst>
            </p:cNvPr>
            <p:cNvSpPr txBox="1"/>
            <p:nvPr/>
          </p:nvSpPr>
          <p:spPr>
            <a:xfrm>
              <a:off x="755175" y="352862"/>
              <a:ext cx="442104" cy="438252"/>
            </a:xfrm>
            <a:prstGeom prst="rect">
              <a:avLst/>
            </a:prstGeom>
            <a:solidFill>
              <a:schemeClr val="accent1">
                <a:lumMod val="85000"/>
              </a:schemeClr>
            </a:solidFill>
          </p:spPr>
          <p:txBody>
            <a:bodyPr wrap="square">
              <a:spAutoFit/>
            </a:bodyPr>
            <a:lstStyle/>
            <a:p>
              <a:r>
                <a:rPr lang="fr-FR" sz="1467" b="1" dirty="0">
                  <a:latin typeface="Times New Roman" panose="02020603050405020304" pitchFamily="18" charset="0"/>
                  <a:cs typeface="Times New Roman" panose="02020603050405020304" pitchFamily="18" charset="0"/>
                </a:rPr>
                <a:t>a</a:t>
              </a:r>
            </a:p>
          </p:txBody>
        </p:sp>
        <p:sp>
          <p:nvSpPr>
            <p:cNvPr id="6" name="ZoneTexte 5">
              <a:extLst>
                <a:ext uri="{FF2B5EF4-FFF2-40B4-BE49-F238E27FC236}">
                  <a16:creationId xmlns:a16="http://schemas.microsoft.com/office/drawing/2014/main" id="{ED69F4DE-1755-A219-7069-5288DE27144B}"/>
                </a:ext>
              </a:extLst>
            </p:cNvPr>
            <p:cNvSpPr txBox="1"/>
            <p:nvPr/>
          </p:nvSpPr>
          <p:spPr>
            <a:xfrm>
              <a:off x="8068240" y="352862"/>
              <a:ext cx="442103" cy="438252"/>
            </a:xfrm>
            <a:prstGeom prst="rect">
              <a:avLst/>
            </a:prstGeom>
            <a:solidFill>
              <a:schemeClr val="accent1">
                <a:lumMod val="85000"/>
              </a:schemeClr>
            </a:solidFill>
          </p:spPr>
          <p:txBody>
            <a:bodyPr wrap="square">
              <a:spAutoFit/>
            </a:bodyPr>
            <a:lstStyle/>
            <a:p>
              <a:r>
                <a:rPr lang="fr-FR" sz="1467" b="1" dirty="0">
                  <a:latin typeface="Times New Roman" panose="02020603050405020304" pitchFamily="18" charset="0"/>
                  <a:cs typeface="Times New Roman" panose="02020603050405020304" pitchFamily="18" charset="0"/>
                </a:rPr>
                <a:t>b</a:t>
              </a:r>
              <a:endParaRPr lang="fr-FR" sz="1467" b="1" dirty="0"/>
            </a:p>
          </p:txBody>
        </p:sp>
        <p:sp>
          <p:nvSpPr>
            <p:cNvPr id="23" name="ZoneTexte 22">
              <a:extLst>
                <a:ext uri="{FF2B5EF4-FFF2-40B4-BE49-F238E27FC236}">
                  <a16:creationId xmlns:a16="http://schemas.microsoft.com/office/drawing/2014/main" id="{13655457-0BC3-9CF1-0842-8E30C1FC6A99}"/>
                </a:ext>
              </a:extLst>
            </p:cNvPr>
            <p:cNvSpPr txBox="1"/>
            <p:nvPr/>
          </p:nvSpPr>
          <p:spPr>
            <a:xfrm>
              <a:off x="8071703" y="3882100"/>
              <a:ext cx="442104" cy="438252"/>
            </a:xfrm>
            <a:prstGeom prst="rect">
              <a:avLst/>
            </a:prstGeom>
            <a:solidFill>
              <a:schemeClr val="accent1">
                <a:lumMod val="85000"/>
              </a:schemeClr>
            </a:solidFill>
          </p:spPr>
          <p:txBody>
            <a:bodyPr wrap="square">
              <a:spAutoFit/>
            </a:bodyPr>
            <a:lstStyle/>
            <a:p>
              <a:r>
                <a:rPr lang="en-US" sz="1467" b="1" dirty="0">
                  <a:latin typeface="Times New Roman" panose="02020603050405020304" pitchFamily="18" charset="0"/>
                  <a:cs typeface="Times New Roman" panose="02020603050405020304" pitchFamily="18" charset="0"/>
                </a:rPr>
                <a:t>d</a:t>
              </a:r>
              <a:endParaRPr lang="fr-FR" sz="1467" b="1" dirty="0"/>
            </a:p>
          </p:txBody>
        </p:sp>
        <p:sp>
          <p:nvSpPr>
            <p:cNvPr id="25" name="ZoneTexte 24">
              <a:extLst>
                <a:ext uri="{FF2B5EF4-FFF2-40B4-BE49-F238E27FC236}">
                  <a16:creationId xmlns:a16="http://schemas.microsoft.com/office/drawing/2014/main" id="{8AD7FDCF-E5A6-F3E0-59AA-20EFFAC71B2D}"/>
                </a:ext>
              </a:extLst>
            </p:cNvPr>
            <p:cNvSpPr txBox="1"/>
            <p:nvPr/>
          </p:nvSpPr>
          <p:spPr>
            <a:xfrm>
              <a:off x="755175" y="3858056"/>
              <a:ext cx="442104" cy="438252"/>
            </a:xfrm>
            <a:prstGeom prst="rect">
              <a:avLst/>
            </a:prstGeom>
            <a:solidFill>
              <a:schemeClr val="accent1">
                <a:lumMod val="85000"/>
              </a:schemeClr>
            </a:solidFill>
          </p:spPr>
          <p:txBody>
            <a:bodyPr wrap="square">
              <a:spAutoFit/>
            </a:bodyPr>
            <a:lstStyle/>
            <a:p>
              <a:r>
                <a:rPr lang="en-US" sz="1467" b="1" dirty="0">
                  <a:latin typeface="Times New Roman" panose="02020603050405020304" pitchFamily="18" charset="0"/>
                  <a:cs typeface="Times New Roman" panose="02020603050405020304" pitchFamily="18" charset="0"/>
                </a:rPr>
                <a:t>c</a:t>
              </a:r>
              <a:endParaRPr lang="fr-FR" sz="1467" b="1" dirty="0">
                <a:latin typeface="Times New Roman" panose="02020603050405020304" pitchFamily="18" charset="0"/>
                <a:cs typeface="Times New Roman" panose="02020603050405020304" pitchFamily="18" charset="0"/>
              </a:endParaRPr>
            </a:p>
          </p:txBody>
        </p:sp>
      </p:grpSp>
      <p:sp>
        <p:nvSpPr>
          <p:cNvPr id="26" name="Google Shape;7715;p69">
            <a:extLst>
              <a:ext uri="{FF2B5EF4-FFF2-40B4-BE49-F238E27FC236}">
                <a16:creationId xmlns:a16="http://schemas.microsoft.com/office/drawing/2014/main" id="{3C1B1B54-052C-8C4B-21D9-005A179B8FD3}"/>
              </a:ext>
            </a:extLst>
          </p:cNvPr>
          <p:cNvSpPr/>
          <p:nvPr/>
        </p:nvSpPr>
        <p:spPr>
          <a:xfrm>
            <a:off x="280540" y="1693189"/>
            <a:ext cx="5693897" cy="2264665"/>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784682"/>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15;p69">
            <a:extLst>
              <a:ext uri="{FF2B5EF4-FFF2-40B4-BE49-F238E27FC236}">
                <a16:creationId xmlns:a16="http://schemas.microsoft.com/office/drawing/2014/main" id="{C32BFBF7-5EB4-520F-0322-BDFA0303660C}"/>
              </a:ext>
            </a:extLst>
          </p:cNvPr>
          <p:cNvSpPr/>
          <p:nvPr/>
        </p:nvSpPr>
        <p:spPr>
          <a:xfrm>
            <a:off x="280540" y="4167404"/>
            <a:ext cx="5693897" cy="2264665"/>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CCCC00"/>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ZoneTexte 29">
            <a:extLst>
              <a:ext uri="{FF2B5EF4-FFF2-40B4-BE49-F238E27FC236}">
                <a16:creationId xmlns:a16="http://schemas.microsoft.com/office/drawing/2014/main" id="{B7EE7A22-CF1B-0E74-60BB-8D93A526CBB6}"/>
              </a:ext>
            </a:extLst>
          </p:cNvPr>
          <p:cNvSpPr txBox="1"/>
          <p:nvPr/>
        </p:nvSpPr>
        <p:spPr>
          <a:xfrm>
            <a:off x="6622171" y="3544640"/>
            <a:ext cx="5179303" cy="2308324"/>
          </a:xfrm>
          <a:prstGeom prst="rect">
            <a:avLst/>
          </a:prstGeom>
          <a:noFill/>
          <a:ln w="38100">
            <a:solidFill>
              <a:schemeClr val="tx1"/>
            </a:solidFill>
          </a:ln>
        </p:spPr>
        <p:txBody>
          <a:bodyPr wrap="square">
            <a:spAutoFit/>
          </a:bodyPr>
          <a:lstStyle/>
          <a:p>
            <a:r>
              <a:rPr lang="en-US" b="1" dirty="0">
                <a:latin typeface="Times New Roman" panose="02020603050405020304" pitchFamily="18" charset="0"/>
                <a:cs typeface="Times New Roman" panose="02020603050405020304" pitchFamily="18" charset="0"/>
              </a:rPr>
              <a:t> </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fr-FR" b="1" dirty="0">
              <a:latin typeface="Times New Roman" panose="02020603050405020304" pitchFamily="18" charset="0"/>
              <a:cs typeface="Times New Roman" panose="02020603050405020304" pitchFamily="18" charset="0"/>
            </a:endParaRPr>
          </a:p>
        </p:txBody>
      </p:sp>
      <p:sp>
        <p:nvSpPr>
          <p:cNvPr id="31" name="ZoneTexte 30">
            <a:extLst>
              <a:ext uri="{FF2B5EF4-FFF2-40B4-BE49-F238E27FC236}">
                <a16:creationId xmlns:a16="http://schemas.microsoft.com/office/drawing/2014/main" id="{CF17F516-DBE9-D752-F0F5-3B237A506C5A}"/>
              </a:ext>
            </a:extLst>
          </p:cNvPr>
          <p:cNvSpPr txBox="1"/>
          <p:nvPr/>
        </p:nvSpPr>
        <p:spPr>
          <a:xfrm>
            <a:off x="6873224" y="3544200"/>
            <a:ext cx="43053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𝑯² = V(G) / (V(G) + V(res)/</a:t>
            </a:r>
            <a:r>
              <a:rPr lang="en-US" sz="2000" b="1" dirty="0" err="1">
                <a:latin typeface="Times New Roman" panose="02020603050405020304" pitchFamily="18" charset="0"/>
                <a:cs typeface="Times New Roman" panose="02020603050405020304" pitchFamily="18" charset="0"/>
              </a:rPr>
              <a:t>nb_obs</a:t>
            </a:r>
            <a:r>
              <a:rPr lang="en-US" sz="2000" b="1" dirty="0">
                <a:latin typeface="Times New Roman" panose="02020603050405020304" pitchFamily="18" charset="0"/>
                <a:cs typeface="Times New Roman" panose="02020603050405020304" pitchFamily="18" charset="0"/>
              </a:rPr>
              <a:t>) </a:t>
            </a:r>
            <a:endParaRPr lang="fr-FR" sz="2000" b="1" dirty="0">
              <a:latin typeface="Times New Roman" panose="02020603050405020304" pitchFamily="18" charset="0"/>
              <a:cs typeface="Times New Roman" panose="02020603050405020304" pitchFamily="18" charset="0"/>
            </a:endParaRPr>
          </a:p>
        </p:txBody>
      </p:sp>
      <p:sp>
        <p:nvSpPr>
          <p:cNvPr id="36" name="ZoneTexte 35">
            <a:extLst>
              <a:ext uri="{FF2B5EF4-FFF2-40B4-BE49-F238E27FC236}">
                <a16:creationId xmlns:a16="http://schemas.microsoft.com/office/drawing/2014/main" id="{4084A1CD-E6E0-D795-7D1C-0FC610DB2CA8}"/>
              </a:ext>
            </a:extLst>
          </p:cNvPr>
          <p:cNvSpPr txBox="1"/>
          <p:nvPr/>
        </p:nvSpPr>
        <p:spPr>
          <a:xfrm>
            <a:off x="9488217" y="5218073"/>
            <a:ext cx="735749" cy="369332"/>
          </a:xfrm>
          <a:prstGeom prst="rect">
            <a:avLst/>
          </a:prstGeom>
          <a:noFill/>
          <a:ln w="38100">
            <a:solidFill>
              <a:srgbClr val="FF0000"/>
            </a:solidFill>
          </a:ln>
        </p:spPr>
        <p:txBody>
          <a:bodyPr wrap="square">
            <a:spAutoFit/>
          </a:bodyPr>
          <a:lstStyle/>
          <a:p>
            <a:r>
              <a:rPr lang="en-US" b="1" dirty="0">
                <a:latin typeface="Times New Roman" panose="02020603050405020304" pitchFamily="18" charset="0"/>
                <a:cs typeface="Times New Roman" panose="02020603050405020304" pitchFamily="18" charset="0"/>
              </a:rPr>
              <a:t> 0.83</a:t>
            </a:r>
            <a:endParaRPr lang="fr-FR" b="1" dirty="0">
              <a:latin typeface="Times New Roman" panose="02020603050405020304" pitchFamily="18" charset="0"/>
              <a:cs typeface="Times New Roman" panose="02020603050405020304" pitchFamily="18" charset="0"/>
            </a:endParaRPr>
          </a:p>
        </p:txBody>
      </p:sp>
      <p:grpSp>
        <p:nvGrpSpPr>
          <p:cNvPr id="48" name="Groupe 47">
            <a:extLst>
              <a:ext uri="{FF2B5EF4-FFF2-40B4-BE49-F238E27FC236}">
                <a16:creationId xmlns:a16="http://schemas.microsoft.com/office/drawing/2014/main" id="{DB25DA2B-66F0-233E-95D0-F53E7095A2C6}"/>
              </a:ext>
            </a:extLst>
          </p:cNvPr>
          <p:cNvGrpSpPr/>
          <p:nvPr/>
        </p:nvGrpSpPr>
        <p:grpSpPr>
          <a:xfrm>
            <a:off x="8157412" y="1050910"/>
            <a:ext cx="1963509" cy="2308324"/>
            <a:chOff x="6938212" y="1080632"/>
            <a:chExt cx="1963509" cy="2308324"/>
          </a:xfrm>
        </p:grpSpPr>
        <p:sp>
          <p:nvSpPr>
            <p:cNvPr id="37" name="ZoneTexte 36">
              <a:extLst>
                <a:ext uri="{FF2B5EF4-FFF2-40B4-BE49-F238E27FC236}">
                  <a16:creationId xmlns:a16="http://schemas.microsoft.com/office/drawing/2014/main" id="{A1172B92-3D3A-707B-3110-C8C16C85DDEF}"/>
                </a:ext>
              </a:extLst>
            </p:cNvPr>
            <p:cNvSpPr txBox="1"/>
            <p:nvPr/>
          </p:nvSpPr>
          <p:spPr>
            <a:xfrm>
              <a:off x="6938212" y="1080632"/>
              <a:ext cx="1963509" cy="2308324"/>
            </a:xfrm>
            <a:prstGeom prst="rect">
              <a:avLst/>
            </a:prstGeom>
            <a:noFill/>
            <a:ln w="38100">
              <a:solidFill>
                <a:schemeClr val="tx1"/>
              </a:solidFill>
            </a:ln>
          </p:spPr>
          <p:txBody>
            <a:bodyPr wrap="square">
              <a:spAutoFit/>
            </a:bodyPr>
            <a:lstStyle/>
            <a:p>
              <a:r>
                <a:rPr lang="en-US" b="1" dirty="0">
                  <a:latin typeface="Times New Roman" panose="02020603050405020304" pitchFamily="18" charset="0"/>
                  <a:cs typeface="Times New Roman" panose="02020603050405020304" pitchFamily="18" charset="0"/>
                </a:rPr>
                <a:t> </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fr-FR" b="1" dirty="0">
                <a:latin typeface="Times New Roman" panose="02020603050405020304" pitchFamily="18" charset="0"/>
                <a:cs typeface="Times New Roman" panose="02020603050405020304" pitchFamily="18" charset="0"/>
              </a:endParaRPr>
            </a:p>
          </p:txBody>
        </p:sp>
        <p:sp>
          <p:nvSpPr>
            <p:cNvPr id="38" name="ZoneTexte 37">
              <a:extLst>
                <a:ext uri="{FF2B5EF4-FFF2-40B4-BE49-F238E27FC236}">
                  <a16:creationId xmlns:a16="http://schemas.microsoft.com/office/drawing/2014/main" id="{A7458983-1705-86D8-FC24-8AEB0BC8E944}"/>
                </a:ext>
              </a:extLst>
            </p:cNvPr>
            <p:cNvSpPr txBox="1"/>
            <p:nvPr/>
          </p:nvSpPr>
          <p:spPr>
            <a:xfrm>
              <a:off x="7211069" y="1237476"/>
              <a:ext cx="140661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Distribution</a:t>
              </a:r>
              <a:endParaRPr lang="fr-FR" b="1" dirty="0">
                <a:latin typeface="Times New Roman" panose="02020603050405020304" pitchFamily="18" charset="0"/>
                <a:cs typeface="Times New Roman" panose="02020603050405020304" pitchFamily="18" charset="0"/>
              </a:endParaRPr>
            </a:p>
          </p:txBody>
        </p:sp>
        <p:grpSp>
          <p:nvGrpSpPr>
            <p:cNvPr id="39" name="Groupe 38">
              <a:extLst>
                <a:ext uri="{FF2B5EF4-FFF2-40B4-BE49-F238E27FC236}">
                  <a16:creationId xmlns:a16="http://schemas.microsoft.com/office/drawing/2014/main" id="{D8F5CE69-6F1B-6600-F519-44DBBFD86E84}"/>
                </a:ext>
              </a:extLst>
            </p:cNvPr>
            <p:cNvGrpSpPr/>
            <p:nvPr/>
          </p:nvGrpSpPr>
          <p:grpSpPr>
            <a:xfrm>
              <a:off x="7789917" y="1606809"/>
              <a:ext cx="134603" cy="965353"/>
              <a:chOff x="7789917" y="1606809"/>
              <a:chExt cx="134603" cy="965353"/>
            </a:xfrm>
          </p:grpSpPr>
          <p:sp>
            <p:nvSpPr>
              <p:cNvPr id="44" name="Google Shape;1322;p67">
                <a:extLst>
                  <a:ext uri="{FF2B5EF4-FFF2-40B4-BE49-F238E27FC236}">
                    <a16:creationId xmlns:a16="http://schemas.microsoft.com/office/drawing/2014/main" id="{F26F0037-FEA9-6178-7ED4-89791618429C}"/>
                  </a:ext>
                </a:extLst>
              </p:cNvPr>
              <p:cNvSpPr/>
              <p:nvPr/>
            </p:nvSpPr>
            <p:spPr>
              <a:xfrm rot="5400000">
                <a:off x="7492055" y="2139697"/>
                <a:ext cx="730493" cy="13443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0000FF"/>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323;p67">
                <a:extLst>
                  <a:ext uri="{FF2B5EF4-FFF2-40B4-BE49-F238E27FC236}">
                    <a16:creationId xmlns:a16="http://schemas.microsoft.com/office/drawing/2014/main" id="{3B3A31A8-53D2-C27C-0AB4-4B3D038B7B24}"/>
                  </a:ext>
                </a:extLst>
              </p:cNvPr>
              <p:cNvSpPr/>
              <p:nvPr/>
            </p:nvSpPr>
            <p:spPr>
              <a:xfrm rot="5400000">
                <a:off x="7772344" y="1624385"/>
                <a:ext cx="169590" cy="13443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0000FF"/>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4;p67">
                <a:extLst>
                  <a:ext uri="{FF2B5EF4-FFF2-40B4-BE49-F238E27FC236}">
                    <a16:creationId xmlns:a16="http://schemas.microsoft.com/office/drawing/2014/main" id="{61D1B9C7-99E0-C52A-DFBE-FCC594D89F64}"/>
                  </a:ext>
                </a:extLst>
              </p:cNvPr>
              <p:cNvSpPr/>
              <p:nvPr/>
            </p:nvSpPr>
            <p:spPr>
              <a:xfrm rot="5400000">
                <a:off x="7802509" y="1710320"/>
                <a:ext cx="109195" cy="134377"/>
              </a:xfrm>
              <a:custGeom>
                <a:avLst/>
                <a:gdLst/>
                <a:ahLst/>
                <a:cxnLst/>
                <a:rect l="l" t="t" r="r" b="b"/>
                <a:pathLst>
                  <a:path w="1770" h="2304" extrusionOk="0">
                    <a:moveTo>
                      <a:pt x="1227" y="1"/>
                    </a:moveTo>
                    <a:lnTo>
                      <a:pt x="0" y="2304"/>
                    </a:lnTo>
                    <a:lnTo>
                      <a:pt x="542" y="2304"/>
                    </a:lnTo>
                    <a:lnTo>
                      <a:pt x="1770" y="1"/>
                    </a:lnTo>
                    <a:close/>
                  </a:path>
                </a:pathLst>
              </a:custGeom>
              <a:solidFill>
                <a:srgbClr val="0000FF"/>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5;p67">
                <a:extLst>
                  <a:ext uri="{FF2B5EF4-FFF2-40B4-BE49-F238E27FC236}">
                    <a16:creationId xmlns:a16="http://schemas.microsoft.com/office/drawing/2014/main" id="{274EC879-B6C4-0F0A-F8D2-9F4120AD146A}"/>
                  </a:ext>
                </a:extLst>
              </p:cNvPr>
              <p:cNvSpPr/>
              <p:nvPr/>
            </p:nvSpPr>
            <p:spPr>
              <a:xfrm rot="5400000">
                <a:off x="7802478" y="1765934"/>
                <a:ext cx="109256" cy="134377"/>
              </a:xfrm>
              <a:custGeom>
                <a:avLst/>
                <a:gdLst/>
                <a:ahLst/>
                <a:cxnLst/>
                <a:rect l="l" t="t" r="r" b="b"/>
                <a:pathLst>
                  <a:path w="1771" h="2304" extrusionOk="0">
                    <a:moveTo>
                      <a:pt x="1229" y="1"/>
                    </a:moveTo>
                    <a:lnTo>
                      <a:pt x="1" y="2304"/>
                    </a:lnTo>
                    <a:lnTo>
                      <a:pt x="544" y="2304"/>
                    </a:lnTo>
                    <a:lnTo>
                      <a:pt x="1770" y="1"/>
                    </a:lnTo>
                    <a:close/>
                  </a:path>
                </a:pathLst>
              </a:custGeom>
              <a:solidFill>
                <a:srgbClr val="0000FF"/>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ZoneTexte 39">
              <a:extLst>
                <a:ext uri="{FF2B5EF4-FFF2-40B4-BE49-F238E27FC236}">
                  <a16:creationId xmlns:a16="http://schemas.microsoft.com/office/drawing/2014/main" id="{753FB828-4773-2A64-D6DA-A505B4762A49}"/>
                </a:ext>
              </a:extLst>
            </p:cNvPr>
            <p:cNvSpPr txBox="1"/>
            <p:nvPr/>
          </p:nvSpPr>
          <p:spPr>
            <a:xfrm>
              <a:off x="7343272" y="2719240"/>
              <a:ext cx="1162050" cy="369332"/>
            </a:xfrm>
            <a:prstGeom prst="rect">
              <a:avLst/>
            </a:prstGeom>
            <a:noFill/>
            <a:ln w="38100">
              <a:solidFill>
                <a:srgbClr val="FF0000"/>
              </a:solidFill>
            </a:ln>
          </p:spPr>
          <p:txBody>
            <a:bodyPr wrap="square">
              <a:spAutoFit/>
            </a:bodyPr>
            <a:lstStyle/>
            <a:p>
              <a:r>
                <a:rPr lang="en-US" b="1" dirty="0">
                  <a:latin typeface="Times New Roman" panose="02020603050405020304" pitchFamily="18" charset="0"/>
                  <a:cs typeface="Times New Roman" panose="02020603050405020304" pitchFamily="18" charset="0"/>
                </a:rPr>
                <a:t> Normale</a:t>
              </a:r>
              <a:endParaRPr lang="fr-FR" b="1" dirty="0">
                <a:latin typeface="Times New Roman" panose="02020603050405020304" pitchFamily="18" charset="0"/>
                <a:cs typeface="Times New Roman" panose="02020603050405020304" pitchFamily="18" charset="0"/>
              </a:endParaRPr>
            </a:p>
          </p:txBody>
        </p:sp>
      </p:grpSp>
      <p:sp>
        <p:nvSpPr>
          <p:cNvPr id="49" name="ZoneTexte 48">
            <a:extLst>
              <a:ext uri="{FF2B5EF4-FFF2-40B4-BE49-F238E27FC236}">
                <a16:creationId xmlns:a16="http://schemas.microsoft.com/office/drawing/2014/main" id="{973885E9-49AE-6170-93D6-F1204BCFA79D}"/>
              </a:ext>
            </a:extLst>
          </p:cNvPr>
          <p:cNvSpPr txBox="1"/>
          <p:nvPr/>
        </p:nvSpPr>
        <p:spPr>
          <a:xfrm>
            <a:off x="6777511" y="5218073"/>
            <a:ext cx="735749" cy="369332"/>
          </a:xfrm>
          <a:prstGeom prst="rect">
            <a:avLst/>
          </a:prstGeom>
          <a:noFill/>
          <a:ln w="38100">
            <a:solidFill>
              <a:srgbClr val="FF0000"/>
            </a:solidFill>
          </a:ln>
        </p:spPr>
        <p:txBody>
          <a:bodyPr wrap="square">
            <a:spAutoFit/>
          </a:bodyPr>
          <a:lstStyle/>
          <a:p>
            <a:r>
              <a:rPr lang="en-US" b="1" dirty="0">
                <a:latin typeface="Times New Roman" panose="02020603050405020304" pitchFamily="18" charset="0"/>
                <a:cs typeface="Times New Roman" panose="02020603050405020304" pitchFamily="18" charset="0"/>
              </a:rPr>
              <a:t> 0.74</a:t>
            </a:r>
            <a:endParaRPr lang="fr-FR" b="1" dirty="0">
              <a:latin typeface="Times New Roman" panose="02020603050405020304" pitchFamily="18" charset="0"/>
              <a:cs typeface="Times New Roman" panose="02020603050405020304" pitchFamily="18" charset="0"/>
            </a:endParaRPr>
          </a:p>
        </p:txBody>
      </p:sp>
      <p:sp>
        <p:nvSpPr>
          <p:cNvPr id="50" name="ZoneTexte 49">
            <a:extLst>
              <a:ext uri="{FF2B5EF4-FFF2-40B4-BE49-F238E27FC236}">
                <a16:creationId xmlns:a16="http://schemas.microsoft.com/office/drawing/2014/main" id="{6C175DAB-F071-BE3D-401F-952B632A0AB0}"/>
              </a:ext>
            </a:extLst>
          </p:cNvPr>
          <p:cNvSpPr txBox="1"/>
          <p:nvPr/>
        </p:nvSpPr>
        <p:spPr>
          <a:xfrm>
            <a:off x="10810650" y="5218073"/>
            <a:ext cx="735749" cy="369332"/>
          </a:xfrm>
          <a:prstGeom prst="rect">
            <a:avLst/>
          </a:prstGeom>
          <a:noFill/>
          <a:ln w="38100">
            <a:solidFill>
              <a:srgbClr val="FF0000"/>
            </a:solidFill>
          </a:ln>
        </p:spPr>
        <p:txBody>
          <a:bodyPr wrap="square">
            <a:spAutoFit/>
          </a:bodyPr>
          <a:lstStyle/>
          <a:p>
            <a:r>
              <a:rPr lang="en-US" b="1" dirty="0">
                <a:latin typeface="Times New Roman" panose="02020603050405020304" pitchFamily="18" charset="0"/>
                <a:cs typeface="Times New Roman" panose="02020603050405020304" pitchFamily="18" charset="0"/>
              </a:rPr>
              <a:t> 0.85</a:t>
            </a:r>
            <a:endParaRPr lang="fr-FR" b="1" dirty="0">
              <a:latin typeface="Times New Roman" panose="02020603050405020304" pitchFamily="18" charset="0"/>
              <a:cs typeface="Times New Roman" panose="02020603050405020304" pitchFamily="18" charset="0"/>
            </a:endParaRPr>
          </a:p>
        </p:txBody>
      </p:sp>
      <p:sp>
        <p:nvSpPr>
          <p:cNvPr id="51" name="ZoneTexte 50">
            <a:extLst>
              <a:ext uri="{FF2B5EF4-FFF2-40B4-BE49-F238E27FC236}">
                <a16:creationId xmlns:a16="http://schemas.microsoft.com/office/drawing/2014/main" id="{F895D344-CEE9-B492-0F56-4005A527CB1C}"/>
              </a:ext>
            </a:extLst>
          </p:cNvPr>
          <p:cNvSpPr txBox="1"/>
          <p:nvPr/>
        </p:nvSpPr>
        <p:spPr>
          <a:xfrm>
            <a:off x="8108966" y="5218073"/>
            <a:ext cx="735749" cy="369332"/>
          </a:xfrm>
          <a:prstGeom prst="rect">
            <a:avLst/>
          </a:prstGeom>
          <a:noFill/>
          <a:ln w="38100">
            <a:solidFill>
              <a:srgbClr val="FF0000"/>
            </a:solidFill>
          </a:ln>
        </p:spPr>
        <p:txBody>
          <a:bodyPr wrap="square">
            <a:spAutoFit/>
          </a:bodyPr>
          <a:lstStyle/>
          <a:p>
            <a:r>
              <a:rPr lang="en-US" b="1" dirty="0">
                <a:latin typeface="Times New Roman" panose="02020603050405020304" pitchFamily="18" charset="0"/>
                <a:cs typeface="Times New Roman" panose="02020603050405020304" pitchFamily="18" charset="0"/>
              </a:rPr>
              <a:t> 0.63 </a:t>
            </a:r>
            <a:endParaRPr lang="fr-FR" b="1" dirty="0">
              <a:latin typeface="Times New Roman" panose="02020603050405020304" pitchFamily="18" charset="0"/>
              <a:cs typeface="Times New Roman" panose="02020603050405020304" pitchFamily="18" charset="0"/>
            </a:endParaRPr>
          </a:p>
        </p:txBody>
      </p:sp>
      <p:grpSp>
        <p:nvGrpSpPr>
          <p:cNvPr id="52" name="Google Shape;1541;p77">
            <a:extLst>
              <a:ext uri="{FF2B5EF4-FFF2-40B4-BE49-F238E27FC236}">
                <a16:creationId xmlns:a16="http://schemas.microsoft.com/office/drawing/2014/main" id="{1C63C0C7-DA7B-927C-76E3-4854F6CDBE9B}"/>
              </a:ext>
            </a:extLst>
          </p:cNvPr>
          <p:cNvGrpSpPr/>
          <p:nvPr/>
        </p:nvGrpSpPr>
        <p:grpSpPr>
          <a:xfrm rot="5400000">
            <a:off x="6885899" y="4874323"/>
            <a:ext cx="524174" cy="45719"/>
            <a:chOff x="4411970" y="2962952"/>
            <a:chExt cx="706544" cy="104212"/>
          </a:xfrm>
          <a:solidFill>
            <a:schemeClr val="tx1"/>
          </a:solidFill>
        </p:grpSpPr>
        <p:sp>
          <p:nvSpPr>
            <p:cNvPr id="53" name="Google Shape;1542;p77">
              <a:extLst>
                <a:ext uri="{FF2B5EF4-FFF2-40B4-BE49-F238E27FC236}">
                  <a16:creationId xmlns:a16="http://schemas.microsoft.com/office/drawing/2014/main" id="{718200A1-1316-51C0-F26E-FAB8E54874FF}"/>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1543;p77">
              <a:extLst>
                <a:ext uri="{FF2B5EF4-FFF2-40B4-BE49-F238E27FC236}">
                  <a16:creationId xmlns:a16="http://schemas.microsoft.com/office/drawing/2014/main" id="{5C5C59A9-9D11-F2DC-D043-4E1283A086F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1544;p77">
              <a:extLst>
                <a:ext uri="{FF2B5EF4-FFF2-40B4-BE49-F238E27FC236}">
                  <a16:creationId xmlns:a16="http://schemas.microsoft.com/office/drawing/2014/main" id="{384567C0-39A7-1ABE-C32C-1EEECB78400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1545;p77">
              <a:extLst>
                <a:ext uri="{FF2B5EF4-FFF2-40B4-BE49-F238E27FC236}">
                  <a16:creationId xmlns:a16="http://schemas.microsoft.com/office/drawing/2014/main" id="{5B23D541-A69C-E9CC-F82D-CB28B802976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57" name="Google Shape;1541;p77">
            <a:extLst>
              <a:ext uri="{FF2B5EF4-FFF2-40B4-BE49-F238E27FC236}">
                <a16:creationId xmlns:a16="http://schemas.microsoft.com/office/drawing/2014/main" id="{83B4D6E4-95D5-8071-3F9C-52109D1E6E03}"/>
              </a:ext>
            </a:extLst>
          </p:cNvPr>
          <p:cNvGrpSpPr/>
          <p:nvPr/>
        </p:nvGrpSpPr>
        <p:grpSpPr>
          <a:xfrm rot="5400000">
            <a:off x="8132648" y="4879865"/>
            <a:ext cx="524174" cy="45719"/>
            <a:chOff x="4411970" y="2962952"/>
            <a:chExt cx="706544" cy="104212"/>
          </a:xfrm>
          <a:solidFill>
            <a:schemeClr val="tx1"/>
          </a:solidFill>
        </p:grpSpPr>
        <p:sp>
          <p:nvSpPr>
            <p:cNvPr id="58" name="Google Shape;1542;p77">
              <a:extLst>
                <a:ext uri="{FF2B5EF4-FFF2-40B4-BE49-F238E27FC236}">
                  <a16:creationId xmlns:a16="http://schemas.microsoft.com/office/drawing/2014/main" id="{5065378C-04E2-E6C1-1C7D-D23F7CB2805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1543;p77">
              <a:extLst>
                <a:ext uri="{FF2B5EF4-FFF2-40B4-BE49-F238E27FC236}">
                  <a16:creationId xmlns:a16="http://schemas.microsoft.com/office/drawing/2014/main" id="{6EB60767-1684-BD57-F05E-0D5DAEF197C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1544;p77">
              <a:extLst>
                <a:ext uri="{FF2B5EF4-FFF2-40B4-BE49-F238E27FC236}">
                  <a16:creationId xmlns:a16="http://schemas.microsoft.com/office/drawing/2014/main" id="{336CE904-C17B-17F4-444F-1170489911E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1545;p77">
              <a:extLst>
                <a:ext uri="{FF2B5EF4-FFF2-40B4-BE49-F238E27FC236}">
                  <a16:creationId xmlns:a16="http://schemas.microsoft.com/office/drawing/2014/main" id="{53E8FC3D-F011-4AD6-3D47-D080B10866B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84" name="Google Shape;1541;p77">
            <a:extLst>
              <a:ext uri="{FF2B5EF4-FFF2-40B4-BE49-F238E27FC236}">
                <a16:creationId xmlns:a16="http://schemas.microsoft.com/office/drawing/2014/main" id="{6130157B-49EF-1C50-558A-23C417146FE0}"/>
              </a:ext>
            </a:extLst>
          </p:cNvPr>
          <p:cNvGrpSpPr/>
          <p:nvPr/>
        </p:nvGrpSpPr>
        <p:grpSpPr>
          <a:xfrm rot="5400000">
            <a:off x="9622747" y="4871552"/>
            <a:ext cx="524174" cy="45719"/>
            <a:chOff x="4411970" y="2962952"/>
            <a:chExt cx="706544" cy="104212"/>
          </a:xfrm>
          <a:solidFill>
            <a:schemeClr val="tx1"/>
          </a:solidFill>
        </p:grpSpPr>
        <p:sp>
          <p:nvSpPr>
            <p:cNvPr id="85" name="Google Shape;1542;p77">
              <a:extLst>
                <a:ext uri="{FF2B5EF4-FFF2-40B4-BE49-F238E27FC236}">
                  <a16:creationId xmlns:a16="http://schemas.microsoft.com/office/drawing/2014/main" id="{779AB9EF-156B-2199-AF35-0E758AE5F76A}"/>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6" name="Google Shape;1543;p77">
              <a:extLst>
                <a:ext uri="{FF2B5EF4-FFF2-40B4-BE49-F238E27FC236}">
                  <a16:creationId xmlns:a16="http://schemas.microsoft.com/office/drawing/2014/main" id="{7279AB97-936D-AF2E-1D61-9C1D2BDE941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7" name="Google Shape;1544;p77">
              <a:extLst>
                <a:ext uri="{FF2B5EF4-FFF2-40B4-BE49-F238E27FC236}">
                  <a16:creationId xmlns:a16="http://schemas.microsoft.com/office/drawing/2014/main" id="{9A8892BF-41FD-4EDB-736F-BEE54F41E913}"/>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8" name="Google Shape;1545;p77">
              <a:extLst>
                <a:ext uri="{FF2B5EF4-FFF2-40B4-BE49-F238E27FC236}">
                  <a16:creationId xmlns:a16="http://schemas.microsoft.com/office/drawing/2014/main" id="{D102537C-5C5A-9C98-3F6F-DE100994F9C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89" name="Google Shape;1541;p77">
            <a:extLst>
              <a:ext uri="{FF2B5EF4-FFF2-40B4-BE49-F238E27FC236}">
                <a16:creationId xmlns:a16="http://schemas.microsoft.com/office/drawing/2014/main" id="{3B54D368-3C6C-DD0B-9A71-471B6122D585}"/>
              </a:ext>
            </a:extLst>
          </p:cNvPr>
          <p:cNvGrpSpPr/>
          <p:nvPr/>
        </p:nvGrpSpPr>
        <p:grpSpPr>
          <a:xfrm rot="5400000">
            <a:off x="10869496" y="4877094"/>
            <a:ext cx="524174" cy="45719"/>
            <a:chOff x="4411970" y="2962952"/>
            <a:chExt cx="706544" cy="104212"/>
          </a:xfrm>
          <a:solidFill>
            <a:schemeClr val="tx1"/>
          </a:solidFill>
        </p:grpSpPr>
        <p:sp>
          <p:nvSpPr>
            <p:cNvPr id="90" name="Google Shape;1542;p77">
              <a:extLst>
                <a:ext uri="{FF2B5EF4-FFF2-40B4-BE49-F238E27FC236}">
                  <a16:creationId xmlns:a16="http://schemas.microsoft.com/office/drawing/2014/main" id="{E3E98089-5B95-0E43-EF8E-D09D420DD16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1" name="Google Shape;1543;p77">
              <a:extLst>
                <a:ext uri="{FF2B5EF4-FFF2-40B4-BE49-F238E27FC236}">
                  <a16:creationId xmlns:a16="http://schemas.microsoft.com/office/drawing/2014/main" id="{F434EA21-7F8A-E9F2-CDCA-B51A0507462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2" name="Google Shape;1544;p77">
              <a:extLst>
                <a:ext uri="{FF2B5EF4-FFF2-40B4-BE49-F238E27FC236}">
                  <a16:creationId xmlns:a16="http://schemas.microsoft.com/office/drawing/2014/main" id="{6B801AE2-BCAE-FC06-D246-334F1C595B73}"/>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3" name="Google Shape;1545;p77">
              <a:extLst>
                <a:ext uri="{FF2B5EF4-FFF2-40B4-BE49-F238E27FC236}">
                  <a16:creationId xmlns:a16="http://schemas.microsoft.com/office/drawing/2014/main" id="{8C0A09EC-AAB7-3A69-16EA-2ED4ECA0C27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94" name="ZoneTexte 93">
            <a:extLst>
              <a:ext uri="{FF2B5EF4-FFF2-40B4-BE49-F238E27FC236}">
                <a16:creationId xmlns:a16="http://schemas.microsoft.com/office/drawing/2014/main" id="{80E5C0B9-F419-82C4-AF1B-A5B05C18AB7D}"/>
              </a:ext>
            </a:extLst>
          </p:cNvPr>
          <p:cNvSpPr txBox="1"/>
          <p:nvPr/>
        </p:nvSpPr>
        <p:spPr>
          <a:xfrm>
            <a:off x="6737651" y="4378676"/>
            <a:ext cx="917204" cy="276999"/>
          </a:xfrm>
          <a:prstGeom prst="rect">
            <a:avLst/>
          </a:prstGeom>
          <a:noFill/>
          <a:ln w="38100">
            <a:noFill/>
          </a:ln>
        </p:spPr>
        <p:txBody>
          <a:bodyPr wrap="square">
            <a:spAutoFit/>
          </a:bodyPr>
          <a:lstStyle/>
          <a:p>
            <a:r>
              <a:rPr lang="en-US" sz="1200" b="1" dirty="0" err="1">
                <a:latin typeface="Times New Roman" panose="02020603050405020304" pitchFamily="18" charset="0"/>
                <a:cs typeface="Times New Roman" panose="02020603050405020304" pitchFamily="18" charset="0"/>
              </a:rPr>
              <a:t>NFI_tot</a:t>
            </a:r>
            <a:endParaRPr lang="fr-FR" b="1" dirty="0">
              <a:latin typeface="Times New Roman" panose="02020603050405020304" pitchFamily="18" charset="0"/>
              <a:cs typeface="Times New Roman" panose="02020603050405020304" pitchFamily="18" charset="0"/>
            </a:endParaRPr>
          </a:p>
        </p:txBody>
      </p:sp>
      <p:sp>
        <p:nvSpPr>
          <p:cNvPr id="95" name="ZoneTexte 94">
            <a:extLst>
              <a:ext uri="{FF2B5EF4-FFF2-40B4-BE49-F238E27FC236}">
                <a16:creationId xmlns:a16="http://schemas.microsoft.com/office/drawing/2014/main" id="{260280D1-D984-72AE-85E6-3BF34DACCE33}"/>
              </a:ext>
            </a:extLst>
          </p:cNvPr>
          <p:cNvSpPr txBox="1"/>
          <p:nvPr/>
        </p:nvSpPr>
        <p:spPr>
          <a:xfrm>
            <a:off x="8070675" y="4352445"/>
            <a:ext cx="800554" cy="276999"/>
          </a:xfrm>
          <a:prstGeom prst="rect">
            <a:avLst/>
          </a:prstGeom>
          <a:noFill/>
          <a:ln w="38100">
            <a:noFill/>
          </a:ln>
        </p:spPr>
        <p:txBody>
          <a:bodyPr wrap="square">
            <a:spAutoFit/>
          </a:bodyPr>
          <a:lstStyle/>
          <a:p>
            <a:r>
              <a:rPr lang="en-US" sz="1200" b="1" dirty="0" err="1">
                <a:latin typeface="Times New Roman" panose="02020603050405020304" pitchFamily="18" charset="0"/>
                <a:cs typeface="Times New Roman" panose="02020603050405020304" pitchFamily="18" charset="0"/>
              </a:rPr>
              <a:t>NFII_tot</a:t>
            </a:r>
            <a:endParaRPr lang="fr-FR" b="1" dirty="0">
              <a:latin typeface="Times New Roman" panose="02020603050405020304" pitchFamily="18" charset="0"/>
              <a:cs typeface="Times New Roman" panose="02020603050405020304" pitchFamily="18" charset="0"/>
            </a:endParaRPr>
          </a:p>
        </p:txBody>
      </p:sp>
      <p:sp>
        <p:nvSpPr>
          <p:cNvPr id="96" name="ZoneTexte 95">
            <a:extLst>
              <a:ext uri="{FF2B5EF4-FFF2-40B4-BE49-F238E27FC236}">
                <a16:creationId xmlns:a16="http://schemas.microsoft.com/office/drawing/2014/main" id="{BA631492-AA29-5272-058E-13AEF6811AE4}"/>
              </a:ext>
            </a:extLst>
          </p:cNvPr>
          <p:cNvSpPr txBox="1"/>
          <p:nvPr/>
        </p:nvSpPr>
        <p:spPr>
          <a:xfrm>
            <a:off x="9606415" y="4341153"/>
            <a:ext cx="602399" cy="276999"/>
          </a:xfrm>
          <a:prstGeom prst="rect">
            <a:avLst/>
          </a:prstGeom>
          <a:noFill/>
          <a:ln w="38100">
            <a:noFill/>
          </a:ln>
        </p:spPr>
        <p:txBody>
          <a:bodyPr wrap="square">
            <a:spAutoFit/>
          </a:bodyPr>
          <a:lstStyle/>
          <a:p>
            <a:r>
              <a:rPr lang="en-US" sz="1200" b="1" dirty="0">
                <a:latin typeface="Times New Roman" panose="02020603050405020304" pitchFamily="18" charset="0"/>
                <a:cs typeface="Times New Roman" panose="02020603050405020304" pitchFamily="18" charset="0"/>
              </a:rPr>
              <a:t>LEN</a:t>
            </a:r>
            <a:endParaRPr lang="fr-FR" b="1" dirty="0">
              <a:latin typeface="Times New Roman" panose="02020603050405020304" pitchFamily="18" charset="0"/>
              <a:cs typeface="Times New Roman" panose="02020603050405020304" pitchFamily="18" charset="0"/>
            </a:endParaRPr>
          </a:p>
        </p:txBody>
      </p:sp>
      <p:sp>
        <p:nvSpPr>
          <p:cNvPr id="97" name="ZoneTexte 96">
            <a:extLst>
              <a:ext uri="{FF2B5EF4-FFF2-40B4-BE49-F238E27FC236}">
                <a16:creationId xmlns:a16="http://schemas.microsoft.com/office/drawing/2014/main" id="{8E339593-AD4E-2D7A-D9A3-2AC4D94BCACF}"/>
              </a:ext>
            </a:extLst>
          </p:cNvPr>
          <p:cNvSpPr txBox="1"/>
          <p:nvPr/>
        </p:nvSpPr>
        <p:spPr>
          <a:xfrm>
            <a:off x="10944000" y="4294332"/>
            <a:ext cx="602399" cy="276999"/>
          </a:xfrm>
          <a:prstGeom prst="rect">
            <a:avLst/>
          </a:prstGeom>
          <a:noFill/>
          <a:ln w="38100">
            <a:noFill/>
          </a:ln>
        </p:spPr>
        <p:txBody>
          <a:bodyPr wrap="square">
            <a:spAutoFit/>
          </a:bodyPr>
          <a:lstStyle/>
          <a:p>
            <a:r>
              <a:rPr lang="en-US" sz="1200" b="1" dirty="0">
                <a:latin typeface="Times New Roman" panose="02020603050405020304" pitchFamily="18" charset="0"/>
                <a:cs typeface="Times New Roman" panose="02020603050405020304" pitchFamily="18" charset="0"/>
              </a:rPr>
              <a:t>SF</a:t>
            </a:r>
            <a:endParaRPr lang="fr-FR" b="1" dirty="0">
              <a:latin typeface="Times New Roman" panose="02020603050405020304" pitchFamily="18" charset="0"/>
              <a:cs typeface="Times New Roman" panose="02020603050405020304" pitchFamily="18" charset="0"/>
            </a:endParaRPr>
          </a:p>
        </p:txBody>
      </p:sp>
      <p:grpSp>
        <p:nvGrpSpPr>
          <p:cNvPr id="98" name="组合 18">
            <a:extLst>
              <a:ext uri="{FF2B5EF4-FFF2-40B4-BE49-F238E27FC236}">
                <a16:creationId xmlns:a16="http://schemas.microsoft.com/office/drawing/2014/main" id="{146B0AEE-C1B4-3D86-791F-681DC01A2FF2}"/>
              </a:ext>
            </a:extLst>
          </p:cNvPr>
          <p:cNvGrpSpPr/>
          <p:nvPr/>
        </p:nvGrpSpPr>
        <p:grpSpPr>
          <a:xfrm>
            <a:off x="4454807" y="1661"/>
            <a:ext cx="3527143" cy="510936"/>
            <a:chOff x="3249432" y="1133549"/>
            <a:chExt cx="5199650" cy="613989"/>
          </a:xfrm>
        </p:grpSpPr>
        <p:sp>
          <p:nvSpPr>
            <p:cNvPr id="99" name="矩形 1">
              <a:extLst>
                <a:ext uri="{FF2B5EF4-FFF2-40B4-BE49-F238E27FC236}">
                  <a16:creationId xmlns:a16="http://schemas.microsoft.com/office/drawing/2014/main" id="{AB51EB1B-A87B-1B66-6DA9-126150B8C65B}"/>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2">
              <a:extLst>
                <a:ext uri="{FF2B5EF4-FFF2-40B4-BE49-F238E27FC236}">
                  <a16:creationId xmlns:a16="http://schemas.microsoft.com/office/drawing/2014/main" id="{784B9D35-BC74-1AFC-BB14-6E3BF5FA9E0E}"/>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3">
              <a:extLst>
                <a:ext uri="{FF2B5EF4-FFF2-40B4-BE49-F238E27FC236}">
                  <a16:creationId xmlns:a16="http://schemas.microsoft.com/office/drawing/2014/main" id="{AFB40995-B442-F9EE-0356-85CF07363B3D}"/>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102" name="文本框 8">
            <a:extLst>
              <a:ext uri="{FF2B5EF4-FFF2-40B4-BE49-F238E27FC236}">
                <a16:creationId xmlns:a16="http://schemas.microsoft.com/office/drawing/2014/main" id="{951DE080-FB8F-0B58-CF06-78A660E40078}"/>
              </a:ext>
            </a:extLst>
          </p:cNvPr>
          <p:cNvSpPr txBox="1"/>
          <p:nvPr/>
        </p:nvSpPr>
        <p:spPr>
          <a:xfrm>
            <a:off x="5216090" y="0"/>
            <a:ext cx="2310019"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1/6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103" name="Image 102" descr="Une image contenant texte, capture d’écran, diagramme, Police&#10;&#10;Description générée automatiquement">
            <a:extLst>
              <a:ext uri="{FF2B5EF4-FFF2-40B4-BE49-F238E27FC236}">
                <a16:creationId xmlns:a16="http://schemas.microsoft.com/office/drawing/2014/main" id="{C6468746-205B-59CB-8C4D-FB9C9F49B1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75466" y="14294"/>
            <a:ext cx="630184" cy="472638"/>
          </a:xfrm>
          <a:prstGeom prst="rect">
            <a:avLst/>
          </a:prstGeom>
        </p:spPr>
      </p:pic>
      <p:sp>
        <p:nvSpPr>
          <p:cNvPr id="3" name="ZoneTexte 2">
            <a:extLst>
              <a:ext uri="{FF2B5EF4-FFF2-40B4-BE49-F238E27FC236}">
                <a16:creationId xmlns:a16="http://schemas.microsoft.com/office/drawing/2014/main" id="{9DDACB9A-0943-B324-045E-5927F1E19426}"/>
              </a:ext>
            </a:extLst>
          </p:cNvPr>
          <p:cNvSpPr txBox="1"/>
          <p:nvPr/>
        </p:nvSpPr>
        <p:spPr>
          <a:xfrm>
            <a:off x="0" y="856915"/>
            <a:ext cx="3757653" cy="307777"/>
          </a:xfrm>
          <a:prstGeom prst="rect">
            <a:avLst/>
          </a:prstGeom>
          <a:noFill/>
        </p:spPr>
        <p:txBody>
          <a:bodyPr wrap="square">
            <a:spAutoFit/>
          </a:bodyPr>
          <a:lstStyle/>
          <a:p>
            <a:r>
              <a:rPr lang="en-US" sz="1400" b="1" dirty="0" err="1">
                <a:solidFill>
                  <a:srgbClr val="002060"/>
                </a:solidFill>
                <a:latin typeface="Times New Roman" panose="02020603050405020304" pitchFamily="18" charset="0"/>
                <a:cs typeface="Times New Roman" panose="02020603050405020304" pitchFamily="18" charset="0"/>
              </a:rPr>
              <a:t>Analyse</a:t>
            </a:r>
            <a:r>
              <a:rPr lang="en-US" sz="1400" b="1" dirty="0">
                <a:solidFill>
                  <a:srgbClr val="002060"/>
                </a:solidFill>
                <a:latin typeface="Times New Roman" panose="02020603050405020304" pitchFamily="18" charset="0"/>
                <a:cs typeface="Times New Roman" panose="02020603050405020304" pitchFamily="18" charset="0"/>
              </a:rPr>
              <a:t> </a:t>
            </a:r>
            <a:r>
              <a:rPr lang="en-US" sz="1400" b="1" dirty="0" err="1">
                <a:solidFill>
                  <a:srgbClr val="002060"/>
                </a:solidFill>
                <a:latin typeface="Times New Roman" panose="02020603050405020304" pitchFamily="18" charset="0"/>
                <a:cs typeface="Times New Roman" panose="02020603050405020304" pitchFamily="18" charset="0"/>
              </a:rPr>
              <a:t>génotypique</a:t>
            </a:r>
            <a:r>
              <a:rPr lang="en-US" sz="1400" b="1" dirty="0">
                <a:solidFill>
                  <a:srgbClr val="002060"/>
                </a:solidFill>
                <a:latin typeface="Times New Roman" panose="02020603050405020304" pitchFamily="18" charset="0"/>
                <a:cs typeface="Times New Roman" panose="02020603050405020304" pitchFamily="18" charset="0"/>
              </a:rPr>
              <a:t> des 279 </a:t>
            </a:r>
            <a:r>
              <a:rPr lang="en-US" sz="1400" b="1" dirty="0" err="1">
                <a:solidFill>
                  <a:srgbClr val="002060"/>
                </a:solidFill>
                <a:latin typeface="Times New Roman" panose="02020603050405020304" pitchFamily="18" charset="0"/>
                <a:cs typeface="Times New Roman" panose="02020603050405020304" pitchFamily="18" charset="0"/>
              </a:rPr>
              <a:t>génotypes</a:t>
            </a:r>
            <a:r>
              <a:rPr lang="en-US" sz="1400" b="1" dirty="0">
                <a:solidFill>
                  <a:srgbClr val="002060"/>
                </a:solidFill>
                <a:latin typeface="Times New Roman" panose="02020603050405020304" pitchFamily="18" charset="0"/>
                <a:cs typeface="Times New Roman" panose="02020603050405020304" pitchFamily="18" charset="0"/>
              </a:rPr>
              <a:t> </a:t>
            </a:r>
            <a:endParaRPr lang="fr-FR" sz="1400" b="1" dirty="0">
              <a:solidFill>
                <a:srgbClr val="002060"/>
              </a:solidFill>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428B5181-C8A8-FD65-7257-7D347207F122}"/>
              </a:ext>
            </a:extLst>
          </p:cNvPr>
          <p:cNvSpPr txBox="1"/>
          <p:nvPr/>
        </p:nvSpPr>
        <p:spPr>
          <a:xfrm>
            <a:off x="422406" y="1833583"/>
            <a:ext cx="735749" cy="307777"/>
          </a:xfrm>
          <a:prstGeom prst="rect">
            <a:avLst/>
          </a:prstGeom>
          <a:noFill/>
          <a:ln w="38100">
            <a:noFill/>
          </a:ln>
        </p:spPr>
        <p:txBody>
          <a:bodyPr wrap="square">
            <a:spAutoFit/>
          </a:bodyPr>
          <a:lstStyle/>
          <a:p>
            <a:r>
              <a:rPr lang="en-US" sz="1400" b="1" dirty="0">
                <a:latin typeface="Times New Roman" panose="02020603050405020304" pitchFamily="18" charset="0"/>
                <a:cs typeface="Times New Roman" panose="02020603050405020304" pitchFamily="18" charset="0"/>
              </a:rPr>
              <a:t> NFI</a:t>
            </a:r>
            <a:endParaRPr lang="fr-FR" sz="1400" b="1" dirty="0">
              <a:latin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9BF52928-9EB6-0EFC-5DA5-7F362CA73752}"/>
              </a:ext>
            </a:extLst>
          </p:cNvPr>
          <p:cNvSpPr txBox="1"/>
          <p:nvPr/>
        </p:nvSpPr>
        <p:spPr>
          <a:xfrm>
            <a:off x="6622170" y="5951183"/>
            <a:ext cx="5179303" cy="523220"/>
          </a:xfrm>
          <a:prstGeom prst="rect">
            <a:avLst/>
          </a:prstGeom>
          <a:noFill/>
        </p:spPr>
        <p:txBody>
          <a:bodyPr wrap="square">
            <a:spAutoFit/>
          </a:bodyPr>
          <a:lstStyle/>
          <a:p>
            <a:pPr algn="ctr"/>
            <a:r>
              <a:rPr lang="fr-FR" sz="1400" dirty="0">
                <a:latin typeface="Times New Roman" panose="02020603050405020304" pitchFamily="18" charset="0"/>
                <a:cs typeface="Times New Roman" panose="02020603050405020304" pitchFamily="18" charset="0"/>
              </a:rPr>
              <a:t>H² = Proportion de la variation phénotypique totale d'un caractère qui peut être attribuée à la variation génétique.</a:t>
            </a:r>
            <a:endParaRPr lang="fr-FR" sz="4400" b="1" dirty="0">
              <a:latin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D3B04E92-BA13-075F-B97E-F77F6235248F}"/>
              </a:ext>
            </a:extLst>
          </p:cNvPr>
          <p:cNvSpPr txBox="1"/>
          <p:nvPr/>
        </p:nvSpPr>
        <p:spPr>
          <a:xfrm>
            <a:off x="5260212" y="1833583"/>
            <a:ext cx="735749" cy="307777"/>
          </a:xfrm>
          <a:prstGeom prst="rect">
            <a:avLst/>
          </a:prstGeom>
          <a:noFill/>
          <a:ln w="38100">
            <a:noFill/>
          </a:ln>
        </p:spPr>
        <p:txBody>
          <a:bodyPr wrap="square">
            <a:spAutoFit/>
          </a:bodyPr>
          <a:lstStyle/>
          <a:p>
            <a:r>
              <a:rPr lang="en-US" sz="1400" b="1" dirty="0">
                <a:latin typeface="Times New Roman" panose="02020603050405020304" pitchFamily="18" charset="0"/>
                <a:cs typeface="Times New Roman" panose="02020603050405020304" pitchFamily="18" charset="0"/>
              </a:rPr>
              <a:t> NFII</a:t>
            </a:r>
            <a:endParaRPr lang="fr-FR" sz="1400" b="1"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6D36ED73-D0AA-DD99-D497-26A7E6731BDA}"/>
              </a:ext>
            </a:extLst>
          </p:cNvPr>
          <p:cNvSpPr txBox="1"/>
          <p:nvPr/>
        </p:nvSpPr>
        <p:spPr>
          <a:xfrm>
            <a:off x="5319964" y="4294332"/>
            <a:ext cx="517798" cy="307777"/>
          </a:xfrm>
          <a:prstGeom prst="rect">
            <a:avLst/>
          </a:prstGeom>
          <a:noFill/>
          <a:ln w="38100">
            <a:noFill/>
          </a:ln>
        </p:spPr>
        <p:txBody>
          <a:bodyPr wrap="square">
            <a:spAutoFit/>
          </a:bodyPr>
          <a:lstStyle/>
          <a:p>
            <a:r>
              <a:rPr lang="en-US" sz="1400" b="1" dirty="0">
                <a:latin typeface="Times New Roman" panose="02020603050405020304" pitchFamily="18" charset="0"/>
                <a:cs typeface="Times New Roman" panose="02020603050405020304" pitchFamily="18" charset="0"/>
              </a:rPr>
              <a:t> SF</a:t>
            </a:r>
            <a:endParaRPr lang="fr-FR" sz="1400" b="1" dirty="0">
              <a:latin typeface="Times New Roman" panose="02020603050405020304" pitchFamily="18" charset="0"/>
              <a:cs typeface="Times New Roman" panose="02020603050405020304" pitchFamily="18" charset="0"/>
            </a:endParaRPr>
          </a:p>
        </p:txBody>
      </p:sp>
      <p:sp>
        <p:nvSpPr>
          <p:cNvPr id="11" name="ZoneTexte 10">
            <a:extLst>
              <a:ext uri="{FF2B5EF4-FFF2-40B4-BE49-F238E27FC236}">
                <a16:creationId xmlns:a16="http://schemas.microsoft.com/office/drawing/2014/main" id="{05D8FA32-A520-BCAC-52D7-354F41795DD3}"/>
              </a:ext>
            </a:extLst>
          </p:cNvPr>
          <p:cNvSpPr txBox="1"/>
          <p:nvPr/>
        </p:nvSpPr>
        <p:spPr>
          <a:xfrm>
            <a:off x="330834" y="4325763"/>
            <a:ext cx="626444" cy="307777"/>
          </a:xfrm>
          <a:prstGeom prst="rect">
            <a:avLst/>
          </a:prstGeom>
          <a:noFill/>
          <a:ln w="38100">
            <a:noFill/>
          </a:ln>
        </p:spPr>
        <p:txBody>
          <a:bodyPr wrap="square">
            <a:spAutoFit/>
          </a:bodyPr>
          <a:lstStyle/>
          <a:p>
            <a:r>
              <a:rPr lang="en-US" sz="1400" b="1" dirty="0">
                <a:latin typeface="Times New Roman" panose="02020603050405020304" pitchFamily="18" charset="0"/>
                <a:cs typeface="Times New Roman" panose="02020603050405020304" pitchFamily="18" charset="0"/>
              </a:rPr>
              <a:t> LEN</a:t>
            </a:r>
            <a:endParaRPr lang="fr-FR" sz="1400" b="1" dirty="0">
              <a:latin typeface="Times New Roman" panose="02020603050405020304" pitchFamily="18" charset="0"/>
              <a:cs typeface="Times New Roman" panose="02020603050405020304" pitchFamily="18" charset="0"/>
            </a:endParaRPr>
          </a:p>
        </p:txBody>
      </p:sp>
      <p:sp>
        <p:nvSpPr>
          <p:cNvPr id="12" name="Espace réservé du numéro de diapositive 3">
            <a:extLst>
              <a:ext uri="{FF2B5EF4-FFF2-40B4-BE49-F238E27FC236}">
                <a16:creationId xmlns:a16="http://schemas.microsoft.com/office/drawing/2014/main" id="{2B640C77-23D6-E75F-FBE7-4155E374C63C}"/>
              </a:ext>
            </a:extLst>
          </p:cNvPr>
          <p:cNvSpPr>
            <a:spLocks noGrp="1"/>
          </p:cNvSpPr>
          <p:nvPr>
            <p:ph type="sldNum" sz="quarter" idx="12"/>
          </p:nvPr>
        </p:nvSpPr>
        <p:spPr>
          <a:xfrm>
            <a:off x="11801474" y="6524456"/>
            <a:ext cx="390526"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16</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4" name="ZoneTexte 13">
            <a:extLst>
              <a:ext uri="{FF2B5EF4-FFF2-40B4-BE49-F238E27FC236}">
                <a16:creationId xmlns:a16="http://schemas.microsoft.com/office/drawing/2014/main" id="{17D3EAED-C586-9C5C-9CBB-A303D1E17BE2}"/>
              </a:ext>
            </a:extLst>
          </p:cNvPr>
          <p:cNvSpPr txBox="1"/>
          <p:nvPr/>
        </p:nvSpPr>
        <p:spPr>
          <a:xfrm>
            <a:off x="1043367" y="6478900"/>
            <a:ext cx="6437382" cy="338554"/>
          </a:xfrm>
          <a:prstGeom prst="rect">
            <a:avLst/>
          </a:prstGeom>
          <a:noFill/>
        </p:spPr>
        <p:txBody>
          <a:bodyPr wrap="square">
            <a:spAutoFit/>
          </a:bodyPr>
          <a:lstStyle/>
          <a:p>
            <a:r>
              <a:rPr lang="fr-FR" sz="800" dirty="0"/>
              <a:t>Cette hypothèse a été mise en évidence par Lebon et al., en 2004 qui ont montré, que le nombre de feuilles secondaires est le trait le plus "plastique" en réponse au déficit hydrique</a:t>
            </a:r>
          </a:p>
        </p:txBody>
      </p:sp>
    </p:spTree>
    <p:extLst>
      <p:ext uri="{BB962C8B-B14F-4D97-AF65-F5344CB8AC3E}">
        <p14:creationId xmlns:p14="http://schemas.microsoft.com/office/powerpoint/2010/main" val="215764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8">
            <a:extLst>
              <a:ext uri="{FF2B5EF4-FFF2-40B4-BE49-F238E27FC236}">
                <a16:creationId xmlns:a16="http://schemas.microsoft.com/office/drawing/2014/main" id="{7D73F22B-A6B8-DF00-7612-00686016C01C}"/>
              </a:ext>
            </a:extLst>
          </p:cNvPr>
          <p:cNvGrpSpPr/>
          <p:nvPr/>
        </p:nvGrpSpPr>
        <p:grpSpPr>
          <a:xfrm>
            <a:off x="4454807" y="1661"/>
            <a:ext cx="3527143" cy="510936"/>
            <a:chOff x="3249432" y="1133549"/>
            <a:chExt cx="5199650" cy="613989"/>
          </a:xfrm>
        </p:grpSpPr>
        <p:sp>
          <p:nvSpPr>
            <p:cNvPr id="16" name="矩形 1">
              <a:extLst>
                <a:ext uri="{FF2B5EF4-FFF2-40B4-BE49-F238E27FC236}">
                  <a16:creationId xmlns:a16="http://schemas.microsoft.com/office/drawing/2014/main" id="{F9D6D216-8B6A-B7B3-3697-02163215F4E3}"/>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
              <a:extLst>
                <a:ext uri="{FF2B5EF4-FFF2-40B4-BE49-F238E27FC236}">
                  <a16:creationId xmlns:a16="http://schemas.microsoft.com/office/drawing/2014/main" id="{65589FA4-7AFD-37B7-CD87-A32228CEFFA3}"/>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3">
              <a:extLst>
                <a:ext uri="{FF2B5EF4-FFF2-40B4-BE49-F238E27FC236}">
                  <a16:creationId xmlns:a16="http://schemas.microsoft.com/office/drawing/2014/main" id="{7F1D0FD4-9502-0F1B-EC9E-50C43B7A6CCC}"/>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19" name="文本框 8">
            <a:extLst>
              <a:ext uri="{FF2B5EF4-FFF2-40B4-BE49-F238E27FC236}">
                <a16:creationId xmlns:a16="http://schemas.microsoft.com/office/drawing/2014/main" id="{EE26D286-8C23-D819-1C40-397D81D7BDB2}"/>
              </a:ext>
            </a:extLst>
          </p:cNvPr>
          <p:cNvSpPr txBox="1"/>
          <p:nvPr/>
        </p:nvSpPr>
        <p:spPr>
          <a:xfrm>
            <a:off x="5088933" y="57073"/>
            <a:ext cx="2310019"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2/6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20" name="Image 19" descr="Une image contenant texte, capture d’écran, diagramme, Police&#10;&#10;Description générée automatiquement">
            <a:extLst>
              <a:ext uri="{FF2B5EF4-FFF2-40B4-BE49-F238E27FC236}">
                <a16:creationId xmlns:a16="http://schemas.microsoft.com/office/drawing/2014/main" id="{A8274506-B9F9-EA77-BDBA-C7A1CA7664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3767" y="8972"/>
            <a:ext cx="630184" cy="472638"/>
          </a:xfrm>
          <a:prstGeom prst="rect">
            <a:avLst/>
          </a:prstGeom>
        </p:spPr>
      </p:pic>
      <p:sp>
        <p:nvSpPr>
          <p:cNvPr id="22" name="Espace réservé du numéro de diapositive 21">
            <a:extLst>
              <a:ext uri="{FF2B5EF4-FFF2-40B4-BE49-F238E27FC236}">
                <a16:creationId xmlns:a16="http://schemas.microsoft.com/office/drawing/2014/main" id="{4D57A09E-276D-C9BA-6A67-2DCB9D846CEA}"/>
              </a:ext>
            </a:extLst>
          </p:cNvPr>
          <p:cNvSpPr>
            <a:spLocks noGrp="1"/>
          </p:cNvSpPr>
          <p:nvPr>
            <p:ph type="sldNum" sz="quarter" idx="12"/>
          </p:nvPr>
        </p:nvSpPr>
        <p:spPr>
          <a:xfrm>
            <a:off x="11753850" y="6492875"/>
            <a:ext cx="438150" cy="365125"/>
          </a:xfrm>
        </p:spPr>
        <p:txBody>
          <a:bodyPr/>
          <a:lstStyle/>
          <a:p>
            <a:r>
              <a:rPr lang="en-US" altLang="zh-CN" b="1" dirty="0">
                <a:solidFill>
                  <a:schemeClr val="tx1"/>
                </a:solidFill>
                <a:latin typeface="Times New Roman" panose="02020603050405020304" pitchFamily="18" charset="0"/>
                <a:cs typeface="Times New Roman" panose="02020603050405020304" pitchFamily="18" charset="0"/>
              </a:rPr>
              <a:t>17</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1" name="Image 20">
            <a:extLst>
              <a:ext uri="{FF2B5EF4-FFF2-40B4-BE49-F238E27FC236}">
                <a16:creationId xmlns:a16="http://schemas.microsoft.com/office/drawing/2014/main" id="{CD3BB83A-0904-50D6-8F89-C45D9D52A91B}"/>
              </a:ext>
            </a:extLst>
          </p:cNvPr>
          <p:cNvPicPr>
            <a:picLocks noChangeAspect="1"/>
          </p:cNvPicPr>
          <p:nvPr/>
        </p:nvPicPr>
        <p:blipFill rotWithShape="1">
          <a:blip r:embed="rId5"/>
          <a:srcRect r="2555"/>
          <a:stretch/>
        </p:blipFill>
        <p:spPr>
          <a:xfrm>
            <a:off x="-2901" y="1628437"/>
            <a:ext cx="2905531" cy="2467319"/>
          </a:xfrm>
          <a:prstGeom prst="rect">
            <a:avLst/>
          </a:prstGeom>
        </p:spPr>
      </p:pic>
      <p:pic>
        <p:nvPicPr>
          <p:cNvPr id="24" name="Image 23">
            <a:extLst>
              <a:ext uri="{FF2B5EF4-FFF2-40B4-BE49-F238E27FC236}">
                <a16:creationId xmlns:a16="http://schemas.microsoft.com/office/drawing/2014/main" id="{DB36D92C-FA58-1081-FD64-99BF0000465D}"/>
              </a:ext>
            </a:extLst>
          </p:cNvPr>
          <p:cNvPicPr>
            <a:picLocks noChangeAspect="1"/>
          </p:cNvPicPr>
          <p:nvPr/>
        </p:nvPicPr>
        <p:blipFill>
          <a:blip r:embed="rId6"/>
          <a:stretch>
            <a:fillRect/>
          </a:stretch>
        </p:blipFill>
        <p:spPr>
          <a:xfrm>
            <a:off x="3123436" y="1704647"/>
            <a:ext cx="2905530" cy="2391109"/>
          </a:xfrm>
          <a:prstGeom prst="rect">
            <a:avLst/>
          </a:prstGeom>
        </p:spPr>
      </p:pic>
      <p:pic>
        <p:nvPicPr>
          <p:cNvPr id="26" name="Image 25">
            <a:extLst>
              <a:ext uri="{FF2B5EF4-FFF2-40B4-BE49-F238E27FC236}">
                <a16:creationId xmlns:a16="http://schemas.microsoft.com/office/drawing/2014/main" id="{43E5A5A8-4E1D-D5B6-B162-5499926DE9E7}"/>
              </a:ext>
            </a:extLst>
          </p:cNvPr>
          <p:cNvPicPr>
            <a:picLocks noChangeAspect="1"/>
          </p:cNvPicPr>
          <p:nvPr/>
        </p:nvPicPr>
        <p:blipFill>
          <a:blip r:embed="rId7"/>
          <a:stretch>
            <a:fillRect/>
          </a:stretch>
        </p:blipFill>
        <p:spPr>
          <a:xfrm>
            <a:off x="6130781" y="1671304"/>
            <a:ext cx="2915057" cy="2457793"/>
          </a:xfrm>
          <a:prstGeom prst="rect">
            <a:avLst/>
          </a:prstGeom>
        </p:spPr>
      </p:pic>
      <p:pic>
        <p:nvPicPr>
          <p:cNvPr id="28" name="Image 27">
            <a:extLst>
              <a:ext uri="{FF2B5EF4-FFF2-40B4-BE49-F238E27FC236}">
                <a16:creationId xmlns:a16="http://schemas.microsoft.com/office/drawing/2014/main" id="{1CA5E938-F70D-C297-AA84-409D10A87665}"/>
              </a:ext>
            </a:extLst>
          </p:cNvPr>
          <p:cNvPicPr>
            <a:picLocks noChangeAspect="1"/>
          </p:cNvPicPr>
          <p:nvPr/>
        </p:nvPicPr>
        <p:blipFill>
          <a:blip r:embed="rId8"/>
          <a:stretch>
            <a:fillRect/>
          </a:stretch>
        </p:blipFill>
        <p:spPr>
          <a:xfrm>
            <a:off x="9249789" y="1671304"/>
            <a:ext cx="2934109" cy="2372056"/>
          </a:xfrm>
          <a:prstGeom prst="rect">
            <a:avLst/>
          </a:prstGeom>
        </p:spPr>
      </p:pic>
      <p:sp>
        <p:nvSpPr>
          <p:cNvPr id="54" name="Google Shape;1419;p98">
            <a:extLst>
              <a:ext uri="{FF2B5EF4-FFF2-40B4-BE49-F238E27FC236}">
                <a16:creationId xmlns:a16="http://schemas.microsoft.com/office/drawing/2014/main" id="{B66D391B-C5BE-EBA5-E14A-BD1E1F7C18C6}"/>
              </a:ext>
            </a:extLst>
          </p:cNvPr>
          <p:cNvSpPr txBox="1">
            <a:spLocks/>
          </p:cNvSpPr>
          <p:nvPr/>
        </p:nvSpPr>
        <p:spPr>
          <a:xfrm>
            <a:off x="-55930" y="4760947"/>
            <a:ext cx="6358731" cy="3751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layfair Display"/>
              <a:buNone/>
              <a:defRPr sz="28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Pts val="2800"/>
              <a:buFont typeface="Playfair Display"/>
              <a:buNone/>
              <a:tabLst/>
              <a:defRPr/>
            </a:pPr>
            <a:r>
              <a:rPr kumimoji="0" lang="fr-FR" sz="1200" b="1"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sym typeface="Playfair Display"/>
              </a:rPr>
              <a:t>V</a:t>
            </a:r>
            <a:r>
              <a:rPr kumimoji="0" lang="fr-FR" sz="12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Playfair Display"/>
              </a:rPr>
              <a:t>ariance expliquée</a:t>
            </a:r>
            <a:r>
              <a:rPr kumimoji="0" lang="fr-FR" sz="1200" b="1" i="0"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sym typeface="Playfair Display"/>
              </a:rPr>
              <a:t> par les traits d’</a:t>
            </a:r>
            <a:r>
              <a:rPr kumimoji="0" lang="fr-FR" sz="1200" b="1" i="0" u="none" strike="noStrike" kern="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sym typeface="Playfair Display"/>
              </a:rPr>
              <a:t>archite</a:t>
            </a:r>
            <a:r>
              <a:rPr lang="fr-FR" sz="1200" kern="0" dirty="0">
                <a:solidFill>
                  <a:schemeClr val="tx1"/>
                </a:solidFill>
                <a:latin typeface="Times New Roman" panose="02020603050405020304" pitchFamily="18" charset="0"/>
                <a:cs typeface="Times New Roman" panose="02020603050405020304" pitchFamily="18" charset="0"/>
              </a:rPr>
              <a:t>c</a:t>
            </a:r>
            <a:r>
              <a:rPr kumimoji="0" lang="fr-FR" sz="1200" b="1" i="0"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sym typeface="Playfair Display"/>
              </a:rPr>
              <a:t>ture étudiés  NFI, NFII, LEN, SF </a:t>
            </a:r>
            <a:r>
              <a:rPr kumimoji="0" lang="fr-FR" sz="12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Playfair Display"/>
              </a:rPr>
              <a:t> </a:t>
            </a:r>
          </a:p>
        </p:txBody>
      </p:sp>
      <p:sp>
        <p:nvSpPr>
          <p:cNvPr id="57" name="ZoneTexte 4">
            <a:extLst>
              <a:ext uri="{FF2B5EF4-FFF2-40B4-BE49-F238E27FC236}">
                <a16:creationId xmlns:a16="http://schemas.microsoft.com/office/drawing/2014/main" id="{C180FF9C-A0C8-98FD-BAF7-C2E319BD807B}"/>
              </a:ext>
            </a:extLst>
          </p:cNvPr>
          <p:cNvSpPr txBox="1"/>
          <p:nvPr/>
        </p:nvSpPr>
        <p:spPr>
          <a:xfrm>
            <a:off x="7424399" y="1562674"/>
            <a:ext cx="267782" cy="283945"/>
          </a:xfrm>
          <a:prstGeom prst="rect">
            <a:avLst/>
          </a:prstGeom>
          <a:solidFill>
            <a:srgbClr val="E7E6E6">
              <a:lumMod val="90000"/>
            </a:srgbClr>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0"/>
              </a:spcAft>
            </a:pPr>
            <a:r>
              <a:rPr lang="en-US" sz="1200" b="1" kern="1200" dirty="0">
                <a:solidFill>
                  <a:srgbClr val="000000"/>
                </a:solidFill>
                <a:effectLst/>
                <a:latin typeface="Times New Roman" panose="02020603050405020304" pitchFamily="18" charset="0"/>
                <a:ea typeface="Arial" panose="020B0604020202020204" pitchFamily="34" charset="0"/>
              </a:rPr>
              <a:t>c</a:t>
            </a:r>
            <a:endParaRPr lang="fr-FR" sz="1100" dirty="0">
              <a:effectLst/>
              <a:latin typeface="Arial" panose="020B0604020202020204" pitchFamily="34" charset="0"/>
              <a:ea typeface="Arial" panose="020B0604020202020204" pitchFamily="34" charset="0"/>
            </a:endParaRPr>
          </a:p>
        </p:txBody>
      </p:sp>
      <p:sp>
        <p:nvSpPr>
          <p:cNvPr id="58" name="ZoneTexte 1">
            <a:extLst>
              <a:ext uri="{FF2B5EF4-FFF2-40B4-BE49-F238E27FC236}">
                <a16:creationId xmlns:a16="http://schemas.microsoft.com/office/drawing/2014/main" id="{ABA3A858-5E4E-BE0A-7AE0-526762A38172}"/>
              </a:ext>
            </a:extLst>
          </p:cNvPr>
          <p:cNvSpPr txBox="1"/>
          <p:nvPr/>
        </p:nvSpPr>
        <p:spPr>
          <a:xfrm>
            <a:off x="1735547" y="1562674"/>
            <a:ext cx="267782" cy="283945"/>
          </a:xfrm>
          <a:prstGeom prst="rect">
            <a:avLst/>
          </a:prstGeom>
          <a:solidFill>
            <a:srgbClr val="E7E6E6">
              <a:lumMod val="90000"/>
            </a:srgbClr>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0"/>
              </a:spcAft>
            </a:pPr>
            <a:r>
              <a:rPr lang="fr-FR" sz="1200" b="1" kern="1200" dirty="0">
                <a:solidFill>
                  <a:srgbClr val="000000"/>
                </a:solidFill>
                <a:effectLst/>
                <a:latin typeface="Times New Roman" panose="02020603050405020304" pitchFamily="18" charset="0"/>
                <a:ea typeface="Arial" panose="020B0604020202020204" pitchFamily="34" charset="0"/>
              </a:rPr>
              <a:t>a</a:t>
            </a:r>
            <a:endParaRPr lang="fr-FR" sz="1100" dirty="0">
              <a:effectLst/>
              <a:latin typeface="Arial" panose="020B0604020202020204" pitchFamily="34" charset="0"/>
              <a:ea typeface="Arial" panose="020B0604020202020204" pitchFamily="34" charset="0"/>
            </a:endParaRPr>
          </a:p>
        </p:txBody>
      </p:sp>
      <p:sp>
        <p:nvSpPr>
          <p:cNvPr id="59" name="ZoneTexte 2">
            <a:extLst>
              <a:ext uri="{FF2B5EF4-FFF2-40B4-BE49-F238E27FC236}">
                <a16:creationId xmlns:a16="http://schemas.microsoft.com/office/drawing/2014/main" id="{3565712C-DDDA-4331-81DB-FB07E8031663}"/>
              </a:ext>
            </a:extLst>
          </p:cNvPr>
          <p:cNvSpPr txBox="1"/>
          <p:nvPr/>
        </p:nvSpPr>
        <p:spPr>
          <a:xfrm>
            <a:off x="4641078" y="1562674"/>
            <a:ext cx="267782" cy="283945"/>
          </a:xfrm>
          <a:prstGeom prst="rect">
            <a:avLst/>
          </a:prstGeom>
          <a:solidFill>
            <a:srgbClr val="E7E6E6">
              <a:lumMod val="90000"/>
            </a:srgbClr>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0"/>
              </a:spcAft>
            </a:pPr>
            <a:r>
              <a:rPr lang="fr-FR" sz="1200" b="1" kern="1200" dirty="0">
                <a:solidFill>
                  <a:srgbClr val="000000"/>
                </a:solidFill>
                <a:effectLst/>
                <a:latin typeface="Times New Roman" panose="02020603050405020304" pitchFamily="18" charset="0"/>
                <a:ea typeface="Arial" panose="020B0604020202020204" pitchFamily="34" charset="0"/>
              </a:rPr>
              <a:t>b</a:t>
            </a:r>
            <a:endParaRPr lang="fr-FR" sz="1100" dirty="0">
              <a:effectLst/>
              <a:latin typeface="Arial" panose="020B0604020202020204" pitchFamily="34" charset="0"/>
              <a:ea typeface="Arial" panose="020B0604020202020204" pitchFamily="34" charset="0"/>
            </a:endParaRPr>
          </a:p>
        </p:txBody>
      </p:sp>
      <p:sp>
        <p:nvSpPr>
          <p:cNvPr id="60" name="ZoneTexte 3">
            <a:extLst>
              <a:ext uri="{FF2B5EF4-FFF2-40B4-BE49-F238E27FC236}">
                <a16:creationId xmlns:a16="http://schemas.microsoft.com/office/drawing/2014/main" id="{7564A076-9B70-A4BF-904C-F97D0C47AE22}"/>
              </a:ext>
            </a:extLst>
          </p:cNvPr>
          <p:cNvSpPr txBox="1"/>
          <p:nvPr/>
        </p:nvSpPr>
        <p:spPr>
          <a:xfrm>
            <a:off x="10659688" y="1562674"/>
            <a:ext cx="267782" cy="283945"/>
          </a:xfrm>
          <a:prstGeom prst="rect">
            <a:avLst/>
          </a:prstGeom>
          <a:solidFill>
            <a:srgbClr val="E7E6E6">
              <a:lumMod val="90000"/>
            </a:srgbClr>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0"/>
              </a:spcAft>
            </a:pPr>
            <a:r>
              <a:rPr lang="en-US" sz="1200" b="1" kern="1200">
                <a:solidFill>
                  <a:srgbClr val="000000"/>
                </a:solidFill>
                <a:effectLst/>
                <a:latin typeface="Times New Roman" panose="02020603050405020304" pitchFamily="18" charset="0"/>
                <a:ea typeface="Arial" panose="020B0604020202020204" pitchFamily="34" charset="0"/>
              </a:rPr>
              <a:t>d</a:t>
            </a:r>
            <a:endParaRPr lang="fr-FR" sz="1100">
              <a:effectLst/>
              <a:latin typeface="Arial" panose="020B0604020202020204" pitchFamily="34" charset="0"/>
              <a:ea typeface="Arial" panose="020B0604020202020204" pitchFamily="34" charset="0"/>
            </a:endParaRPr>
          </a:p>
        </p:txBody>
      </p:sp>
      <p:sp>
        <p:nvSpPr>
          <p:cNvPr id="64" name="ZoneTexte 63">
            <a:extLst>
              <a:ext uri="{FF2B5EF4-FFF2-40B4-BE49-F238E27FC236}">
                <a16:creationId xmlns:a16="http://schemas.microsoft.com/office/drawing/2014/main" id="{F016F54F-E4FE-6988-E321-C9EF3E411282}"/>
              </a:ext>
            </a:extLst>
          </p:cNvPr>
          <p:cNvSpPr txBox="1"/>
          <p:nvPr/>
        </p:nvSpPr>
        <p:spPr>
          <a:xfrm>
            <a:off x="622093" y="4276234"/>
            <a:ext cx="11158681" cy="215444"/>
          </a:xfrm>
          <a:prstGeom prst="rect">
            <a:avLst/>
          </a:prstGeom>
          <a:noFill/>
        </p:spPr>
        <p:txBody>
          <a:bodyPr wrap="square">
            <a:spAutoFit/>
          </a:bodyPr>
          <a:lstStyle/>
          <a:p>
            <a:r>
              <a:rPr lang="fr-FR" sz="800" dirty="0">
                <a:latin typeface="Times New Roman" panose="02020603050405020304" pitchFamily="18" charset="0"/>
                <a:cs typeface="Times New Roman" panose="02020603050405020304" pitchFamily="18" charset="0"/>
              </a:rPr>
              <a:t>Variabilité des traits d’architectures a- nombre de feuilles sur l’axe primaire (NFI), b- Nombre de feuille sur l’axe secondaire (NFII), c- Longueur maximale entre-nœuds (</a:t>
            </a:r>
            <a:r>
              <a:rPr lang="fr-FR" sz="800" dirty="0" err="1">
                <a:latin typeface="Times New Roman" panose="02020603050405020304" pitchFamily="18" charset="0"/>
                <a:cs typeface="Times New Roman" panose="02020603050405020304" pitchFamily="18" charset="0"/>
              </a:rPr>
              <a:t>LEN_max</a:t>
            </a:r>
            <a:r>
              <a:rPr lang="fr-FR" sz="800" dirty="0">
                <a:latin typeface="Times New Roman" panose="02020603050405020304" pitchFamily="18" charset="0"/>
                <a:cs typeface="Times New Roman" panose="02020603050405020304" pitchFamily="18" charset="0"/>
              </a:rPr>
              <a:t>, d- surface foliaire individuelle maximale des en fonction des génotypes.</a:t>
            </a:r>
          </a:p>
        </p:txBody>
      </p:sp>
      <p:sp>
        <p:nvSpPr>
          <p:cNvPr id="66" name="ZoneTexte 65">
            <a:extLst>
              <a:ext uri="{FF2B5EF4-FFF2-40B4-BE49-F238E27FC236}">
                <a16:creationId xmlns:a16="http://schemas.microsoft.com/office/drawing/2014/main" id="{6E835668-96D2-CD06-37DC-CA0B1C483AB8}"/>
              </a:ext>
            </a:extLst>
          </p:cNvPr>
          <p:cNvSpPr txBox="1"/>
          <p:nvPr/>
        </p:nvSpPr>
        <p:spPr>
          <a:xfrm>
            <a:off x="200947" y="896798"/>
            <a:ext cx="10785338" cy="338554"/>
          </a:xfrm>
          <a:prstGeom prst="rect">
            <a:avLst/>
          </a:prstGeom>
          <a:noFill/>
        </p:spPr>
        <p:txBody>
          <a:bodyPr wrap="square">
            <a:spAutoFit/>
          </a:bodyPr>
          <a:lstStyle/>
          <a:p>
            <a:r>
              <a:rPr lang="fr-FR" sz="1600" b="1" dirty="0">
                <a:solidFill>
                  <a:srgbClr val="002060"/>
                </a:solidFill>
                <a:latin typeface="Times New Roman" panose="02020603050405020304" pitchFamily="18" charset="0"/>
                <a:cs typeface="Times New Roman" panose="02020603050405020304" pitchFamily="18" charset="0"/>
              </a:rPr>
              <a:t>Analyse des traits développementaux et morphologiques des huit génotypes issus des expérimentations au champ en 2023</a:t>
            </a:r>
          </a:p>
        </p:txBody>
      </p:sp>
      <p:sp>
        <p:nvSpPr>
          <p:cNvPr id="68" name="ZoneTexte 67">
            <a:extLst>
              <a:ext uri="{FF2B5EF4-FFF2-40B4-BE49-F238E27FC236}">
                <a16:creationId xmlns:a16="http://schemas.microsoft.com/office/drawing/2014/main" id="{80871890-074D-BEAB-DE3A-6433037D3C58}"/>
              </a:ext>
            </a:extLst>
          </p:cNvPr>
          <p:cNvSpPr txBox="1"/>
          <p:nvPr/>
        </p:nvSpPr>
        <p:spPr>
          <a:xfrm>
            <a:off x="300637" y="1430970"/>
            <a:ext cx="1372934" cy="307777"/>
          </a:xfrm>
          <a:prstGeom prst="rect">
            <a:avLst/>
          </a:prstGeom>
          <a:noFill/>
        </p:spPr>
        <p:txBody>
          <a:bodyPr wrap="square">
            <a:spAutoFit/>
          </a:bodyPr>
          <a:lstStyle/>
          <a:p>
            <a:pPr marL="0" lvl="0" indent="0" algn="l" rtl="0">
              <a:spcBef>
                <a:spcPts val="0"/>
              </a:spcBef>
              <a:spcAft>
                <a:spcPts val="0"/>
              </a:spcAft>
              <a:buNone/>
            </a:pPr>
            <a:r>
              <a:rPr lang="en-US" sz="1400" b="1" dirty="0" err="1">
                <a:latin typeface="Times New Roman" panose="02020603050405020304" pitchFamily="18" charset="0"/>
                <a:cs typeface="Times New Roman" panose="02020603050405020304" pitchFamily="18" charset="0"/>
              </a:rPr>
              <a:t>Données</a:t>
            </a:r>
            <a:r>
              <a:rPr lang="en-US" sz="1400" b="1" dirty="0">
                <a:latin typeface="Times New Roman" panose="02020603050405020304" pitchFamily="18" charset="0"/>
                <a:cs typeface="Times New Roman" panose="02020603050405020304" pitchFamily="18" charset="0"/>
              </a:rPr>
              <a:t> brutes</a:t>
            </a:r>
          </a:p>
        </p:txBody>
      </p:sp>
      <p:sp>
        <p:nvSpPr>
          <p:cNvPr id="69" name="矩形 16">
            <a:extLst>
              <a:ext uri="{FF2B5EF4-FFF2-40B4-BE49-F238E27FC236}">
                <a16:creationId xmlns:a16="http://schemas.microsoft.com/office/drawing/2014/main" id="{E2BA16CF-7167-77DD-D0C5-510B6A5E8E79}"/>
              </a:ext>
            </a:extLst>
          </p:cNvPr>
          <p:cNvSpPr/>
          <p:nvPr/>
        </p:nvSpPr>
        <p:spPr>
          <a:xfrm>
            <a:off x="741855" y="4763265"/>
            <a:ext cx="2642735" cy="46835"/>
          </a:xfrm>
          <a:prstGeom prst="rect">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7">
            <a:extLst>
              <a:ext uri="{FF2B5EF4-FFF2-40B4-BE49-F238E27FC236}">
                <a16:creationId xmlns:a16="http://schemas.microsoft.com/office/drawing/2014/main" id="{B6C8C091-D682-AAA2-0EAB-5CFC82A09258}"/>
              </a:ext>
            </a:extLst>
          </p:cNvPr>
          <p:cNvSpPr/>
          <p:nvPr/>
        </p:nvSpPr>
        <p:spPr>
          <a:xfrm>
            <a:off x="3234748" y="4763265"/>
            <a:ext cx="2642735" cy="46835"/>
          </a:xfrm>
          <a:prstGeom prst="rect">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18">
            <a:extLst>
              <a:ext uri="{FF2B5EF4-FFF2-40B4-BE49-F238E27FC236}">
                <a16:creationId xmlns:a16="http://schemas.microsoft.com/office/drawing/2014/main" id="{F69F7949-5719-7B08-A38C-3B5C540463CF}"/>
              </a:ext>
            </a:extLst>
          </p:cNvPr>
          <p:cNvSpPr/>
          <p:nvPr/>
        </p:nvSpPr>
        <p:spPr>
          <a:xfrm>
            <a:off x="5748994" y="4763265"/>
            <a:ext cx="2642735" cy="46835"/>
          </a:xfrm>
          <a:prstGeom prst="rect">
            <a:avLst/>
          </a:prstGeom>
          <a:solidFill>
            <a:srgbClr val="7559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19">
            <a:extLst>
              <a:ext uri="{FF2B5EF4-FFF2-40B4-BE49-F238E27FC236}">
                <a16:creationId xmlns:a16="http://schemas.microsoft.com/office/drawing/2014/main" id="{D382AF54-402B-EAE6-4936-0F0ABFE382E5}"/>
              </a:ext>
            </a:extLst>
          </p:cNvPr>
          <p:cNvSpPr/>
          <p:nvPr/>
        </p:nvSpPr>
        <p:spPr>
          <a:xfrm>
            <a:off x="8241888" y="4763265"/>
            <a:ext cx="2851653" cy="46835"/>
          </a:xfrm>
          <a:prstGeom prst="rect">
            <a:avLst/>
          </a:prstGeom>
          <a:solidFill>
            <a:srgbClr val="421D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8">
            <a:extLst>
              <a:ext uri="{FF2B5EF4-FFF2-40B4-BE49-F238E27FC236}">
                <a16:creationId xmlns:a16="http://schemas.microsoft.com/office/drawing/2014/main" id="{94E70203-4F8E-DA88-52BB-5C90A7CF145D}"/>
              </a:ext>
            </a:extLst>
          </p:cNvPr>
          <p:cNvSpPr txBox="1"/>
          <p:nvPr/>
        </p:nvSpPr>
        <p:spPr>
          <a:xfrm>
            <a:off x="-82068" y="5720399"/>
            <a:ext cx="1149897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Génotype</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 37.7 %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Plante|Génotype</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 15.2 %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Rameau|Plant|Génotype</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 47% </a:t>
            </a:r>
          </a:p>
        </p:txBody>
      </p:sp>
      <p:sp>
        <p:nvSpPr>
          <p:cNvPr id="4" name="文本框 8">
            <a:extLst>
              <a:ext uri="{FF2B5EF4-FFF2-40B4-BE49-F238E27FC236}">
                <a16:creationId xmlns:a16="http://schemas.microsoft.com/office/drawing/2014/main" id="{3043B882-FBB3-8E3A-0543-9C91F7D705A0}"/>
              </a:ext>
            </a:extLst>
          </p:cNvPr>
          <p:cNvSpPr txBox="1"/>
          <p:nvPr/>
        </p:nvSpPr>
        <p:spPr>
          <a:xfrm>
            <a:off x="4276422" y="5720399"/>
            <a:ext cx="1264875" cy="1169551"/>
          </a:xfrm>
          <a:prstGeom prst="rect">
            <a:avLst/>
          </a:prstGeom>
          <a:noFill/>
        </p:spPr>
        <p:txBody>
          <a:bodyPr wrap="square" rtlCol="0">
            <a:spAutoFit/>
          </a:bodyPr>
          <a:lstStyle/>
          <a:p>
            <a:pPr>
              <a:defRPr/>
            </a:pPr>
            <a:r>
              <a:rPr lang="en-US" sz="1400" b="1" dirty="0">
                <a:solidFill>
                  <a:srgbClr val="002060"/>
                </a:solidFill>
                <a:latin typeface="Times New Roman" panose="02020603050405020304" pitchFamily="18" charset="0"/>
                <a:cs typeface="Times New Roman" panose="02020603050405020304" pitchFamily="18" charset="0"/>
              </a:rPr>
              <a:t>41.2 % </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11.4 %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47.7 %</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p:txBody>
      </p:sp>
      <p:sp>
        <p:nvSpPr>
          <p:cNvPr id="5" name="文本框 8">
            <a:extLst>
              <a:ext uri="{FF2B5EF4-FFF2-40B4-BE49-F238E27FC236}">
                <a16:creationId xmlns:a16="http://schemas.microsoft.com/office/drawing/2014/main" id="{81476849-FFF2-5379-671B-77767D8621D3}"/>
              </a:ext>
            </a:extLst>
          </p:cNvPr>
          <p:cNvSpPr txBox="1"/>
          <p:nvPr/>
        </p:nvSpPr>
        <p:spPr>
          <a:xfrm>
            <a:off x="7599333" y="5750484"/>
            <a:ext cx="1264875"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73.3 %</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15 %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11.7 %</a:t>
            </a: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6" name="文本框 8">
            <a:extLst>
              <a:ext uri="{FF2B5EF4-FFF2-40B4-BE49-F238E27FC236}">
                <a16:creationId xmlns:a16="http://schemas.microsoft.com/office/drawing/2014/main" id="{EF4D95AA-54F2-301F-9A8C-7CE767523792}"/>
              </a:ext>
            </a:extLst>
          </p:cNvPr>
          <p:cNvSpPr txBox="1"/>
          <p:nvPr/>
        </p:nvSpPr>
        <p:spPr>
          <a:xfrm>
            <a:off x="10257974" y="5780569"/>
            <a:ext cx="1158931" cy="1169551"/>
          </a:xfrm>
          <a:prstGeom prst="rect">
            <a:avLst/>
          </a:prstGeom>
          <a:noFill/>
        </p:spPr>
        <p:txBody>
          <a:bodyPr wrap="square" rtlCol="0">
            <a:spAutoFit/>
          </a:bodyPr>
          <a:lstStyle/>
          <a:p>
            <a:pPr>
              <a:defRPr/>
            </a:pPr>
            <a:r>
              <a:rPr lang="en-US" sz="1400" b="1" dirty="0">
                <a:solidFill>
                  <a:srgbClr val="002060"/>
                </a:solidFill>
                <a:latin typeface="Times New Roman" panose="02020603050405020304" pitchFamily="18" charset="0"/>
                <a:cs typeface="Times New Roman" panose="02020603050405020304" pitchFamily="18" charset="0"/>
              </a:rPr>
              <a:t>73.4 %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8.7 %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2060"/>
                </a:solidFill>
                <a:latin typeface="Times New Roman" panose="02020603050405020304" pitchFamily="18" charset="0"/>
                <a:cs typeface="Times New Roman" panose="02020603050405020304" pitchFamily="18" charset="0"/>
              </a:rPr>
              <a:t>17.9 %</a:t>
            </a: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7" name="文本框 8">
            <a:extLst>
              <a:ext uri="{FF2B5EF4-FFF2-40B4-BE49-F238E27FC236}">
                <a16:creationId xmlns:a16="http://schemas.microsoft.com/office/drawing/2014/main" id="{29A06874-5310-6B69-6A77-9EBE1F4A4561}"/>
              </a:ext>
            </a:extLst>
          </p:cNvPr>
          <p:cNvSpPr txBox="1"/>
          <p:nvPr/>
        </p:nvSpPr>
        <p:spPr>
          <a:xfrm>
            <a:off x="257937" y="5284453"/>
            <a:ext cx="728311" cy="307777"/>
          </a:xfrm>
          <a:prstGeom prst="rect">
            <a:avLst/>
          </a:prstGeom>
          <a:solidFill>
            <a:schemeClr val="accent2">
              <a:lumMod val="60000"/>
              <a:lumOff val="40000"/>
            </a:schemeClr>
          </a:solidFill>
        </p:spPr>
        <p:txBody>
          <a:bodyPr wrap="square" rtlCol="0">
            <a:spAutoFit/>
          </a:bodyPr>
          <a:lstStyle/>
          <a:p>
            <a:pPr>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NFI</a:t>
            </a:r>
          </a:p>
        </p:txBody>
      </p:sp>
      <p:sp>
        <p:nvSpPr>
          <p:cNvPr id="8" name="文本框 8">
            <a:extLst>
              <a:ext uri="{FF2B5EF4-FFF2-40B4-BE49-F238E27FC236}">
                <a16:creationId xmlns:a16="http://schemas.microsoft.com/office/drawing/2014/main" id="{14CFE50D-29D1-E0D4-2FE8-F6A9B00250CB}"/>
              </a:ext>
            </a:extLst>
          </p:cNvPr>
          <p:cNvSpPr txBox="1"/>
          <p:nvPr/>
        </p:nvSpPr>
        <p:spPr>
          <a:xfrm>
            <a:off x="4304882" y="5324477"/>
            <a:ext cx="728311" cy="307777"/>
          </a:xfrm>
          <a:prstGeom prst="rect">
            <a:avLst/>
          </a:prstGeom>
          <a:solidFill>
            <a:schemeClr val="accent2">
              <a:lumMod val="60000"/>
              <a:lumOff val="40000"/>
            </a:schemeClr>
          </a:solidFill>
        </p:spPr>
        <p:txBody>
          <a:bodyPr wrap="square" rtlCol="0">
            <a:spAutoFit/>
          </a:bodyPr>
          <a:lstStyle/>
          <a:p>
            <a:pPr>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NFII</a:t>
            </a:r>
          </a:p>
        </p:txBody>
      </p:sp>
      <p:sp>
        <p:nvSpPr>
          <p:cNvPr id="9" name="文本框 8">
            <a:extLst>
              <a:ext uri="{FF2B5EF4-FFF2-40B4-BE49-F238E27FC236}">
                <a16:creationId xmlns:a16="http://schemas.microsoft.com/office/drawing/2014/main" id="{BE7361DC-845B-E481-5F6F-E89D180A45CC}"/>
              </a:ext>
            </a:extLst>
          </p:cNvPr>
          <p:cNvSpPr txBox="1"/>
          <p:nvPr/>
        </p:nvSpPr>
        <p:spPr>
          <a:xfrm>
            <a:off x="7617794" y="5324477"/>
            <a:ext cx="728311" cy="307777"/>
          </a:xfrm>
          <a:prstGeom prst="rect">
            <a:avLst/>
          </a:prstGeom>
          <a:solidFill>
            <a:schemeClr val="accent2">
              <a:lumMod val="60000"/>
              <a:lumOff val="40000"/>
            </a:schemeClr>
          </a:solidFill>
        </p:spPr>
        <p:txBody>
          <a:bodyPr wrap="square" rtlCol="0">
            <a:spAutoFit/>
          </a:bodyPr>
          <a:lstStyle/>
          <a:p>
            <a:pPr>
              <a:defRPr/>
            </a:pPr>
            <a:r>
              <a:rPr lang="en-US" sz="1400" b="1" dirty="0">
                <a:solidFill>
                  <a:srgbClr val="002060"/>
                </a:solidFill>
                <a:latin typeface="Times New Roman" panose="02020603050405020304" pitchFamily="18" charset="0"/>
                <a:cs typeface="Times New Roman" panose="02020603050405020304" pitchFamily="18" charset="0"/>
              </a:rPr>
              <a:t>LEN</a:t>
            </a:r>
            <a:endPar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0" name="文本框 8">
            <a:extLst>
              <a:ext uri="{FF2B5EF4-FFF2-40B4-BE49-F238E27FC236}">
                <a16:creationId xmlns:a16="http://schemas.microsoft.com/office/drawing/2014/main" id="{D3CF96A2-BF81-D25A-4422-3B49EAD52769}"/>
              </a:ext>
            </a:extLst>
          </p:cNvPr>
          <p:cNvSpPr txBox="1"/>
          <p:nvPr/>
        </p:nvSpPr>
        <p:spPr>
          <a:xfrm>
            <a:off x="10257974" y="5278608"/>
            <a:ext cx="728311" cy="307777"/>
          </a:xfrm>
          <a:prstGeom prst="rect">
            <a:avLst/>
          </a:prstGeom>
          <a:solidFill>
            <a:schemeClr val="accent2">
              <a:lumMod val="60000"/>
              <a:lumOff val="40000"/>
            </a:schemeClr>
          </a:solidFill>
        </p:spPr>
        <p:txBody>
          <a:bodyPr wrap="square" rtlCol="0">
            <a:spAutoFit/>
          </a:bodyPr>
          <a:lstStyle/>
          <a:p>
            <a:pPr>
              <a:defRPr/>
            </a:pP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SF</a:t>
            </a:r>
          </a:p>
        </p:txBody>
      </p:sp>
      <p:sp>
        <p:nvSpPr>
          <p:cNvPr id="13" name="ZoneTexte 12">
            <a:extLst>
              <a:ext uri="{FF2B5EF4-FFF2-40B4-BE49-F238E27FC236}">
                <a16:creationId xmlns:a16="http://schemas.microsoft.com/office/drawing/2014/main" id="{6D214AE2-C464-41AF-1DB1-0A18BEEDD436}"/>
              </a:ext>
            </a:extLst>
          </p:cNvPr>
          <p:cNvSpPr txBox="1"/>
          <p:nvPr/>
        </p:nvSpPr>
        <p:spPr>
          <a:xfrm>
            <a:off x="3442322" y="4563456"/>
            <a:ext cx="6146276" cy="230832"/>
          </a:xfrm>
          <a:prstGeom prst="rect">
            <a:avLst/>
          </a:prstGeom>
          <a:noFill/>
        </p:spPr>
        <p:txBody>
          <a:bodyPr wrap="square">
            <a:spAutoFit/>
          </a:bodyPr>
          <a:lstStyle/>
          <a:p>
            <a:r>
              <a:rPr lang="fr-FR" sz="900" b="1" dirty="0">
                <a:latin typeface="Times New Roman" panose="02020603050405020304" pitchFamily="18" charset="0"/>
                <a:cs typeface="Times New Roman" panose="02020603050405020304" pitchFamily="18" charset="0"/>
              </a:rPr>
              <a:t>Massonnet et al., en 2004 (variabilité architecturale entre les différents génotypes de pommier) </a:t>
            </a:r>
          </a:p>
        </p:txBody>
      </p:sp>
    </p:spTree>
    <p:extLst>
      <p:ext uri="{BB962C8B-B14F-4D97-AF65-F5344CB8AC3E}">
        <p14:creationId xmlns:p14="http://schemas.microsoft.com/office/powerpoint/2010/main" val="11719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 name="Google Shape;1423;p98">
            <a:extLst>
              <a:ext uri="{FF2B5EF4-FFF2-40B4-BE49-F238E27FC236}">
                <a16:creationId xmlns:a16="http://schemas.microsoft.com/office/drawing/2014/main" id="{E0CF406B-A39F-6BDB-3E29-3E6602EA2F10}"/>
              </a:ext>
            </a:extLst>
          </p:cNvPr>
          <p:cNvSpPr/>
          <p:nvPr/>
        </p:nvSpPr>
        <p:spPr>
          <a:xfrm>
            <a:off x="496536" y="5356881"/>
            <a:ext cx="3831600" cy="1452000"/>
          </a:xfrm>
          <a:prstGeom prst="rect">
            <a:avLst/>
          </a:prstGeom>
          <a:solidFill>
            <a:srgbClr val="324A00"/>
          </a:solidFill>
          <a:ln>
            <a:noFill/>
          </a:ln>
        </p:spPr>
        <p:txBody>
          <a:bodyPr spcFirstLastPara="1" wrap="square" lIns="121900" tIns="121900" rIns="121900" bIns="121900" anchor="ctr" anchorCtr="0">
            <a:noAutofit/>
          </a:bodyPr>
          <a:lstStyle/>
          <a:p>
            <a:r>
              <a:rPr lang="fr-FR" sz="1400" b="1" dirty="0">
                <a:solidFill>
                  <a:schemeClr val="bg1"/>
                </a:solidFill>
                <a:latin typeface="Times New Roman" panose="02020603050405020304" pitchFamily="18" charset="0"/>
              </a:rPr>
              <a:t>- intercept_0_SF  </a:t>
            </a:r>
            <a:r>
              <a:rPr lang="fr-FR" sz="1600" b="1" dirty="0">
                <a:solidFill>
                  <a:srgbClr val="FF0000"/>
                </a:solidFill>
                <a:latin typeface="Times New Roman" panose="02020603050405020304" pitchFamily="18" charset="0"/>
              </a:rPr>
              <a:t>(</a:t>
            </a:r>
            <a:r>
              <a:rPr lang="en-US" sz="1600" b="1" dirty="0">
                <a:solidFill>
                  <a:srgbClr val="FF0000"/>
                </a:solidFill>
                <a:latin typeface="Garamond" panose="02020404030301010803" pitchFamily="18" charset="0"/>
                <a:ea typeface="汉仪良品线简" panose="00020600040101010101" pitchFamily="18" charset="-122"/>
              </a:rPr>
              <a:t>a</a:t>
            </a:r>
            <a:r>
              <a:rPr lang="en-US" altLang="zh-CN" sz="1600" b="1" dirty="0">
                <a:solidFill>
                  <a:srgbClr val="FF0000"/>
                </a:solidFill>
                <a:latin typeface="Garamond" panose="02020404030301010803" pitchFamily="18" charset="0"/>
                <a:ea typeface="汉仪良品线简" panose="00020600040101010101" pitchFamily="18" charset="-122"/>
              </a:rPr>
              <a:t>) = 0.31 </a:t>
            </a:r>
          </a:p>
          <a:p>
            <a:endParaRPr lang="en-US" sz="1600" b="1" dirty="0">
              <a:solidFill>
                <a:srgbClr val="FF0000"/>
              </a:solidFill>
              <a:latin typeface="Garamond" panose="02020404030301010803" pitchFamily="18" charset="0"/>
              <a:ea typeface="汉仪良品线简" panose="00020600040101010101" pitchFamily="18" charset="-122"/>
            </a:endParaRPr>
          </a:p>
          <a:p>
            <a:r>
              <a:rPr lang="en-US" sz="1600" b="1" dirty="0">
                <a:solidFill>
                  <a:schemeClr val="bg1"/>
                </a:solidFill>
                <a:latin typeface="Garamond" panose="02020404030301010803" pitchFamily="18" charset="0"/>
                <a:ea typeface="汉仪良品线简" panose="00020600040101010101" pitchFamily="18" charset="-122"/>
              </a:rPr>
              <a:t>- </a:t>
            </a:r>
            <a:r>
              <a:rPr lang="fr-FR" sz="1400" b="1" dirty="0" err="1">
                <a:solidFill>
                  <a:schemeClr val="bg1"/>
                </a:solidFill>
                <a:latin typeface="Times New Roman" panose="02020603050405020304" pitchFamily="18" charset="0"/>
              </a:rPr>
              <a:t>max_normalized_rank_SF</a:t>
            </a:r>
            <a:r>
              <a:rPr lang="fr-FR" sz="1400" b="1" dirty="0">
                <a:solidFill>
                  <a:schemeClr val="bg1"/>
                </a:solidFill>
                <a:latin typeface="Times New Roman" panose="02020603050405020304" pitchFamily="18" charset="0"/>
              </a:rPr>
              <a:t>  </a:t>
            </a:r>
            <a:r>
              <a:rPr lang="fr-FR" altLang="fr-FR" sz="1600"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r>
              <a:rPr lang="en-US" altLang="zh-CN" sz="1600" b="1" dirty="0">
                <a:solidFill>
                  <a:srgbClr val="FF0000"/>
                </a:solidFill>
                <a:latin typeface="Garamond" panose="02020404030301010803" pitchFamily="18" charset="0"/>
                <a:ea typeface="汉仪良品线简" panose="00020600040101010101" pitchFamily="18" charset="-122"/>
              </a:rPr>
              <a:t>t)= 0.34</a:t>
            </a:r>
          </a:p>
          <a:p>
            <a:endParaRPr lang="en-US" altLang="zh-CN" sz="1400" b="1" dirty="0">
              <a:solidFill>
                <a:srgbClr val="FF0000"/>
              </a:solidFill>
              <a:latin typeface="Garamond" panose="02020404030301010803" pitchFamily="18" charset="0"/>
              <a:ea typeface="汉仪良品线简" panose="00020600040101010101" pitchFamily="18" charset="-122"/>
            </a:endParaRPr>
          </a:p>
          <a:p>
            <a:r>
              <a:rPr lang="fr-FR" sz="1400" b="1" dirty="0">
                <a:solidFill>
                  <a:schemeClr val="bg1"/>
                </a:solidFill>
                <a:latin typeface="Times New Roman" panose="02020603050405020304" pitchFamily="18" charset="0"/>
              </a:rPr>
              <a:t>intercept_1_SF </a:t>
            </a:r>
            <a:r>
              <a:rPr lang="fr-FR" sz="1600" b="1" dirty="0">
                <a:solidFill>
                  <a:srgbClr val="FF0000"/>
                </a:solidFill>
                <a:latin typeface="Times New Roman" panose="02020603050405020304" pitchFamily="18" charset="0"/>
              </a:rPr>
              <a:t>(</a:t>
            </a:r>
            <a:r>
              <a:rPr lang="en-US" altLang="zh-CN" sz="1600" b="1" dirty="0">
                <a:solidFill>
                  <a:srgbClr val="FF0000"/>
                </a:solidFill>
                <a:latin typeface="Garamond" panose="02020404030301010803" pitchFamily="18" charset="0"/>
                <a:ea typeface="汉仪良品线简" panose="00020600040101010101" pitchFamily="18" charset="-122"/>
              </a:rPr>
              <a:t>b) = 0.13</a:t>
            </a:r>
            <a:endParaRPr kumimoji="0" sz="1400" b="1" i="0" u="none" strike="noStrike" kern="0" cap="none" spc="0" normalizeH="0" baseline="0" noProof="0" dirty="0">
              <a:ln>
                <a:noFill/>
              </a:ln>
              <a:solidFill>
                <a:srgbClr val="FF0000"/>
              </a:solidFill>
              <a:effectLst/>
              <a:uLnTx/>
              <a:uFillTx/>
              <a:latin typeface="Arial"/>
              <a:cs typeface="Arial"/>
              <a:sym typeface="Arial"/>
            </a:endParaRPr>
          </a:p>
        </p:txBody>
      </p:sp>
      <p:grpSp>
        <p:nvGrpSpPr>
          <p:cNvPr id="41" name="组合 18">
            <a:extLst>
              <a:ext uri="{FF2B5EF4-FFF2-40B4-BE49-F238E27FC236}">
                <a16:creationId xmlns:a16="http://schemas.microsoft.com/office/drawing/2014/main" id="{A239627D-8116-6213-10F1-96A809664932}"/>
              </a:ext>
            </a:extLst>
          </p:cNvPr>
          <p:cNvGrpSpPr/>
          <p:nvPr/>
        </p:nvGrpSpPr>
        <p:grpSpPr>
          <a:xfrm>
            <a:off x="4454808" y="1661"/>
            <a:ext cx="3071301" cy="485848"/>
            <a:chOff x="3249432" y="1133549"/>
            <a:chExt cx="5199650" cy="613989"/>
          </a:xfrm>
        </p:grpSpPr>
        <p:sp>
          <p:nvSpPr>
            <p:cNvPr id="42" name="矩形 1">
              <a:extLst>
                <a:ext uri="{FF2B5EF4-FFF2-40B4-BE49-F238E27FC236}">
                  <a16:creationId xmlns:a16="http://schemas.microsoft.com/office/drawing/2014/main" id="{D6CE410B-185A-DF77-1BF6-43E1311F68A6}"/>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2">
              <a:extLst>
                <a:ext uri="{FF2B5EF4-FFF2-40B4-BE49-F238E27FC236}">
                  <a16:creationId xmlns:a16="http://schemas.microsoft.com/office/drawing/2014/main" id="{28D0A68D-4D62-D569-381C-AD94F9D25C1B}"/>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3">
              <a:extLst>
                <a:ext uri="{FF2B5EF4-FFF2-40B4-BE49-F238E27FC236}">
                  <a16:creationId xmlns:a16="http://schemas.microsoft.com/office/drawing/2014/main" id="{37C3AC76-6F50-C55D-4026-9E853A33B0B4}"/>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77089" y="1185198"/>
              <a:ext cx="515532" cy="510690"/>
            </a:xfrm>
            <a:prstGeom prst="rect">
              <a:avLst/>
            </a:prstGeom>
          </p:spPr>
        </p:pic>
      </p:grpSp>
      <p:sp>
        <p:nvSpPr>
          <p:cNvPr id="45" name="文本框 8">
            <a:extLst>
              <a:ext uri="{FF2B5EF4-FFF2-40B4-BE49-F238E27FC236}">
                <a16:creationId xmlns:a16="http://schemas.microsoft.com/office/drawing/2014/main" id="{BF40C4D9-3B28-AC98-7568-807BE9F02981}"/>
              </a:ext>
            </a:extLst>
          </p:cNvPr>
          <p:cNvSpPr txBox="1"/>
          <p:nvPr/>
        </p:nvSpPr>
        <p:spPr>
          <a:xfrm>
            <a:off x="5101377" y="45311"/>
            <a:ext cx="1967774"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3/6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46" name="Image 45" descr="Une image contenant texte, capture d’écran, diagramme, Police&#10;&#10;Description générée automatiquement">
            <a:extLst>
              <a:ext uri="{FF2B5EF4-FFF2-40B4-BE49-F238E27FC236}">
                <a16:creationId xmlns:a16="http://schemas.microsoft.com/office/drawing/2014/main" id="{4FCFDED9-EDEA-B04A-EC0D-0E86078183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0243" y="52056"/>
            <a:ext cx="630184" cy="400111"/>
          </a:xfrm>
          <a:prstGeom prst="rect">
            <a:avLst/>
          </a:prstGeom>
        </p:spPr>
      </p:pic>
      <p:sp>
        <p:nvSpPr>
          <p:cNvPr id="48" name="Espace réservé du numéro de diapositive 47">
            <a:extLst>
              <a:ext uri="{FF2B5EF4-FFF2-40B4-BE49-F238E27FC236}">
                <a16:creationId xmlns:a16="http://schemas.microsoft.com/office/drawing/2014/main" id="{897BD276-BF74-A6BA-6411-955B6AA392AB}"/>
              </a:ext>
            </a:extLst>
          </p:cNvPr>
          <p:cNvSpPr>
            <a:spLocks noGrp="1"/>
          </p:cNvSpPr>
          <p:nvPr>
            <p:ph type="sldNum" sz="quarter" idx="12"/>
          </p:nvPr>
        </p:nvSpPr>
        <p:spPr>
          <a:xfrm>
            <a:off x="11706226" y="6606060"/>
            <a:ext cx="485774" cy="365125"/>
          </a:xfrm>
        </p:spPr>
        <p:txBody>
          <a:bodyPr/>
          <a:lstStyle/>
          <a:p>
            <a:r>
              <a:rPr lang="en-US" altLang="zh-CN" b="1" dirty="0">
                <a:solidFill>
                  <a:schemeClr val="tx1"/>
                </a:solidFill>
                <a:latin typeface="Times New Roman" panose="02020603050405020304" pitchFamily="18" charset="0"/>
                <a:cs typeface="Times New Roman" panose="02020603050405020304" pitchFamily="18" charset="0"/>
              </a:rPr>
              <a:t>18</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 name="文本框 8">
            <a:extLst>
              <a:ext uri="{FF2B5EF4-FFF2-40B4-BE49-F238E27FC236}">
                <a16:creationId xmlns:a16="http://schemas.microsoft.com/office/drawing/2014/main" id="{9CD11256-3C54-E563-51E9-B57965F2A2C8}"/>
              </a:ext>
            </a:extLst>
          </p:cNvPr>
          <p:cNvSpPr txBox="1"/>
          <p:nvPr/>
        </p:nvSpPr>
        <p:spPr>
          <a:xfrm>
            <a:off x="0" y="889226"/>
            <a:ext cx="9572573" cy="369332"/>
          </a:xfrm>
          <a:prstGeom prst="rect">
            <a:avLst/>
          </a:prstGeom>
          <a:noFill/>
        </p:spPr>
        <p:txBody>
          <a:bodyPr wrap="square" rtlCol="0">
            <a:spAutoFit/>
          </a:bodyPr>
          <a:lstStyle/>
          <a:p>
            <a:r>
              <a:rPr lang="fr-FR"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Paramètres d’estimation issus du profil de la surface foliaire et de la longueur </a:t>
            </a:r>
            <a:r>
              <a:rPr lang="fr-FR" altLang="zh-CN" b="1" dirty="0" err="1">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entre-noeud</a:t>
            </a:r>
            <a:r>
              <a:rPr lang="fr-FR"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 </a:t>
            </a:r>
            <a:endParaRPr lang="zh-CN" altLang="en-US"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71" name="Image 70">
            <a:extLst>
              <a:ext uri="{FF2B5EF4-FFF2-40B4-BE49-F238E27FC236}">
                <a16:creationId xmlns:a16="http://schemas.microsoft.com/office/drawing/2014/main" id="{965FE2F5-212A-D188-99B7-2787520013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7901" y="1301695"/>
            <a:ext cx="3530235" cy="3383061"/>
          </a:xfrm>
          <a:prstGeom prst="rect">
            <a:avLst/>
          </a:prstGeom>
          <a:noFill/>
        </p:spPr>
      </p:pic>
      <p:sp>
        <p:nvSpPr>
          <p:cNvPr id="72" name="Google Shape;199;p36">
            <a:extLst>
              <a:ext uri="{FF2B5EF4-FFF2-40B4-BE49-F238E27FC236}">
                <a16:creationId xmlns:a16="http://schemas.microsoft.com/office/drawing/2014/main" id="{AAE26735-C6E1-6220-E18F-AF8CFE909DF6}"/>
              </a:ext>
            </a:extLst>
          </p:cNvPr>
          <p:cNvSpPr txBox="1">
            <a:spLocks/>
          </p:cNvSpPr>
          <p:nvPr/>
        </p:nvSpPr>
        <p:spPr>
          <a:xfrm>
            <a:off x="730532" y="4212995"/>
            <a:ext cx="941358" cy="43600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fontAlgn="ctr"/>
            <a:r>
              <a:rPr lang="fr-FR" sz="800" b="1" dirty="0">
                <a:solidFill>
                  <a:schemeClr val="tx1"/>
                </a:solidFill>
                <a:latin typeface="Times New Roman" panose="02020603050405020304" pitchFamily="18" charset="0"/>
                <a:cs typeface="Times New Roman" panose="02020603050405020304" pitchFamily="18" charset="0"/>
              </a:rPr>
              <a:t>(a) </a:t>
            </a:r>
            <a:r>
              <a:rPr lang="fr-FR" sz="800" b="1" i="0" u="none" strike="noStrike" dirty="0">
                <a:solidFill>
                  <a:srgbClr val="000000"/>
                </a:solidFill>
                <a:effectLst/>
                <a:latin typeface="Times New Roman" panose="02020603050405020304" pitchFamily="18" charset="0"/>
              </a:rPr>
              <a:t>intercept_0_SF</a:t>
            </a:r>
          </a:p>
          <a:p>
            <a:pPr algn="ctr"/>
            <a:endParaRPr lang="fr-FR" sz="800" b="1" dirty="0">
              <a:solidFill>
                <a:schemeClr val="tx1"/>
              </a:solidFill>
              <a:latin typeface="Times New Roman" panose="02020603050405020304" pitchFamily="18" charset="0"/>
              <a:cs typeface="Times New Roman" panose="02020603050405020304" pitchFamily="18" charset="0"/>
            </a:endParaRPr>
          </a:p>
          <a:p>
            <a:pPr algn="ctr"/>
            <a:endParaRPr lang="fr-FR" sz="800" b="1" dirty="0">
              <a:solidFill>
                <a:schemeClr val="tx1"/>
              </a:solidFill>
              <a:latin typeface="Times New Roman" panose="02020603050405020304" pitchFamily="18" charset="0"/>
              <a:cs typeface="Times New Roman" panose="02020603050405020304" pitchFamily="18" charset="0"/>
            </a:endParaRPr>
          </a:p>
        </p:txBody>
      </p:sp>
      <p:sp>
        <p:nvSpPr>
          <p:cNvPr id="74" name="Google Shape;199;p36">
            <a:extLst>
              <a:ext uri="{FF2B5EF4-FFF2-40B4-BE49-F238E27FC236}">
                <a16:creationId xmlns:a16="http://schemas.microsoft.com/office/drawing/2014/main" id="{885CFAE7-BCDF-3A66-5805-B507F87E0FD5}"/>
              </a:ext>
            </a:extLst>
          </p:cNvPr>
          <p:cNvSpPr txBox="1">
            <a:spLocks/>
          </p:cNvSpPr>
          <p:nvPr/>
        </p:nvSpPr>
        <p:spPr>
          <a:xfrm>
            <a:off x="1317202" y="4518867"/>
            <a:ext cx="1746453" cy="3820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 </a:t>
            </a:r>
            <a:r>
              <a:rPr lang="fr-FR" sz="800" b="1" i="0" u="none" strike="noStrike" dirty="0" err="1">
                <a:solidFill>
                  <a:srgbClr val="000000"/>
                </a:solidFill>
                <a:effectLst/>
                <a:latin typeface="Times New Roman" panose="02020603050405020304" pitchFamily="18" charset="0"/>
              </a:rPr>
              <a:t>max_normalized_rank_SF</a:t>
            </a:r>
            <a:endParaRPr lang="fr-FR" sz="800" b="1" i="0" u="none" strike="noStrike" dirty="0">
              <a:solidFill>
                <a:srgbClr val="000000"/>
              </a:solidFill>
              <a:effectLst/>
              <a:latin typeface="Times New Roman" panose="02020603050405020304" pitchFamily="18" charset="0"/>
            </a:endParaRPr>
          </a:p>
          <a:p>
            <a:pPr algn="ctr"/>
            <a:r>
              <a:rPr kumimoji="0" lang="fr-FR" altLang="fr-FR" sz="800" b="1"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où SF atteint son maximum</a:t>
            </a:r>
            <a:endParaRPr lang="fr-FR" sz="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75" name="Google Shape;199;p36">
            <a:extLst>
              <a:ext uri="{FF2B5EF4-FFF2-40B4-BE49-F238E27FC236}">
                <a16:creationId xmlns:a16="http://schemas.microsoft.com/office/drawing/2014/main" id="{708EB767-4FAF-A063-1B32-1A6D296DA2D9}"/>
              </a:ext>
            </a:extLst>
          </p:cNvPr>
          <p:cNvSpPr txBox="1">
            <a:spLocks/>
          </p:cNvSpPr>
          <p:nvPr/>
        </p:nvSpPr>
        <p:spPr>
          <a:xfrm>
            <a:off x="3528860" y="4461527"/>
            <a:ext cx="925947" cy="49401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a:solidFill>
                  <a:schemeClr val="tx1"/>
                </a:solidFill>
                <a:latin typeface="Times New Roman" panose="02020603050405020304" pitchFamily="18" charset="0"/>
                <a:cs typeface="Times New Roman" panose="02020603050405020304" pitchFamily="18" charset="0"/>
              </a:rPr>
              <a:t> (b) </a:t>
            </a:r>
            <a:r>
              <a:rPr lang="fr-FR" sz="800" b="1" i="0" u="none" strike="noStrike" dirty="0">
                <a:solidFill>
                  <a:srgbClr val="000000"/>
                </a:solidFill>
                <a:effectLst/>
                <a:latin typeface="Times New Roman" panose="02020603050405020304" pitchFamily="18" charset="0"/>
              </a:rPr>
              <a:t>intercept_1_SF</a:t>
            </a:r>
          </a:p>
          <a:p>
            <a:pPr algn="ctr"/>
            <a:endParaRPr lang="fr-FR" sz="800" b="1" dirty="0">
              <a:solidFill>
                <a:schemeClr val="tx1"/>
              </a:solidFill>
              <a:latin typeface="Times New Roman" panose="02020603050405020304" pitchFamily="18" charset="0"/>
              <a:cs typeface="Times New Roman" panose="02020603050405020304" pitchFamily="18" charset="0"/>
            </a:endParaRPr>
          </a:p>
        </p:txBody>
      </p:sp>
      <p:cxnSp>
        <p:nvCxnSpPr>
          <p:cNvPr id="76" name="Connecteur droit avec flèche 75">
            <a:extLst>
              <a:ext uri="{FF2B5EF4-FFF2-40B4-BE49-F238E27FC236}">
                <a16:creationId xmlns:a16="http://schemas.microsoft.com/office/drawing/2014/main" id="{663E94B9-B27F-50F6-5B1F-0BDC6FE57C7E}"/>
              </a:ext>
            </a:extLst>
          </p:cNvPr>
          <p:cNvCxnSpPr>
            <a:cxnSpLocks/>
          </p:cNvCxnSpPr>
          <p:nvPr/>
        </p:nvCxnSpPr>
        <p:spPr>
          <a:xfrm flipV="1">
            <a:off x="4101880" y="3910080"/>
            <a:ext cx="0" cy="519045"/>
          </a:xfrm>
          <a:prstGeom prst="straightConnector1">
            <a:avLst/>
          </a:prstGeom>
          <a:noFill/>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D7E82CBF-599B-14A7-4DA2-EC072188E412}"/>
              </a:ext>
            </a:extLst>
          </p:cNvPr>
          <p:cNvCxnSpPr>
            <a:cxnSpLocks/>
          </p:cNvCxnSpPr>
          <p:nvPr/>
        </p:nvCxnSpPr>
        <p:spPr>
          <a:xfrm flipV="1">
            <a:off x="1375435" y="3391036"/>
            <a:ext cx="0" cy="1038089"/>
          </a:xfrm>
          <a:prstGeom prst="straightConnector1">
            <a:avLst/>
          </a:prstGeom>
          <a:noFill/>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Tableau 77">
            <a:extLst>
              <a:ext uri="{FF2B5EF4-FFF2-40B4-BE49-F238E27FC236}">
                <a16:creationId xmlns:a16="http://schemas.microsoft.com/office/drawing/2014/main" id="{8B1E1656-3670-AEB8-B4C9-C46795242D29}"/>
              </a:ext>
            </a:extLst>
          </p:cNvPr>
          <p:cNvGraphicFramePr>
            <a:graphicFrameLocks noGrp="1"/>
          </p:cNvGraphicFramePr>
          <p:nvPr>
            <p:extLst>
              <p:ext uri="{D42A27DB-BD31-4B8C-83A1-F6EECF244321}">
                <p14:modId xmlns:p14="http://schemas.microsoft.com/office/powerpoint/2010/main" val="59480622"/>
              </p:ext>
            </p:extLst>
          </p:nvPr>
        </p:nvGraphicFramePr>
        <p:xfrm>
          <a:off x="6238875" y="1923828"/>
          <a:ext cx="5953122" cy="3245912"/>
        </p:xfrm>
        <a:graphic>
          <a:graphicData uri="http://schemas.openxmlformats.org/drawingml/2006/table">
            <a:tbl>
              <a:tblPr/>
              <a:tblGrid>
                <a:gridCol w="850446">
                  <a:extLst>
                    <a:ext uri="{9D8B030D-6E8A-4147-A177-3AD203B41FA5}">
                      <a16:colId xmlns:a16="http://schemas.microsoft.com/office/drawing/2014/main" val="3626601532"/>
                    </a:ext>
                  </a:extLst>
                </a:gridCol>
                <a:gridCol w="850446">
                  <a:extLst>
                    <a:ext uri="{9D8B030D-6E8A-4147-A177-3AD203B41FA5}">
                      <a16:colId xmlns:a16="http://schemas.microsoft.com/office/drawing/2014/main" val="3626096531"/>
                    </a:ext>
                  </a:extLst>
                </a:gridCol>
                <a:gridCol w="850446">
                  <a:extLst>
                    <a:ext uri="{9D8B030D-6E8A-4147-A177-3AD203B41FA5}">
                      <a16:colId xmlns:a16="http://schemas.microsoft.com/office/drawing/2014/main" val="1451392271"/>
                    </a:ext>
                  </a:extLst>
                </a:gridCol>
                <a:gridCol w="850446">
                  <a:extLst>
                    <a:ext uri="{9D8B030D-6E8A-4147-A177-3AD203B41FA5}">
                      <a16:colId xmlns:a16="http://schemas.microsoft.com/office/drawing/2014/main" val="3937919823"/>
                    </a:ext>
                  </a:extLst>
                </a:gridCol>
                <a:gridCol w="850446">
                  <a:extLst>
                    <a:ext uri="{9D8B030D-6E8A-4147-A177-3AD203B41FA5}">
                      <a16:colId xmlns:a16="http://schemas.microsoft.com/office/drawing/2014/main" val="1968966846"/>
                    </a:ext>
                  </a:extLst>
                </a:gridCol>
                <a:gridCol w="850446">
                  <a:extLst>
                    <a:ext uri="{9D8B030D-6E8A-4147-A177-3AD203B41FA5}">
                      <a16:colId xmlns:a16="http://schemas.microsoft.com/office/drawing/2014/main" val="4047254029"/>
                    </a:ext>
                  </a:extLst>
                </a:gridCol>
                <a:gridCol w="850446">
                  <a:extLst>
                    <a:ext uri="{9D8B030D-6E8A-4147-A177-3AD203B41FA5}">
                      <a16:colId xmlns:a16="http://schemas.microsoft.com/office/drawing/2014/main" val="2949897537"/>
                    </a:ext>
                  </a:extLst>
                </a:gridCol>
              </a:tblGrid>
              <a:tr h="469997">
                <a:tc>
                  <a:txBody>
                    <a:bodyPr/>
                    <a:lstStyle/>
                    <a:p>
                      <a:pPr algn="l" rtl="0" fontAlgn="b"/>
                      <a:endParaRPr lang="fr-FR" sz="2800" b="0" i="0" u="none" strike="noStrike" dirty="0">
                        <a:solidFill>
                          <a:srgbClr val="000000"/>
                        </a:solidFill>
                        <a:effectLst/>
                        <a:latin typeface="Arial" panose="020B0604020202020204" pitchFamily="34" charset="0"/>
                      </a:endParaRPr>
                    </a:p>
                  </a:txBody>
                  <a:tcPr marL="0" marR="0" marT="0" marB="0" anchor="b">
                    <a:lnL>
                      <a:noFill/>
                    </a:lnL>
                    <a:lnR>
                      <a:noFill/>
                    </a:lnR>
                    <a:lnT>
                      <a:noFill/>
                    </a:lnT>
                    <a:lnB>
                      <a:noFill/>
                    </a:lnB>
                  </a:tcPr>
                </a:tc>
                <a:tc gridSpan="3">
                  <a:txBody>
                    <a:bodyPr/>
                    <a:lstStyle/>
                    <a:p>
                      <a:pPr algn="ctr" rtl="0" fontAlgn="ctr"/>
                      <a:r>
                        <a:rPr lang="fr-FR" sz="1050" b="1" i="0" u="none" strike="noStrike" dirty="0">
                          <a:solidFill>
                            <a:srgbClr val="000000"/>
                          </a:solidFill>
                          <a:effectLst/>
                          <a:latin typeface="Times New Roman" panose="02020603050405020304" pitchFamily="18" charset="0"/>
                        </a:rPr>
                        <a:t>Surface </a:t>
                      </a:r>
                      <a:r>
                        <a:rPr lang="fr-FR" sz="1050" b="1" i="0" u="none" strike="noStrike" dirty="0" err="1">
                          <a:solidFill>
                            <a:srgbClr val="000000"/>
                          </a:solidFill>
                          <a:effectLst/>
                          <a:latin typeface="Times New Roman" panose="02020603050405020304" pitchFamily="18" charset="0"/>
                        </a:rPr>
                        <a:t>foliaire_normalisée</a:t>
                      </a:r>
                      <a:endParaRPr lang="fr-FR" sz="1050" b="1" i="0" u="none" strike="noStrike" dirty="0">
                        <a:solidFill>
                          <a:srgbClr val="00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hMerge="1">
                  <a:txBody>
                    <a:bodyPr/>
                    <a:lstStyle/>
                    <a:p>
                      <a:endParaRPr lang="fr-FR"/>
                    </a:p>
                  </a:txBody>
                  <a:tcPr/>
                </a:tc>
                <a:tc hMerge="1">
                  <a:txBody>
                    <a:bodyPr/>
                    <a:lstStyle/>
                    <a:p>
                      <a:endParaRPr lang="fr-FR"/>
                    </a:p>
                  </a:txBody>
                  <a:tcPr/>
                </a:tc>
                <a:tc gridSpan="3">
                  <a:txBody>
                    <a:bodyPr/>
                    <a:lstStyle/>
                    <a:p>
                      <a:pPr algn="ctr" rtl="0" fontAlgn="ctr"/>
                      <a:r>
                        <a:rPr lang="fr-FR" sz="1050" b="1" i="0" u="none" strike="noStrike" dirty="0">
                          <a:solidFill>
                            <a:srgbClr val="000000"/>
                          </a:solidFill>
                          <a:effectLst/>
                          <a:latin typeface="Times New Roman" panose="02020603050405020304" pitchFamily="18" charset="0"/>
                        </a:rPr>
                        <a:t>Longueur </a:t>
                      </a:r>
                      <a:r>
                        <a:rPr lang="fr-FR" sz="1050" b="1" i="0" u="none" strike="noStrike" dirty="0" err="1">
                          <a:solidFill>
                            <a:srgbClr val="000000"/>
                          </a:solidFill>
                          <a:effectLst/>
                          <a:latin typeface="Times New Roman" panose="02020603050405020304" pitchFamily="18" charset="0"/>
                        </a:rPr>
                        <a:t>entrenoeud_normalisée</a:t>
                      </a:r>
                      <a:endParaRPr lang="fr-FR" sz="1050" b="1" i="0" u="none" strike="noStrike" dirty="0">
                        <a:solidFill>
                          <a:srgbClr val="000000"/>
                        </a:solidFill>
                        <a:effectLst/>
                        <a:latin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743523240"/>
                  </a:ext>
                </a:extLst>
              </a:tr>
              <a:tr h="308435">
                <a:tc>
                  <a:txBody>
                    <a:bodyPr/>
                    <a:lstStyle/>
                    <a:p>
                      <a:pPr algn="ctr" rtl="0" fontAlgn="ctr"/>
                      <a:endParaRPr lang="fr-FR" sz="1050" b="1" i="0" u="none" strike="noStrike" dirty="0">
                        <a:solidFill>
                          <a:srgbClr val="000000"/>
                        </a:solidFill>
                        <a:effectLst/>
                        <a:latin typeface="Times New Roman" panose="02020603050405020304" pitchFamily="18" charset="0"/>
                      </a:endParaRPr>
                    </a:p>
                  </a:txBody>
                  <a:tcPr marL="0" marR="0" marT="0" marB="0" anchor="ctr">
                    <a:lnL>
                      <a:noFill/>
                    </a:lnL>
                    <a:lnR>
                      <a:noFill/>
                    </a:lnR>
                    <a:lnT>
                      <a:noFill/>
                    </a:lnT>
                    <a:lnB>
                      <a:noFill/>
                    </a:lnB>
                  </a:tcPr>
                </a:tc>
                <a:tc>
                  <a:txBody>
                    <a:bodyPr/>
                    <a:lstStyle/>
                    <a:p>
                      <a:pPr algn="ctr" rtl="0" fontAlgn="ctr"/>
                      <a:r>
                        <a:rPr lang="fr-FR" sz="1050" b="1" i="0" u="none" strike="noStrike" dirty="0">
                          <a:solidFill>
                            <a:srgbClr val="000000"/>
                          </a:solidFill>
                          <a:effectLst/>
                          <a:latin typeface="Times New Roman" panose="02020603050405020304" pitchFamily="18" charset="0"/>
                        </a:rPr>
                        <a:t>a</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b</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a</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b</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616665"/>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Carignan</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0.13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0.44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13551"/>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Chasselas</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0.22</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0.26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0.18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0.43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3852836"/>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Clairette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-0.04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0.48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8987777"/>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Marselan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0.14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0.29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-0.05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0.26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57549"/>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Mauzac</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0.22</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0.21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-0.01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0.41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110449"/>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Mourvèdre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0.16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0.25</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-0.07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0.53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51319"/>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Petit verdot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0.33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0.11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0.32</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0.48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144920"/>
                  </a:ext>
                </a:extLst>
              </a:tr>
              <a:tr h="308435">
                <a:tc>
                  <a:txBody>
                    <a:bodyPr/>
                    <a:lstStyle/>
                    <a:p>
                      <a:pPr algn="ctr" rtl="0" fontAlgn="ctr"/>
                      <a:r>
                        <a:rPr lang="fr-FR" sz="1050" b="1" i="0" u="none" strike="noStrike">
                          <a:solidFill>
                            <a:srgbClr val="000000"/>
                          </a:solidFill>
                          <a:effectLst/>
                          <a:latin typeface="Times New Roman" panose="02020603050405020304" pitchFamily="18" charset="0"/>
                        </a:rPr>
                        <a:t>Vermentino</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0.34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0.21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a:solidFill>
                            <a:srgbClr val="000000"/>
                          </a:solidFill>
                          <a:effectLst/>
                          <a:latin typeface="Times New Roman" panose="02020603050405020304" pitchFamily="18" charset="0"/>
                        </a:rPr>
                        <a:t>0.19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0.46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050" b="1" i="0" u="none" strike="noStrike" dirty="0">
                          <a:solidFill>
                            <a:srgbClr val="000000"/>
                          </a:solidFill>
                          <a:effectLst/>
                          <a:latin typeface="Times New Roman" panose="02020603050405020304" pitchFamily="18" charset="0"/>
                        </a:rPr>
                        <a:t>0.46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980970"/>
                  </a:ext>
                </a:extLst>
              </a:tr>
            </a:tbl>
          </a:graphicData>
        </a:graphic>
      </p:graphicFrame>
      <p:sp>
        <p:nvSpPr>
          <p:cNvPr id="80" name="ZoneTexte 79">
            <a:extLst>
              <a:ext uri="{FF2B5EF4-FFF2-40B4-BE49-F238E27FC236}">
                <a16:creationId xmlns:a16="http://schemas.microsoft.com/office/drawing/2014/main" id="{98A8DC88-3281-6997-D210-1F27543A2459}"/>
              </a:ext>
            </a:extLst>
          </p:cNvPr>
          <p:cNvSpPr txBox="1"/>
          <p:nvPr/>
        </p:nvSpPr>
        <p:spPr>
          <a:xfrm>
            <a:off x="1439339" y="4952710"/>
            <a:ext cx="2247358" cy="230832"/>
          </a:xfrm>
          <a:prstGeom prst="rect">
            <a:avLst/>
          </a:prstGeom>
          <a:noFill/>
        </p:spPr>
        <p:txBody>
          <a:bodyPr wrap="square">
            <a:spAutoFit/>
          </a:bodyPr>
          <a:lstStyle/>
          <a:p>
            <a:r>
              <a:rPr lang="fr-FR" sz="900" b="1" dirty="0">
                <a:latin typeface="Times New Roman" panose="02020603050405020304" pitchFamily="18" charset="0"/>
                <a:cs typeface="Times New Roman" panose="02020603050405020304" pitchFamily="18" charset="0"/>
              </a:rPr>
              <a:t>Profil de la surface foliaire de carignan</a:t>
            </a:r>
          </a:p>
        </p:txBody>
      </p:sp>
      <p:cxnSp>
        <p:nvCxnSpPr>
          <p:cNvPr id="83" name="Connecteur droit avec flèche 82">
            <a:extLst>
              <a:ext uri="{FF2B5EF4-FFF2-40B4-BE49-F238E27FC236}">
                <a16:creationId xmlns:a16="http://schemas.microsoft.com/office/drawing/2014/main" id="{C1500269-92C8-DAB0-FD9F-8C9A7064B287}"/>
              </a:ext>
            </a:extLst>
          </p:cNvPr>
          <p:cNvCxnSpPr>
            <a:cxnSpLocks/>
          </p:cNvCxnSpPr>
          <p:nvPr/>
        </p:nvCxnSpPr>
        <p:spPr>
          <a:xfrm flipV="1">
            <a:off x="2190428" y="2228986"/>
            <a:ext cx="0" cy="2420017"/>
          </a:xfrm>
          <a:prstGeom prst="straightConnector1">
            <a:avLst/>
          </a:prstGeom>
          <a:noFill/>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5" name="ZoneTexte 104">
            <a:extLst>
              <a:ext uri="{FF2B5EF4-FFF2-40B4-BE49-F238E27FC236}">
                <a16:creationId xmlns:a16="http://schemas.microsoft.com/office/drawing/2014/main" id="{94AA3096-21A3-69CD-3C45-2758A26B65E3}"/>
              </a:ext>
            </a:extLst>
          </p:cNvPr>
          <p:cNvSpPr txBox="1"/>
          <p:nvPr/>
        </p:nvSpPr>
        <p:spPr>
          <a:xfrm>
            <a:off x="6763292" y="1527361"/>
            <a:ext cx="5581106" cy="369332"/>
          </a:xfrm>
          <a:prstGeom prst="rect">
            <a:avLst/>
          </a:prstGeom>
          <a:noFill/>
        </p:spPr>
        <p:txBody>
          <a:bodyPr wrap="square">
            <a:spAutoFit/>
          </a:bodyPr>
          <a:lstStyle/>
          <a:p>
            <a:r>
              <a:rPr lang="fr-FR" sz="900" b="1" dirty="0">
                <a:latin typeface="Times New Roman" panose="02020603050405020304" pitchFamily="18" charset="0"/>
                <a:cs typeface="Times New Roman" panose="02020603050405020304" pitchFamily="18" charset="0"/>
              </a:rPr>
              <a:t>Tableau 6 : Paramètres d’estimation issus du profil normalisé de la surface des feuilles (a) et les longueurs des entre-nœuds (b) le long du rameau des 8 génotypes (a = intercept o, t= </a:t>
            </a:r>
            <a:r>
              <a:rPr lang="fr-FR" sz="900" b="1" dirty="0" err="1">
                <a:latin typeface="Times New Roman" panose="02020603050405020304" pitchFamily="18" charset="0"/>
                <a:cs typeface="Times New Roman" panose="02020603050405020304" pitchFamily="18" charset="0"/>
              </a:rPr>
              <a:t>max_normalized_rank</a:t>
            </a:r>
            <a:r>
              <a:rPr lang="fr-FR" sz="900" b="1" dirty="0">
                <a:latin typeface="Times New Roman" panose="02020603050405020304" pitchFamily="18" charset="0"/>
                <a:cs typeface="Times New Roman" panose="02020603050405020304" pitchFamily="18" charset="0"/>
              </a:rPr>
              <a:t>, b= intercetp1)</a:t>
            </a:r>
          </a:p>
        </p:txBody>
      </p:sp>
      <p:sp>
        <p:nvSpPr>
          <p:cNvPr id="106" name="Google Shape;1423;p98">
            <a:extLst>
              <a:ext uri="{FF2B5EF4-FFF2-40B4-BE49-F238E27FC236}">
                <a16:creationId xmlns:a16="http://schemas.microsoft.com/office/drawing/2014/main" id="{43465F93-C1B7-9EFB-4BB1-76D2F7B12A92}"/>
              </a:ext>
            </a:extLst>
          </p:cNvPr>
          <p:cNvSpPr/>
          <p:nvPr/>
        </p:nvSpPr>
        <p:spPr>
          <a:xfrm>
            <a:off x="7526109" y="6270307"/>
            <a:ext cx="3831600" cy="335753"/>
          </a:xfrm>
          <a:prstGeom prst="rect">
            <a:avLst/>
          </a:prstGeom>
          <a:solidFill>
            <a:srgbClr val="324A00"/>
          </a:solidFill>
          <a:ln>
            <a:noFill/>
          </a:ln>
        </p:spPr>
        <p:txBody>
          <a:bodyPr spcFirstLastPara="1" wrap="square" lIns="121900" tIns="121900" rIns="121900" bIns="121900" anchor="ctr" anchorCtr="0">
            <a:noAutofit/>
          </a:bodyPr>
          <a:lstStyle/>
          <a:p>
            <a:pPr algn="ctr"/>
            <a:r>
              <a:rPr lang="en-US" sz="1200" b="1" kern="0" dirty="0" err="1">
                <a:solidFill>
                  <a:schemeClr val="bg1"/>
                </a:solidFill>
                <a:latin typeface="Times New Roman" panose="02020603050405020304" pitchFamily="18" charset="0"/>
                <a:cs typeface="Times New Roman" panose="02020603050405020304" pitchFamily="18" charset="0"/>
                <a:sym typeface="Arial"/>
              </a:rPr>
              <a:t>Diversité</a:t>
            </a:r>
            <a:r>
              <a:rPr lang="en-US" sz="1200" b="1" kern="0" dirty="0">
                <a:solidFill>
                  <a:schemeClr val="bg1"/>
                </a:solidFill>
                <a:latin typeface="Times New Roman" panose="02020603050405020304" pitchFamily="18" charset="0"/>
                <a:cs typeface="Times New Roman" panose="02020603050405020304" pitchFamily="18" charset="0"/>
                <a:sym typeface="Arial"/>
              </a:rPr>
              <a:t> de </a:t>
            </a:r>
            <a:r>
              <a:rPr lang="en-US" sz="1200" b="1" kern="0" dirty="0" err="1">
                <a:solidFill>
                  <a:schemeClr val="bg1"/>
                </a:solidFill>
                <a:latin typeface="Times New Roman" panose="02020603050405020304" pitchFamily="18" charset="0"/>
                <a:cs typeface="Times New Roman" panose="02020603050405020304" pitchFamily="18" charset="0"/>
                <a:sym typeface="Arial"/>
              </a:rPr>
              <a:t>profil</a:t>
            </a:r>
            <a:r>
              <a:rPr lang="en-US" sz="1200" b="1" kern="0" dirty="0">
                <a:solidFill>
                  <a:schemeClr val="bg1"/>
                </a:solidFill>
                <a:latin typeface="Times New Roman" panose="02020603050405020304" pitchFamily="18" charset="0"/>
                <a:cs typeface="Times New Roman" panose="02020603050405020304" pitchFamily="18" charset="0"/>
                <a:sym typeface="Arial"/>
              </a:rPr>
              <a:t> vis à vis des </a:t>
            </a:r>
            <a:r>
              <a:rPr lang="en-US" sz="1200" b="1" kern="0" dirty="0" err="1">
                <a:solidFill>
                  <a:schemeClr val="bg1"/>
                </a:solidFill>
                <a:latin typeface="Times New Roman" panose="02020603050405020304" pitchFamily="18" charset="0"/>
                <a:cs typeface="Times New Roman" panose="02020603050405020304" pitchFamily="18" charset="0"/>
                <a:sym typeface="Arial"/>
              </a:rPr>
              <a:t>génotypes</a:t>
            </a:r>
            <a:r>
              <a:rPr lang="en-US" sz="1200" b="1" kern="0" dirty="0">
                <a:solidFill>
                  <a:schemeClr val="bg1"/>
                </a:solidFill>
                <a:latin typeface="Times New Roman" panose="02020603050405020304" pitchFamily="18" charset="0"/>
                <a:cs typeface="Times New Roman" panose="02020603050405020304" pitchFamily="18" charset="0"/>
                <a:sym typeface="Arial"/>
              </a:rPr>
              <a:t> </a:t>
            </a:r>
            <a:r>
              <a:rPr lang="en-US" sz="1200" b="1" kern="0" dirty="0" err="1">
                <a:solidFill>
                  <a:schemeClr val="bg1"/>
                </a:solidFill>
                <a:latin typeface="Times New Roman" panose="02020603050405020304" pitchFamily="18" charset="0"/>
                <a:cs typeface="Times New Roman" panose="02020603050405020304" pitchFamily="18" charset="0"/>
                <a:sym typeface="Arial"/>
              </a:rPr>
              <a:t>étudiés</a:t>
            </a:r>
            <a:endParaRPr kumimoji="0" sz="12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sym typeface="Arial"/>
            </a:endParaRPr>
          </a:p>
        </p:txBody>
      </p:sp>
      <p:sp>
        <p:nvSpPr>
          <p:cNvPr id="2" name="Google Shape;7715;p69">
            <a:extLst>
              <a:ext uri="{FF2B5EF4-FFF2-40B4-BE49-F238E27FC236}">
                <a16:creationId xmlns:a16="http://schemas.microsoft.com/office/drawing/2014/main" id="{14270170-EBAB-D464-47AA-F62DB2DCF209}"/>
              </a:ext>
            </a:extLst>
          </p:cNvPr>
          <p:cNvSpPr/>
          <p:nvPr/>
        </p:nvSpPr>
        <p:spPr>
          <a:xfrm rot="16200000">
            <a:off x="6471451" y="4599175"/>
            <a:ext cx="365126" cy="830273"/>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5" name="Google Shape;7715;p69">
            <a:extLst>
              <a:ext uri="{FF2B5EF4-FFF2-40B4-BE49-F238E27FC236}">
                <a16:creationId xmlns:a16="http://schemas.microsoft.com/office/drawing/2014/main" id="{76DAD540-285D-1F84-AA71-17B8EF4E1CAB}"/>
              </a:ext>
            </a:extLst>
          </p:cNvPr>
          <p:cNvSpPr/>
          <p:nvPr/>
        </p:nvSpPr>
        <p:spPr>
          <a:xfrm rot="16200000">
            <a:off x="6471452" y="2771885"/>
            <a:ext cx="365126" cy="830273"/>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8" name="Google Shape;7715;p69">
            <a:extLst>
              <a:ext uri="{FF2B5EF4-FFF2-40B4-BE49-F238E27FC236}">
                <a16:creationId xmlns:a16="http://schemas.microsoft.com/office/drawing/2014/main" id="{E2BF1E90-E63C-A78C-9AFB-DEFBE55BD431}"/>
              </a:ext>
            </a:extLst>
          </p:cNvPr>
          <p:cNvSpPr/>
          <p:nvPr/>
        </p:nvSpPr>
        <p:spPr>
          <a:xfrm rot="16200000">
            <a:off x="9928765" y="2847462"/>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9" name="Google Shape;7715;p69">
            <a:extLst>
              <a:ext uri="{FF2B5EF4-FFF2-40B4-BE49-F238E27FC236}">
                <a16:creationId xmlns:a16="http://schemas.microsoft.com/office/drawing/2014/main" id="{10B71468-0768-140B-EF20-D7D65FA0AE87}"/>
              </a:ext>
            </a:extLst>
          </p:cNvPr>
          <p:cNvSpPr/>
          <p:nvPr/>
        </p:nvSpPr>
        <p:spPr>
          <a:xfrm rot="16200000">
            <a:off x="10728865" y="2833581"/>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0" name="Google Shape;7715;p69">
            <a:extLst>
              <a:ext uri="{FF2B5EF4-FFF2-40B4-BE49-F238E27FC236}">
                <a16:creationId xmlns:a16="http://schemas.microsoft.com/office/drawing/2014/main" id="{F51FE610-680D-424E-D227-CA012712AE30}"/>
              </a:ext>
            </a:extLst>
          </p:cNvPr>
          <p:cNvSpPr/>
          <p:nvPr/>
        </p:nvSpPr>
        <p:spPr>
          <a:xfrm rot="16200000">
            <a:off x="11586111" y="2833581"/>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1" name="Google Shape;7715;p69">
            <a:extLst>
              <a:ext uri="{FF2B5EF4-FFF2-40B4-BE49-F238E27FC236}">
                <a16:creationId xmlns:a16="http://schemas.microsoft.com/office/drawing/2014/main" id="{B91766D4-77E7-D7EA-CFFA-3C6DC27F453B}"/>
              </a:ext>
            </a:extLst>
          </p:cNvPr>
          <p:cNvSpPr/>
          <p:nvPr/>
        </p:nvSpPr>
        <p:spPr>
          <a:xfrm rot="16200000">
            <a:off x="9933391" y="4721640"/>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2" name="Google Shape;7715;p69">
            <a:extLst>
              <a:ext uri="{FF2B5EF4-FFF2-40B4-BE49-F238E27FC236}">
                <a16:creationId xmlns:a16="http://schemas.microsoft.com/office/drawing/2014/main" id="{A7012CB4-3192-4D16-1A11-0965D9F1FFE6}"/>
              </a:ext>
            </a:extLst>
          </p:cNvPr>
          <p:cNvSpPr/>
          <p:nvPr/>
        </p:nvSpPr>
        <p:spPr>
          <a:xfrm rot="16200000">
            <a:off x="10733491" y="4707759"/>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3" name="Google Shape;7715;p69">
            <a:extLst>
              <a:ext uri="{FF2B5EF4-FFF2-40B4-BE49-F238E27FC236}">
                <a16:creationId xmlns:a16="http://schemas.microsoft.com/office/drawing/2014/main" id="{F303446B-F53A-277A-79D4-0CD8FE5E63F7}"/>
              </a:ext>
            </a:extLst>
          </p:cNvPr>
          <p:cNvSpPr/>
          <p:nvPr/>
        </p:nvSpPr>
        <p:spPr>
          <a:xfrm rot="16200000">
            <a:off x="11590737" y="4707759"/>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6" name="Google Shape;7715;p69">
            <a:extLst>
              <a:ext uri="{FF2B5EF4-FFF2-40B4-BE49-F238E27FC236}">
                <a16:creationId xmlns:a16="http://schemas.microsoft.com/office/drawing/2014/main" id="{A19B127A-828D-2154-6C16-94524D6FDAB7}"/>
              </a:ext>
            </a:extLst>
          </p:cNvPr>
          <p:cNvSpPr/>
          <p:nvPr/>
        </p:nvSpPr>
        <p:spPr>
          <a:xfrm rot="16200000">
            <a:off x="9074129" y="2523339"/>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0000FF"/>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7" name="Google Shape;7715;p69">
            <a:extLst>
              <a:ext uri="{FF2B5EF4-FFF2-40B4-BE49-F238E27FC236}">
                <a16:creationId xmlns:a16="http://schemas.microsoft.com/office/drawing/2014/main" id="{CFFFD2E9-CC53-23CB-5A5D-FE2279E5F312}"/>
              </a:ext>
            </a:extLst>
          </p:cNvPr>
          <p:cNvSpPr/>
          <p:nvPr/>
        </p:nvSpPr>
        <p:spPr>
          <a:xfrm rot="16200000">
            <a:off x="8267138" y="2523338"/>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0000FF"/>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8" name="Google Shape;7715;p69">
            <a:extLst>
              <a:ext uri="{FF2B5EF4-FFF2-40B4-BE49-F238E27FC236}">
                <a16:creationId xmlns:a16="http://schemas.microsoft.com/office/drawing/2014/main" id="{27765BE5-6109-B9CE-28C3-7FBB5B985780}"/>
              </a:ext>
            </a:extLst>
          </p:cNvPr>
          <p:cNvSpPr/>
          <p:nvPr/>
        </p:nvSpPr>
        <p:spPr>
          <a:xfrm rot="16200000">
            <a:off x="7395114" y="2532384"/>
            <a:ext cx="282613" cy="62436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0000FF"/>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21" name="Google Shape;7715;p69">
            <a:extLst>
              <a:ext uri="{FF2B5EF4-FFF2-40B4-BE49-F238E27FC236}">
                <a16:creationId xmlns:a16="http://schemas.microsoft.com/office/drawing/2014/main" id="{3AFD0AD5-A3BB-451D-EEC4-7D9434D003FB}"/>
              </a:ext>
            </a:extLst>
          </p:cNvPr>
          <p:cNvSpPr/>
          <p:nvPr/>
        </p:nvSpPr>
        <p:spPr>
          <a:xfrm rot="16200000">
            <a:off x="6476196" y="2383872"/>
            <a:ext cx="365128" cy="820783"/>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0000FF"/>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22" name="Google Shape;199;p36">
            <a:extLst>
              <a:ext uri="{FF2B5EF4-FFF2-40B4-BE49-F238E27FC236}">
                <a16:creationId xmlns:a16="http://schemas.microsoft.com/office/drawing/2014/main" id="{0FF037FA-364B-492D-EE78-AFB71A11DF85}"/>
              </a:ext>
            </a:extLst>
          </p:cNvPr>
          <p:cNvSpPr txBox="1">
            <a:spLocks/>
          </p:cNvSpPr>
          <p:nvPr/>
        </p:nvSpPr>
        <p:spPr>
          <a:xfrm>
            <a:off x="4075575" y="2320986"/>
            <a:ext cx="1710519" cy="94655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fr-FR" sz="800" b="1" dirty="0" err="1">
                <a:solidFill>
                  <a:schemeClr val="tx1"/>
                </a:solidFill>
                <a:latin typeface="Times New Roman" panose="02020603050405020304" pitchFamily="18" charset="0"/>
                <a:cs typeface="Times New Roman" panose="02020603050405020304" pitchFamily="18" charset="0"/>
              </a:rPr>
              <a:t>Graphh</a:t>
            </a:r>
            <a:r>
              <a:rPr lang="fr-FR" sz="800" b="1" dirty="0">
                <a:solidFill>
                  <a:schemeClr val="tx1"/>
                </a:solidFill>
                <a:latin typeface="Times New Roman" panose="02020603050405020304" pitchFamily="18" charset="0"/>
                <a:cs typeface="Times New Roman" panose="02020603050405020304" pitchFamily="18" charset="0"/>
              </a:rPr>
              <a:t> </a:t>
            </a:r>
            <a:r>
              <a:rPr lang="fr-FR" sz="800" b="1" dirty="0" err="1">
                <a:solidFill>
                  <a:schemeClr val="tx1"/>
                </a:solidFill>
                <a:latin typeface="Times New Roman" panose="02020603050405020304" pitchFamily="18" charset="0"/>
                <a:cs typeface="Times New Roman" panose="02020603050405020304" pitchFamily="18" charset="0"/>
              </a:rPr>
              <a:t>verm</a:t>
            </a:r>
            <a:r>
              <a:rPr lang="fr-FR" sz="800" b="1" dirty="0">
                <a:solidFill>
                  <a:schemeClr val="tx1"/>
                </a:solidFill>
                <a:latin typeface="Times New Roman" panose="02020603050405020304" pitchFamily="18" charset="0"/>
                <a:cs typeface="Times New Roman" panose="02020603050405020304" pitchFamily="18" charset="0"/>
              </a:rPr>
              <a:t> et chasselas </a:t>
            </a:r>
          </a:p>
        </p:txBody>
      </p:sp>
      <p:sp>
        <p:nvSpPr>
          <p:cNvPr id="4" name="Google Shape;199;p36">
            <a:extLst>
              <a:ext uri="{FF2B5EF4-FFF2-40B4-BE49-F238E27FC236}">
                <a16:creationId xmlns:a16="http://schemas.microsoft.com/office/drawing/2014/main" id="{04E37A9C-9736-3C5B-61AF-3DC95B46555C}"/>
              </a:ext>
            </a:extLst>
          </p:cNvPr>
          <p:cNvSpPr txBox="1">
            <a:spLocks/>
          </p:cNvSpPr>
          <p:nvPr/>
        </p:nvSpPr>
        <p:spPr>
          <a:xfrm>
            <a:off x="1952031" y="4406138"/>
            <a:ext cx="1308193" cy="24286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800" b="1" kern="0" dirty="0">
                <a:solidFill>
                  <a:srgbClr val="002060"/>
                </a:solidFill>
                <a:latin typeface="Times New Roman" panose="02020603050405020304" pitchFamily="18" charset="0"/>
                <a:cs typeface="Times New Roman" panose="02020603050405020304" pitchFamily="18" charset="0"/>
                <a:sym typeface="Arial"/>
              </a:rPr>
              <a:t>rang </a:t>
            </a:r>
            <a:r>
              <a:rPr lang="en-US" sz="800" b="1" kern="0" dirty="0" err="1">
                <a:solidFill>
                  <a:srgbClr val="002060"/>
                </a:solidFill>
                <a:latin typeface="Times New Roman" panose="02020603050405020304" pitchFamily="18" charset="0"/>
                <a:cs typeface="Times New Roman" panose="02020603050405020304" pitchFamily="18" charset="0"/>
                <a:sym typeface="Arial"/>
              </a:rPr>
              <a:t>normalisé</a:t>
            </a:r>
            <a:endParaRPr lang="fr-FR" sz="800" b="1" i="0" u="none" strike="noStrike" dirty="0">
              <a:solidFill>
                <a:srgbClr val="002060"/>
              </a:solidFill>
              <a:effectLst/>
              <a:latin typeface="Times New Roman" panose="02020603050405020304" pitchFamily="18" charset="0"/>
              <a:cs typeface="Times New Roman" panose="02020603050405020304" pitchFamily="18" charset="0"/>
            </a:endParaRPr>
          </a:p>
        </p:txBody>
      </p:sp>
      <p:sp>
        <p:nvSpPr>
          <p:cNvPr id="6" name="Google Shape;199;p36">
            <a:extLst>
              <a:ext uri="{FF2B5EF4-FFF2-40B4-BE49-F238E27FC236}">
                <a16:creationId xmlns:a16="http://schemas.microsoft.com/office/drawing/2014/main" id="{2CD49346-0377-3813-2D10-A4BE5EA383D9}"/>
              </a:ext>
            </a:extLst>
          </p:cNvPr>
          <p:cNvSpPr txBox="1">
            <a:spLocks/>
          </p:cNvSpPr>
          <p:nvPr/>
        </p:nvSpPr>
        <p:spPr>
          <a:xfrm rot="5400000">
            <a:off x="193967" y="2827594"/>
            <a:ext cx="1449020" cy="25180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algn="ctr"/>
            <a:r>
              <a:rPr lang="en-US" sz="900" kern="0" dirty="0">
                <a:solidFill>
                  <a:srgbClr val="002060"/>
                </a:solidFill>
                <a:latin typeface="Times New Roman" panose="02020603050405020304" pitchFamily="18" charset="0"/>
                <a:cs typeface="Times New Roman" panose="02020603050405020304" pitchFamily="18" charset="0"/>
                <a:sym typeface="Arial"/>
              </a:rPr>
              <a:t>variable </a:t>
            </a:r>
            <a:r>
              <a:rPr lang="en-US" sz="900" kern="0" dirty="0" err="1">
                <a:solidFill>
                  <a:srgbClr val="002060"/>
                </a:solidFill>
                <a:latin typeface="Times New Roman" panose="02020603050405020304" pitchFamily="18" charset="0"/>
                <a:cs typeface="Times New Roman" panose="02020603050405020304" pitchFamily="18" charset="0"/>
                <a:sym typeface="Arial"/>
              </a:rPr>
              <a:t>normalisée</a:t>
            </a:r>
            <a:endParaRPr lang="fr-FR" sz="900" i="0" u="none" strike="noStrike" dirty="0">
              <a:solidFill>
                <a:srgbClr val="00206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88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BCE9A2F-B433-5B57-DF99-120618A87255}"/>
              </a:ext>
            </a:extLst>
          </p:cNvPr>
          <p:cNvPicPr>
            <a:picLocks noChangeAspect="1"/>
          </p:cNvPicPr>
          <p:nvPr/>
        </p:nvPicPr>
        <p:blipFill>
          <a:blip r:embed="rId3"/>
          <a:stretch>
            <a:fillRect/>
          </a:stretch>
        </p:blipFill>
        <p:spPr>
          <a:xfrm>
            <a:off x="0" y="996730"/>
            <a:ext cx="7210425" cy="5476875"/>
          </a:xfrm>
          <a:prstGeom prst="rect">
            <a:avLst/>
          </a:prstGeom>
        </p:spPr>
      </p:pic>
      <p:grpSp>
        <p:nvGrpSpPr>
          <p:cNvPr id="14" name="组合 18">
            <a:extLst>
              <a:ext uri="{FF2B5EF4-FFF2-40B4-BE49-F238E27FC236}">
                <a16:creationId xmlns:a16="http://schemas.microsoft.com/office/drawing/2014/main" id="{C7849513-F4D3-B645-A978-DAD4C2746893}"/>
              </a:ext>
            </a:extLst>
          </p:cNvPr>
          <p:cNvGrpSpPr/>
          <p:nvPr/>
        </p:nvGrpSpPr>
        <p:grpSpPr>
          <a:xfrm>
            <a:off x="4733925" y="1661"/>
            <a:ext cx="3248025" cy="468301"/>
            <a:chOff x="3249432" y="1133549"/>
            <a:chExt cx="5199650" cy="613989"/>
          </a:xfrm>
        </p:grpSpPr>
        <p:sp>
          <p:nvSpPr>
            <p:cNvPr id="15" name="矩形 1">
              <a:extLst>
                <a:ext uri="{FF2B5EF4-FFF2-40B4-BE49-F238E27FC236}">
                  <a16:creationId xmlns:a16="http://schemas.microsoft.com/office/drawing/2014/main" id="{A1D4C972-E89E-FAF1-0206-E97955C91635}"/>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
              <a:extLst>
                <a:ext uri="{FF2B5EF4-FFF2-40B4-BE49-F238E27FC236}">
                  <a16:creationId xmlns:a16="http://schemas.microsoft.com/office/drawing/2014/main" id="{94F3AC6D-78D1-C0B9-0500-466EAAA43BD0}"/>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3">
              <a:extLst>
                <a:ext uri="{FF2B5EF4-FFF2-40B4-BE49-F238E27FC236}">
                  <a16:creationId xmlns:a16="http://schemas.microsoft.com/office/drawing/2014/main" id="{31C6ED6D-ADED-CF1E-923F-4F048E7A7DA9}"/>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18" name="文本框 8">
            <a:extLst>
              <a:ext uri="{FF2B5EF4-FFF2-40B4-BE49-F238E27FC236}">
                <a16:creationId xmlns:a16="http://schemas.microsoft.com/office/drawing/2014/main" id="{2AFD5D8C-D22F-9ED7-BE6C-DB220AB882D0}"/>
              </a:ext>
            </a:extLst>
          </p:cNvPr>
          <p:cNvSpPr txBox="1"/>
          <p:nvPr/>
        </p:nvSpPr>
        <p:spPr>
          <a:xfrm>
            <a:off x="5216091" y="0"/>
            <a:ext cx="2174832"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4/6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19" name="Image 18" descr="Une image contenant texte, capture d’écran, diagramme, Police&#10;&#10;Description générée automatiquement">
            <a:extLst>
              <a:ext uri="{FF2B5EF4-FFF2-40B4-BE49-F238E27FC236}">
                <a16:creationId xmlns:a16="http://schemas.microsoft.com/office/drawing/2014/main" id="{F79C9FA2-3CB9-6965-6911-4BC1E0823C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60249" y="41055"/>
            <a:ext cx="630184" cy="400383"/>
          </a:xfrm>
          <a:prstGeom prst="rect">
            <a:avLst/>
          </a:prstGeom>
        </p:spPr>
      </p:pic>
      <p:graphicFrame>
        <p:nvGraphicFramePr>
          <p:cNvPr id="2" name="Tableau 1">
            <a:extLst>
              <a:ext uri="{FF2B5EF4-FFF2-40B4-BE49-F238E27FC236}">
                <a16:creationId xmlns:a16="http://schemas.microsoft.com/office/drawing/2014/main" id="{6462FE4C-371A-A92E-64E8-53405EDBDA95}"/>
              </a:ext>
            </a:extLst>
          </p:cNvPr>
          <p:cNvGraphicFramePr>
            <a:graphicFrameLocks noGrp="1"/>
          </p:cNvGraphicFramePr>
          <p:nvPr>
            <p:extLst>
              <p:ext uri="{D42A27DB-BD31-4B8C-83A1-F6EECF244321}">
                <p14:modId xmlns:p14="http://schemas.microsoft.com/office/powerpoint/2010/main" val="4210608136"/>
              </p:ext>
            </p:extLst>
          </p:nvPr>
        </p:nvGraphicFramePr>
        <p:xfrm>
          <a:off x="7088525" y="1583422"/>
          <a:ext cx="5007069" cy="763863"/>
        </p:xfrm>
        <a:graphic>
          <a:graphicData uri="http://schemas.openxmlformats.org/drawingml/2006/table">
            <a:tbl>
              <a:tblPr/>
              <a:tblGrid>
                <a:gridCol w="556341">
                  <a:extLst>
                    <a:ext uri="{9D8B030D-6E8A-4147-A177-3AD203B41FA5}">
                      <a16:colId xmlns:a16="http://schemas.microsoft.com/office/drawing/2014/main" val="1550836808"/>
                    </a:ext>
                  </a:extLst>
                </a:gridCol>
                <a:gridCol w="556341">
                  <a:extLst>
                    <a:ext uri="{9D8B030D-6E8A-4147-A177-3AD203B41FA5}">
                      <a16:colId xmlns:a16="http://schemas.microsoft.com/office/drawing/2014/main" val="2665607363"/>
                    </a:ext>
                  </a:extLst>
                </a:gridCol>
                <a:gridCol w="556341">
                  <a:extLst>
                    <a:ext uri="{9D8B030D-6E8A-4147-A177-3AD203B41FA5}">
                      <a16:colId xmlns:a16="http://schemas.microsoft.com/office/drawing/2014/main" val="82397260"/>
                    </a:ext>
                  </a:extLst>
                </a:gridCol>
                <a:gridCol w="556341">
                  <a:extLst>
                    <a:ext uri="{9D8B030D-6E8A-4147-A177-3AD203B41FA5}">
                      <a16:colId xmlns:a16="http://schemas.microsoft.com/office/drawing/2014/main" val="2878622843"/>
                    </a:ext>
                  </a:extLst>
                </a:gridCol>
                <a:gridCol w="556341">
                  <a:extLst>
                    <a:ext uri="{9D8B030D-6E8A-4147-A177-3AD203B41FA5}">
                      <a16:colId xmlns:a16="http://schemas.microsoft.com/office/drawing/2014/main" val="1781170202"/>
                    </a:ext>
                  </a:extLst>
                </a:gridCol>
                <a:gridCol w="556341">
                  <a:extLst>
                    <a:ext uri="{9D8B030D-6E8A-4147-A177-3AD203B41FA5}">
                      <a16:colId xmlns:a16="http://schemas.microsoft.com/office/drawing/2014/main" val="3524946762"/>
                    </a:ext>
                  </a:extLst>
                </a:gridCol>
                <a:gridCol w="556341">
                  <a:extLst>
                    <a:ext uri="{9D8B030D-6E8A-4147-A177-3AD203B41FA5}">
                      <a16:colId xmlns:a16="http://schemas.microsoft.com/office/drawing/2014/main" val="2527285324"/>
                    </a:ext>
                  </a:extLst>
                </a:gridCol>
                <a:gridCol w="556341">
                  <a:extLst>
                    <a:ext uri="{9D8B030D-6E8A-4147-A177-3AD203B41FA5}">
                      <a16:colId xmlns:a16="http://schemas.microsoft.com/office/drawing/2014/main" val="1824204919"/>
                    </a:ext>
                  </a:extLst>
                </a:gridCol>
                <a:gridCol w="556341">
                  <a:extLst>
                    <a:ext uri="{9D8B030D-6E8A-4147-A177-3AD203B41FA5}">
                      <a16:colId xmlns:a16="http://schemas.microsoft.com/office/drawing/2014/main" val="1052395501"/>
                    </a:ext>
                  </a:extLst>
                </a:gridCol>
              </a:tblGrid>
              <a:tr h="254621">
                <a:tc>
                  <a:txBody>
                    <a:bodyPr/>
                    <a:lstStyle/>
                    <a:p>
                      <a:pPr algn="ctr" rtl="0" fontAlgn="ctr"/>
                      <a:r>
                        <a:rPr lang="fr-FR" sz="800" b="1" i="0" u="none" strike="noStrike" dirty="0">
                          <a:solidFill>
                            <a:srgbClr val="000000"/>
                          </a:solidFill>
                          <a:effectLst/>
                          <a:latin typeface="Times New Roman" panose="02020603050405020304" pitchFamily="18" charset="0"/>
                        </a:rPr>
                        <a:t>Génotype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Carignan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Chasselas</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Clairette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Marselan</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Mauzac</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Mourvedre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Petit_Verdot</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Vermentino</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2074605"/>
                  </a:ext>
                </a:extLst>
              </a:tr>
              <a:tr h="254621">
                <a:tc>
                  <a:txBody>
                    <a:bodyPr/>
                    <a:lstStyle/>
                    <a:p>
                      <a:pPr algn="ctr" rtl="0" fontAlgn="ctr"/>
                      <a:r>
                        <a:rPr lang="fr-FR" sz="800" b="1" i="0" u="none" strike="noStrike" dirty="0">
                          <a:solidFill>
                            <a:srgbClr val="000000"/>
                          </a:solidFill>
                          <a:effectLst/>
                          <a:latin typeface="Times New Roman" panose="02020603050405020304" pitchFamily="18" charset="0"/>
                        </a:rPr>
                        <a:t>Size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dirty="0">
                          <a:solidFill>
                            <a:srgbClr val="000000"/>
                          </a:solidFill>
                          <a:effectLst/>
                          <a:latin typeface="Times New Roman" panose="02020603050405020304" pitchFamily="18" charset="0"/>
                        </a:rPr>
                        <a:t>100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6.83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a:solidFill>
                            <a:srgbClr val="000000"/>
                          </a:solidFill>
                          <a:effectLst/>
                          <a:latin typeface="Times New Roman" panose="02020603050405020304" pitchFamily="18" charset="0"/>
                        </a:rPr>
                        <a:t>6.30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2.96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a:solidFill>
                            <a:srgbClr val="000000"/>
                          </a:solidFill>
                          <a:effectLst/>
                          <a:latin typeface="Times New Roman" panose="02020603050405020304" pitchFamily="18" charset="0"/>
                        </a:rPr>
                        <a:t>4.83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a:solidFill>
                            <a:srgbClr val="000000"/>
                          </a:solidFill>
                          <a:effectLst/>
                          <a:latin typeface="Times New Roman" panose="02020603050405020304" pitchFamily="18" charset="0"/>
                        </a:rPr>
                        <a:t>4.21</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a:solidFill>
                            <a:srgbClr val="000000"/>
                          </a:solidFill>
                          <a:effectLst/>
                          <a:latin typeface="Times New Roman" panose="02020603050405020304" pitchFamily="18" charset="0"/>
                        </a:rPr>
                        <a:t>3.20</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a:solidFill>
                            <a:srgbClr val="000000"/>
                          </a:solidFill>
                          <a:effectLst/>
                          <a:latin typeface="Times New Roman" panose="02020603050405020304" pitchFamily="18" charset="0"/>
                        </a:rPr>
                        <a:t>1.68</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566810"/>
                  </a:ext>
                </a:extLst>
              </a:tr>
              <a:tr h="254621">
                <a:tc>
                  <a:txBody>
                    <a:bodyPr/>
                    <a:lstStyle/>
                    <a:p>
                      <a:pPr algn="ctr" rtl="0" fontAlgn="ctr"/>
                      <a:r>
                        <a:rPr lang="fr-FR" sz="800" b="1" i="0" u="none" strike="noStrike" dirty="0">
                          <a:solidFill>
                            <a:srgbClr val="000000"/>
                          </a:solidFill>
                          <a:effectLst/>
                          <a:latin typeface="Times New Roman" panose="02020603050405020304" pitchFamily="18" charset="0"/>
                        </a:rPr>
                        <a:t>mu(</a:t>
                      </a:r>
                      <a:r>
                        <a:rPr lang="el-GR" sz="800" b="1" i="0" u="none" strike="noStrike" dirty="0">
                          <a:solidFill>
                            <a:srgbClr val="000000"/>
                          </a:solidFill>
                          <a:effectLst/>
                          <a:latin typeface="Times New Roman" panose="02020603050405020304" pitchFamily="18" charset="0"/>
                        </a:rPr>
                        <a:t>μ)</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rtl="0" fontAlgn="ctr"/>
                      <a:r>
                        <a:rPr lang="fr-FR" sz="800" b="1" i="0" u="none" strike="noStrike">
                          <a:solidFill>
                            <a:srgbClr val="000000"/>
                          </a:solidFill>
                          <a:effectLst/>
                          <a:latin typeface="Times New Roman" panose="02020603050405020304" pitchFamily="18" charset="0"/>
                        </a:rPr>
                        <a:t>0.14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1.59</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0.74</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1.63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2.03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0.73</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0.66</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800" b="1" i="0" u="none" strike="noStrike" dirty="0">
                          <a:solidFill>
                            <a:srgbClr val="000000"/>
                          </a:solidFill>
                          <a:effectLst/>
                          <a:latin typeface="Times New Roman" panose="02020603050405020304" pitchFamily="18" charset="0"/>
                        </a:rPr>
                        <a:t>1.27</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0785829"/>
                  </a:ext>
                </a:extLst>
              </a:tr>
            </a:tbl>
          </a:graphicData>
        </a:graphic>
      </p:graphicFrame>
      <p:sp>
        <p:nvSpPr>
          <p:cNvPr id="3" name="Google Shape;7715;p69">
            <a:extLst>
              <a:ext uri="{FF2B5EF4-FFF2-40B4-BE49-F238E27FC236}">
                <a16:creationId xmlns:a16="http://schemas.microsoft.com/office/drawing/2014/main" id="{C337E706-3CC3-B500-4312-67AAB22D196A}"/>
              </a:ext>
            </a:extLst>
          </p:cNvPr>
          <p:cNvSpPr/>
          <p:nvPr/>
        </p:nvSpPr>
        <p:spPr>
          <a:xfrm>
            <a:off x="9185642" y="5216657"/>
            <a:ext cx="2038349" cy="102221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FFFFFF"/>
          </a:solidFill>
          <a:ln w="28575" cap="flat" cmpd="sng">
            <a:solidFill>
              <a:srgbClr val="784682"/>
            </a:solidFill>
            <a:prstDash val="sysDash"/>
            <a:miter lim="3647"/>
            <a:headEnd type="none" w="sm" len="sm"/>
            <a:tailEnd type="none" w="sm" len="sm"/>
          </a:ln>
        </p:spPr>
        <p:txBody>
          <a:bodyPr spcFirstLastPara="1" wrap="square" lIns="91425" tIns="91425" rIns="91425" bIns="91425" anchor="ctr" anchorCtr="0">
            <a:noAutofit/>
          </a:bodyPr>
          <a:lstStyle/>
          <a:p>
            <a:pPr lvl="0" algn="ctr"/>
            <a:r>
              <a:rPr lang="en-US" sz="1400" b="1" dirty="0">
                <a:solidFill>
                  <a:srgbClr val="002060"/>
                </a:solidFill>
                <a:latin typeface="Times New Roman" panose="02020603050405020304" pitchFamily="18" charset="0"/>
                <a:cs typeface="Times New Roman" panose="02020603050405020304" pitchFamily="18" charset="0"/>
              </a:rPr>
              <a:t>Size = 1.68</a:t>
            </a:r>
          </a:p>
          <a:p>
            <a:pPr lvl="0" algn="ctr"/>
            <a:r>
              <a:rPr lang="en-US" sz="1400" b="1" dirty="0">
                <a:solidFill>
                  <a:srgbClr val="002060"/>
                </a:solidFill>
                <a:latin typeface="Times New Roman" panose="02020603050405020304" pitchFamily="18" charset="0"/>
                <a:cs typeface="Times New Roman" panose="02020603050405020304" pitchFamily="18" charset="0"/>
              </a:rPr>
              <a:t> </a:t>
            </a:r>
          </a:p>
          <a:p>
            <a:pPr algn="ctr"/>
            <a:r>
              <a:rPr lang="fr-FR" sz="1400" b="1" dirty="0">
                <a:solidFill>
                  <a:srgbClr val="000000"/>
                </a:solidFill>
                <a:latin typeface="Times New Roman" panose="02020603050405020304" pitchFamily="18" charset="0"/>
              </a:rPr>
              <a:t>mu(</a:t>
            </a:r>
            <a:r>
              <a:rPr lang="el-GR" sz="1400" b="1" dirty="0">
                <a:solidFill>
                  <a:srgbClr val="000000"/>
                </a:solidFill>
                <a:latin typeface="Times New Roman" panose="02020603050405020304" pitchFamily="18" charset="0"/>
              </a:rPr>
              <a:t>μ)</a:t>
            </a:r>
            <a:r>
              <a:rPr lang="en-US" sz="1400" b="1" dirty="0">
                <a:solidFill>
                  <a:srgbClr val="000000"/>
                </a:solidFill>
                <a:latin typeface="Times New Roman" panose="02020603050405020304" pitchFamily="18" charset="0"/>
              </a:rPr>
              <a:t> </a:t>
            </a:r>
            <a:r>
              <a:rPr lang="en-US" sz="1400" b="1" dirty="0">
                <a:solidFill>
                  <a:srgbClr val="002060"/>
                </a:solidFill>
                <a:latin typeface="Times New Roman" panose="02020603050405020304" pitchFamily="18" charset="0"/>
                <a:cs typeface="Times New Roman" panose="02020603050405020304" pitchFamily="18" charset="0"/>
              </a:rPr>
              <a:t> = 1.27</a:t>
            </a:r>
          </a:p>
        </p:txBody>
      </p:sp>
      <p:sp>
        <p:nvSpPr>
          <p:cNvPr id="4" name="Google Shape;7715;p69">
            <a:extLst>
              <a:ext uri="{FF2B5EF4-FFF2-40B4-BE49-F238E27FC236}">
                <a16:creationId xmlns:a16="http://schemas.microsoft.com/office/drawing/2014/main" id="{E37781E6-356F-5A5B-5D5A-B41A250182C6}"/>
              </a:ext>
            </a:extLst>
          </p:cNvPr>
          <p:cNvSpPr/>
          <p:nvPr/>
        </p:nvSpPr>
        <p:spPr>
          <a:xfrm>
            <a:off x="2338126" y="1181397"/>
            <a:ext cx="2373611" cy="1695154"/>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6" name="文本框 8">
            <a:extLst>
              <a:ext uri="{FF2B5EF4-FFF2-40B4-BE49-F238E27FC236}">
                <a16:creationId xmlns:a16="http://schemas.microsoft.com/office/drawing/2014/main" id="{95E1F114-E87C-E6A1-5CE4-8465CBF7FDFF}"/>
              </a:ext>
            </a:extLst>
          </p:cNvPr>
          <p:cNvSpPr txBox="1"/>
          <p:nvPr/>
        </p:nvSpPr>
        <p:spPr>
          <a:xfrm>
            <a:off x="9185641" y="4922209"/>
            <a:ext cx="2066926" cy="307777"/>
          </a:xfrm>
          <a:prstGeom prst="rect">
            <a:avLst/>
          </a:prstGeom>
          <a:noFill/>
        </p:spPr>
        <p:txBody>
          <a:bodyPr wrap="square" rtlCol="0">
            <a:spAutoFit/>
          </a:bodyPr>
          <a:lstStyle/>
          <a:p>
            <a:pPr algn="ctr"/>
            <a:r>
              <a:rPr lang="fr-FR" altLang="zh-CN" sz="1400" b="1" dirty="0" err="1">
                <a:latin typeface="Times New Roman" panose="02020603050405020304" pitchFamily="18" charset="0"/>
                <a:ea typeface="汉仪良品线简" panose="00020600040101010101" pitchFamily="18" charset="-122"/>
                <a:cs typeface="Times New Roman" panose="02020603050405020304" pitchFamily="18" charset="0"/>
              </a:rPr>
              <a:t>Vermentino</a:t>
            </a:r>
            <a:endParaRPr lang="zh-CN" altLang="en-US" sz="1400" b="1" dirty="0">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9" name="Google Shape;7715;p69">
            <a:extLst>
              <a:ext uri="{FF2B5EF4-FFF2-40B4-BE49-F238E27FC236}">
                <a16:creationId xmlns:a16="http://schemas.microsoft.com/office/drawing/2014/main" id="{9D5DA37C-7316-D69B-2D56-B66B6A119AB8}"/>
              </a:ext>
            </a:extLst>
          </p:cNvPr>
          <p:cNvSpPr/>
          <p:nvPr/>
        </p:nvSpPr>
        <p:spPr>
          <a:xfrm rot="16200000">
            <a:off x="11336398" y="1663641"/>
            <a:ext cx="965947" cy="55244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0" name="Google Shape;7715;p69">
            <a:extLst>
              <a:ext uri="{FF2B5EF4-FFF2-40B4-BE49-F238E27FC236}">
                <a16:creationId xmlns:a16="http://schemas.microsoft.com/office/drawing/2014/main" id="{46DD04E1-F69F-A38F-2BF4-257818AFAC94}"/>
              </a:ext>
            </a:extLst>
          </p:cNvPr>
          <p:cNvSpPr/>
          <p:nvPr/>
        </p:nvSpPr>
        <p:spPr>
          <a:xfrm rot="16200000">
            <a:off x="7994278" y="1663642"/>
            <a:ext cx="965947" cy="55244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12" name="ZoneTexte 11">
            <a:extLst>
              <a:ext uri="{FF2B5EF4-FFF2-40B4-BE49-F238E27FC236}">
                <a16:creationId xmlns:a16="http://schemas.microsoft.com/office/drawing/2014/main" id="{B2102F7A-EAE0-9A92-6BEB-430EECECFCE0}"/>
              </a:ext>
            </a:extLst>
          </p:cNvPr>
          <p:cNvSpPr txBox="1"/>
          <p:nvPr/>
        </p:nvSpPr>
        <p:spPr>
          <a:xfrm>
            <a:off x="0" y="669189"/>
            <a:ext cx="6346313" cy="338554"/>
          </a:xfrm>
          <a:prstGeom prst="rect">
            <a:avLst/>
          </a:prstGeom>
          <a:noFill/>
        </p:spPr>
        <p:txBody>
          <a:bodyPr wrap="square">
            <a:spAutoFit/>
          </a:bodyPr>
          <a:lstStyle/>
          <a:p>
            <a:r>
              <a:rPr lang="fr-FR" sz="1600" b="1" dirty="0">
                <a:solidFill>
                  <a:srgbClr val="002060"/>
                </a:solidFill>
                <a:latin typeface="Times New Roman" panose="02020603050405020304" pitchFamily="18" charset="0"/>
                <a:cs typeface="Times New Roman" panose="02020603050405020304" pitchFamily="18" charset="0"/>
              </a:rPr>
              <a:t>Fréquence d’apparition des feuilles secondaire </a:t>
            </a:r>
          </a:p>
        </p:txBody>
      </p:sp>
      <p:sp>
        <p:nvSpPr>
          <p:cNvPr id="11" name="Google Shape;7715;p69">
            <a:extLst>
              <a:ext uri="{FF2B5EF4-FFF2-40B4-BE49-F238E27FC236}">
                <a16:creationId xmlns:a16="http://schemas.microsoft.com/office/drawing/2014/main" id="{AEE687C9-0334-4FE2-B575-57D104AE10A2}"/>
              </a:ext>
            </a:extLst>
          </p:cNvPr>
          <p:cNvSpPr/>
          <p:nvPr/>
        </p:nvSpPr>
        <p:spPr>
          <a:xfrm rot="16200000">
            <a:off x="7432106" y="1718708"/>
            <a:ext cx="965947" cy="493290"/>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0000FF"/>
            </a:solidFill>
            <a:prstDash val="sysDash"/>
            <a:miter lim="3647"/>
            <a:headEnd type="none" w="sm" len="sm"/>
            <a:tailEnd type="none" w="sm" len="sm"/>
          </a:ln>
        </p:spPr>
        <p:txBody>
          <a:bodyPr spcFirstLastPara="1" wrap="square" lIns="91425" tIns="91425" rIns="91425" bIns="91425" anchor="ctr" anchorCtr="0">
            <a:noAutofit/>
          </a:bodyPr>
          <a:lstStyle/>
          <a:p>
            <a:pPr lvl="0" algn="ct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22" name="Google Shape;7715;p69">
            <a:extLst>
              <a:ext uri="{FF2B5EF4-FFF2-40B4-BE49-F238E27FC236}">
                <a16:creationId xmlns:a16="http://schemas.microsoft.com/office/drawing/2014/main" id="{9848215D-3BB3-427F-E34C-2D4A538F9F87}"/>
              </a:ext>
            </a:extLst>
          </p:cNvPr>
          <p:cNvSpPr/>
          <p:nvPr/>
        </p:nvSpPr>
        <p:spPr>
          <a:xfrm>
            <a:off x="2338126" y="4848424"/>
            <a:ext cx="2373611" cy="1587615"/>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FF0000"/>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400" b="1" dirty="0">
              <a:solidFill>
                <a:srgbClr val="002060"/>
              </a:solidFill>
              <a:latin typeface="Times New Roman" panose="02020603050405020304" pitchFamily="18" charset="0"/>
              <a:cs typeface="Times New Roman" panose="02020603050405020304" pitchFamily="18" charset="0"/>
            </a:endParaRPr>
          </a:p>
        </p:txBody>
      </p:sp>
      <p:sp>
        <p:nvSpPr>
          <p:cNvPr id="24" name="Google Shape;7715;p69">
            <a:extLst>
              <a:ext uri="{FF2B5EF4-FFF2-40B4-BE49-F238E27FC236}">
                <a16:creationId xmlns:a16="http://schemas.microsoft.com/office/drawing/2014/main" id="{BEE59451-AA30-73DD-8920-7A5F48BEAAA4}"/>
              </a:ext>
            </a:extLst>
          </p:cNvPr>
          <p:cNvSpPr/>
          <p:nvPr/>
        </p:nvSpPr>
        <p:spPr>
          <a:xfrm>
            <a:off x="9185641" y="3683332"/>
            <a:ext cx="2038349" cy="102221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FFFFFF"/>
          </a:solidFill>
          <a:ln w="28575" cap="flat" cmpd="sng">
            <a:solidFill>
              <a:srgbClr val="784682"/>
            </a:solidFill>
            <a:prstDash val="sysDash"/>
            <a:miter lim="3647"/>
            <a:headEnd type="none" w="sm" len="sm"/>
            <a:tailEnd type="none" w="sm" len="sm"/>
          </a:ln>
        </p:spPr>
        <p:txBody>
          <a:bodyPr spcFirstLastPara="1" wrap="square" lIns="91425" tIns="91425" rIns="91425" bIns="91425" anchor="ctr" anchorCtr="0">
            <a:noAutofit/>
          </a:bodyPr>
          <a:lstStyle/>
          <a:p>
            <a:pPr lvl="0" algn="ctr"/>
            <a:r>
              <a:rPr lang="en-US" sz="1400" b="1" dirty="0">
                <a:solidFill>
                  <a:srgbClr val="002060"/>
                </a:solidFill>
                <a:latin typeface="Times New Roman" panose="02020603050405020304" pitchFamily="18" charset="0"/>
                <a:cs typeface="Times New Roman" panose="02020603050405020304" pitchFamily="18" charset="0"/>
              </a:rPr>
              <a:t>Size = 1.68</a:t>
            </a:r>
          </a:p>
          <a:p>
            <a:pPr lvl="0" algn="ctr"/>
            <a:r>
              <a:rPr lang="en-US" sz="1400" b="1" dirty="0">
                <a:solidFill>
                  <a:srgbClr val="002060"/>
                </a:solidFill>
                <a:latin typeface="Times New Roman" panose="02020603050405020304" pitchFamily="18" charset="0"/>
                <a:cs typeface="Times New Roman" panose="02020603050405020304" pitchFamily="18" charset="0"/>
              </a:rPr>
              <a:t> </a:t>
            </a:r>
          </a:p>
          <a:p>
            <a:pPr algn="ctr"/>
            <a:r>
              <a:rPr lang="fr-FR" sz="1400" b="1" dirty="0">
                <a:solidFill>
                  <a:srgbClr val="000000"/>
                </a:solidFill>
                <a:latin typeface="Times New Roman" panose="02020603050405020304" pitchFamily="18" charset="0"/>
              </a:rPr>
              <a:t>mu(</a:t>
            </a:r>
            <a:r>
              <a:rPr lang="el-GR" sz="1400" b="1" dirty="0">
                <a:solidFill>
                  <a:srgbClr val="000000"/>
                </a:solidFill>
                <a:latin typeface="Times New Roman" panose="02020603050405020304" pitchFamily="18" charset="0"/>
              </a:rPr>
              <a:t>μ)</a:t>
            </a:r>
            <a:r>
              <a:rPr lang="en-US" sz="1400" b="1" dirty="0">
                <a:solidFill>
                  <a:srgbClr val="000000"/>
                </a:solidFill>
                <a:latin typeface="Times New Roman" panose="02020603050405020304" pitchFamily="18" charset="0"/>
              </a:rPr>
              <a:t> </a:t>
            </a:r>
            <a:r>
              <a:rPr lang="en-US" sz="1400" b="1" dirty="0">
                <a:solidFill>
                  <a:srgbClr val="002060"/>
                </a:solidFill>
                <a:latin typeface="Times New Roman" panose="02020603050405020304" pitchFamily="18" charset="0"/>
                <a:cs typeface="Times New Roman" panose="02020603050405020304" pitchFamily="18" charset="0"/>
              </a:rPr>
              <a:t> = 1.27</a:t>
            </a:r>
          </a:p>
        </p:txBody>
      </p:sp>
      <p:grpSp>
        <p:nvGrpSpPr>
          <p:cNvPr id="37" name="Groupe 36">
            <a:extLst>
              <a:ext uri="{FF2B5EF4-FFF2-40B4-BE49-F238E27FC236}">
                <a16:creationId xmlns:a16="http://schemas.microsoft.com/office/drawing/2014/main" id="{6E730FAF-2B6B-1605-60AF-664BD5EDAC0F}"/>
              </a:ext>
            </a:extLst>
          </p:cNvPr>
          <p:cNvGrpSpPr/>
          <p:nvPr/>
        </p:nvGrpSpPr>
        <p:grpSpPr>
          <a:xfrm>
            <a:off x="4760249" y="4678849"/>
            <a:ext cx="2548051" cy="1569660"/>
            <a:chOff x="4964369" y="4733338"/>
            <a:chExt cx="2548051" cy="1569660"/>
          </a:xfrm>
        </p:grpSpPr>
        <p:sp>
          <p:nvSpPr>
            <p:cNvPr id="26" name="ZoneTexte 25">
              <a:extLst>
                <a:ext uri="{FF2B5EF4-FFF2-40B4-BE49-F238E27FC236}">
                  <a16:creationId xmlns:a16="http://schemas.microsoft.com/office/drawing/2014/main" id="{CBC1C2EC-17D7-0245-94F9-5421E285EB5B}"/>
                </a:ext>
              </a:extLst>
            </p:cNvPr>
            <p:cNvSpPr txBox="1"/>
            <p:nvPr/>
          </p:nvSpPr>
          <p:spPr>
            <a:xfrm>
              <a:off x="4964369" y="4733338"/>
              <a:ext cx="2398456" cy="1569660"/>
            </a:xfrm>
            <a:prstGeom prst="rect">
              <a:avLst/>
            </a:prstGeom>
            <a:noFill/>
          </p:spPr>
          <p:txBody>
            <a:bodyPr wrap="square">
              <a:spAutoFit/>
            </a:bodyPr>
            <a:lstStyle/>
            <a:p>
              <a:r>
                <a:rPr lang="fr-FR" sz="1200" b="1" dirty="0">
                  <a:latin typeface="Times New Roman" panose="02020603050405020304" pitchFamily="18" charset="0"/>
                  <a:cs typeface="Times New Roman" panose="02020603050405020304" pitchFamily="18" charset="0"/>
                </a:rPr>
                <a:t>X = Nombre de feuille secondaire</a:t>
              </a:r>
            </a:p>
            <a:p>
              <a:r>
                <a:rPr lang="fr-FR" sz="1200" b="1" dirty="0">
                  <a:latin typeface="Times New Roman" panose="02020603050405020304" pitchFamily="18" charset="0"/>
                  <a:cs typeface="Times New Roman" panose="02020603050405020304" pitchFamily="18" charset="0"/>
                </a:rPr>
                <a:t> </a:t>
              </a:r>
            </a:p>
            <a:p>
              <a:r>
                <a:rPr lang="fr-FR" sz="1200" b="1" dirty="0">
                  <a:latin typeface="Times New Roman" panose="02020603050405020304" pitchFamily="18" charset="0"/>
                  <a:cs typeface="Times New Roman" panose="02020603050405020304" pitchFamily="18" charset="0"/>
                </a:rPr>
                <a:t>Y = Nombre  de bourgeons</a:t>
              </a:r>
            </a:p>
            <a:p>
              <a:endParaRPr lang="fr-FR" sz="1200" b="1" dirty="0">
                <a:latin typeface="Times New Roman" panose="02020603050405020304" pitchFamily="18" charset="0"/>
                <a:cs typeface="Times New Roman" panose="02020603050405020304" pitchFamily="18" charset="0"/>
              </a:endParaRPr>
            </a:p>
            <a:p>
              <a:r>
                <a:rPr lang="fr-FR" sz="1200" b="1" dirty="0">
                  <a:latin typeface="Times New Roman" panose="02020603050405020304" pitchFamily="18" charset="0"/>
                  <a:cs typeface="Times New Roman" panose="02020603050405020304" pitchFamily="18" charset="0"/>
                </a:rPr>
                <a:t>                     </a:t>
              </a:r>
            </a:p>
            <a:p>
              <a:endParaRPr lang="fr-FR" sz="1200" b="1" dirty="0">
                <a:latin typeface="Times New Roman" panose="02020603050405020304" pitchFamily="18" charset="0"/>
                <a:cs typeface="Times New Roman" panose="02020603050405020304" pitchFamily="18" charset="0"/>
              </a:endParaRPr>
            </a:p>
            <a:p>
              <a:endParaRPr lang="fr-FR" sz="1200" b="1" dirty="0">
                <a:latin typeface="Times New Roman" panose="02020603050405020304" pitchFamily="18" charset="0"/>
                <a:cs typeface="Times New Roman" panose="02020603050405020304" pitchFamily="18" charset="0"/>
              </a:endParaRPr>
            </a:p>
            <a:p>
              <a:endParaRPr lang="fr-FR" sz="1200" b="1" dirty="0">
                <a:latin typeface="Times New Roman" panose="02020603050405020304" pitchFamily="18" charset="0"/>
                <a:cs typeface="Times New Roman" panose="02020603050405020304" pitchFamily="18" charset="0"/>
              </a:endParaRPr>
            </a:p>
          </p:txBody>
        </p:sp>
        <p:sp>
          <p:nvSpPr>
            <p:cNvPr id="33" name="Forme libre : forme 32">
              <a:extLst>
                <a:ext uri="{FF2B5EF4-FFF2-40B4-BE49-F238E27FC236}">
                  <a16:creationId xmlns:a16="http://schemas.microsoft.com/office/drawing/2014/main" id="{266BF594-4938-51EB-D994-1B1D55FE2D17}"/>
                </a:ext>
              </a:extLst>
            </p:cNvPr>
            <p:cNvSpPr/>
            <p:nvPr/>
          </p:nvSpPr>
          <p:spPr>
            <a:xfrm rot="20707265">
              <a:off x="5039978" y="5532169"/>
              <a:ext cx="685800" cy="307777"/>
            </a:xfrm>
            <a:custGeom>
              <a:avLst/>
              <a:gdLst>
                <a:gd name="connsiteX0" fmla="*/ 0 w 1285875"/>
                <a:gd name="connsiteY0" fmla="*/ 38494 h 619519"/>
                <a:gd name="connsiteX1" fmla="*/ 371475 w 1285875"/>
                <a:gd name="connsiteY1" fmla="*/ 38494 h 619519"/>
                <a:gd name="connsiteX2" fmla="*/ 742950 w 1285875"/>
                <a:gd name="connsiteY2" fmla="*/ 438544 h 619519"/>
                <a:gd name="connsiteX3" fmla="*/ 1285875 w 1285875"/>
                <a:gd name="connsiteY3" fmla="*/ 619519 h 619519"/>
              </a:gdLst>
              <a:ahLst/>
              <a:cxnLst>
                <a:cxn ang="0">
                  <a:pos x="connsiteX0" y="connsiteY0"/>
                </a:cxn>
                <a:cxn ang="0">
                  <a:pos x="connsiteX1" y="connsiteY1"/>
                </a:cxn>
                <a:cxn ang="0">
                  <a:pos x="connsiteX2" y="connsiteY2"/>
                </a:cxn>
                <a:cxn ang="0">
                  <a:pos x="connsiteX3" y="connsiteY3"/>
                </a:cxn>
              </a:cxnLst>
              <a:rect l="l" t="t" r="r" b="b"/>
              <a:pathLst>
                <a:path w="1285875" h="619519">
                  <a:moveTo>
                    <a:pt x="0" y="38494"/>
                  </a:moveTo>
                  <a:cubicBezTo>
                    <a:pt x="123825" y="5156"/>
                    <a:pt x="247650" y="-28181"/>
                    <a:pt x="371475" y="38494"/>
                  </a:cubicBezTo>
                  <a:cubicBezTo>
                    <a:pt x="495300" y="105169"/>
                    <a:pt x="590550" y="341707"/>
                    <a:pt x="742950" y="438544"/>
                  </a:cubicBezTo>
                  <a:cubicBezTo>
                    <a:pt x="895350" y="535382"/>
                    <a:pt x="1195388" y="589357"/>
                    <a:pt x="1285875" y="619519"/>
                  </a:cubicBezTo>
                </a:path>
              </a:pathLst>
            </a:cu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00FF"/>
                </a:solidFill>
              </a:endParaRPr>
            </a:p>
          </p:txBody>
        </p:sp>
        <p:sp>
          <p:nvSpPr>
            <p:cNvPr id="36" name="ZoneTexte 35">
              <a:extLst>
                <a:ext uri="{FF2B5EF4-FFF2-40B4-BE49-F238E27FC236}">
                  <a16:creationId xmlns:a16="http://schemas.microsoft.com/office/drawing/2014/main" id="{24BCDB21-EF27-2F6D-38DF-B75E934FF8E9}"/>
                </a:ext>
              </a:extLst>
            </p:cNvPr>
            <p:cNvSpPr txBox="1"/>
            <p:nvPr/>
          </p:nvSpPr>
          <p:spPr>
            <a:xfrm>
              <a:off x="5720482" y="5557788"/>
              <a:ext cx="1791938" cy="261610"/>
            </a:xfrm>
            <a:prstGeom prst="rect">
              <a:avLst/>
            </a:prstGeom>
            <a:noFill/>
          </p:spPr>
          <p:txBody>
            <a:bodyPr wrap="square" rtlCol="0">
              <a:spAutoFit/>
            </a:bodyPr>
            <a:lstStyle/>
            <a:p>
              <a:r>
                <a:rPr lang="en-US" sz="1100" b="1" dirty="0"/>
                <a:t>L. </a:t>
              </a:r>
              <a:r>
                <a:rPr lang="en-US" sz="1100" b="1" dirty="0" err="1"/>
                <a:t>Binomiale</a:t>
              </a:r>
              <a:r>
                <a:rPr lang="en-US" sz="1100" b="1" dirty="0"/>
                <a:t> </a:t>
              </a:r>
              <a:r>
                <a:rPr lang="en-US" sz="1100" b="1" dirty="0" err="1"/>
                <a:t>Négative</a:t>
              </a:r>
              <a:r>
                <a:rPr lang="en-US" sz="1100" b="1" dirty="0"/>
                <a:t> </a:t>
              </a:r>
              <a:endParaRPr lang="fr-FR" sz="1100" b="1" dirty="0"/>
            </a:p>
          </p:txBody>
        </p:sp>
      </p:grpSp>
      <p:sp>
        <p:nvSpPr>
          <p:cNvPr id="38" name="ZoneTexte 37">
            <a:extLst>
              <a:ext uri="{FF2B5EF4-FFF2-40B4-BE49-F238E27FC236}">
                <a16:creationId xmlns:a16="http://schemas.microsoft.com/office/drawing/2014/main" id="{717A957E-03F0-FF3F-59FC-9BC21FC5697E}"/>
              </a:ext>
            </a:extLst>
          </p:cNvPr>
          <p:cNvSpPr txBox="1"/>
          <p:nvPr/>
        </p:nvSpPr>
        <p:spPr>
          <a:xfrm>
            <a:off x="1246276" y="6549922"/>
            <a:ext cx="4408861" cy="307777"/>
          </a:xfrm>
          <a:prstGeom prst="rect">
            <a:avLst/>
          </a:prstGeom>
          <a:noFill/>
        </p:spPr>
        <p:txBody>
          <a:bodyPr wrap="square">
            <a:spAutoFit/>
          </a:bodyPr>
          <a:lstStyle/>
          <a:p>
            <a:r>
              <a:rPr lang="en-US" sz="1400" b="1" dirty="0" err="1">
                <a:solidFill>
                  <a:srgbClr val="FF0000"/>
                </a:solidFill>
                <a:latin typeface="Times New Roman" panose="02020603050405020304" pitchFamily="18" charset="0"/>
                <a:cs typeface="Times New Roman" panose="02020603050405020304" pitchFamily="18" charset="0"/>
              </a:rPr>
              <a:t>Variabilité</a:t>
            </a:r>
            <a:r>
              <a:rPr lang="en-US" sz="1400" b="1" dirty="0">
                <a:solidFill>
                  <a:srgbClr val="FF0000"/>
                </a:solidFill>
                <a:latin typeface="Times New Roman" panose="02020603050405020304" pitchFamily="18" charset="0"/>
                <a:cs typeface="Times New Roman" panose="02020603050405020304" pitchFamily="18" charset="0"/>
              </a:rPr>
              <a:t> des distributions par rapport aux </a:t>
            </a:r>
            <a:r>
              <a:rPr lang="en-US" sz="1400" b="1" dirty="0" err="1">
                <a:solidFill>
                  <a:srgbClr val="FF0000"/>
                </a:solidFill>
                <a:latin typeface="Times New Roman" panose="02020603050405020304" pitchFamily="18" charset="0"/>
                <a:cs typeface="Times New Roman" panose="02020603050405020304" pitchFamily="18" charset="0"/>
              </a:rPr>
              <a:t>génotypes</a:t>
            </a:r>
            <a:endParaRPr lang="fr-FR" sz="1400" b="1" dirty="0">
              <a:solidFill>
                <a:srgbClr val="FF0000"/>
              </a:solidFill>
              <a:latin typeface="Times New Roman" panose="02020603050405020304" pitchFamily="18" charset="0"/>
              <a:cs typeface="Times New Roman" panose="02020603050405020304" pitchFamily="18" charset="0"/>
            </a:endParaRPr>
          </a:p>
        </p:txBody>
      </p:sp>
      <p:sp>
        <p:nvSpPr>
          <p:cNvPr id="39" name="文本框 8">
            <a:extLst>
              <a:ext uri="{FF2B5EF4-FFF2-40B4-BE49-F238E27FC236}">
                <a16:creationId xmlns:a16="http://schemas.microsoft.com/office/drawing/2014/main" id="{5AA8A964-F23B-51E8-4EBD-03369AD5B443}"/>
              </a:ext>
            </a:extLst>
          </p:cNvPr>
          <p:cNvSpPr txBox="1"/>
          <p:nvPr/>
        </p:nvSpPr>
        <p:spPr>
          <a:xfrm>
            <a:off x="9171352" y="3398111"/>
            <a:ext cx="2066926" cy="307777"/>
          </a:xfrm>
          <a:prstGeom prst="rect">
            <a:avLst/>
          </a:prstGeom>
          <a:noFill/>
        </p:spPr>
        <p:txBody>
          <a:bodyPr wrap="square" rtlCol="0">
            <a:spAutoFit/>
          </a:bodyPr>
          <a:lstStyle/>
          <a:p>
            <a:pPr algn="ctr"/>
            <a:r>
              <a:rPr lang="fr-FR" altLang="zh-CN" sz="1400" b="1" dirty="0">
                <a:latin typeface="Times New Roman" panose="02020603050405020304" pitchFamily="18" charset="0"/>
                <a:ea typeface="汉仪良品线简" panose="00020600040101010101" pitchFamily="18" charset="-122"/>
                <a:cs typeface="Times New Roman" panose="02020603050405020304" pitchFamily="18" charset="0"/>
              </a:rPr>
              <a:t>Chasselas</a:t>
            </a:r>
            <a:endParaRPr lang="zh-CN" altLang="en-US" sz="1400" b="1" dirty="0">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5" name="Espace réservé du numéro de diapositive 3">
            <a:extLst>
              <a:ext uri="{FF2B5EF4-FFF2-40B4-BE49-F238E27FC236}">
                <a16:creationId xmlns:a16="http://schemas.microsoft.com/office/drawing/2014/main" id="{1DB5DB62-39B7-516F-5C62-EBB0462C8C54}"/>
              </a:ext>
            </a:extLst>
          </p:cNvPr>
          <p:cNvSpPr>
            <a:spLocks noGrp="1"/>
          </p:cNvSpPr>
          <p:nvPr>
            <p:ph type="sldNum" sz="quarter" idx="12"/>
          </p:nvPr>
        </p:nvSpPr>
        <p:spPr>
          <a:xfrm>
            <a:off x="11830050" y="6524456"/>
            <a:ext cx="361949"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19</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10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21AE9FA-588D-5F0B-C3C8-51363A36678F}"/>
              </a:ext>
            </a:extLst>
          </p:cNvPr>
          <p:cNvGrpSpPr/>
          <p:nvPr/>
        </p:nvGrpSpPr>
        <p:grpSpPr>
          <a:xfrm>
            <a:off x="65419" y="1579076"/>
            <a:ext cx="7777682" cy="5278924"/>
            <a:chOff x="65419" y="1579076"/>
            <a:chExt cx="5857632" cy="3996399"/>
          </a:xfrm>
        </p:grpSpPr>
        <p:pic>
          <p:nvPicPr>
            <p:cNvPr id="8" name="Image 7" descr="Une image contenant texte, capture d’écran, diagramme, ligne&#10;&#10;Description générée automatiquement">
              <a:extLst>
                <a:ext uri="{FF2B5EF4-FFF2-40B4-BE49-F238E27FC236}">
                  <a16:creationId xmlns:a16="http://schemas.microsoft.com/office/drawing/2014/main" id="{62D47FA2-EE75-68E5-D83D-F455C9100C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41" y="1579077"/>
              <a:ext cx="1954995" cy="1475550"/>
            </a:xfrm>
            <a:prstGeom prst="rect">
              <a:avLst/>
            </a:prstGeom>
          </p:spPr>
        </p:pic>
        <p:pic>
          <p:nvPicPr>
            <p:cNvPr id="9" name="Image 8" descr="Une image contenant texte, capture d’écran, diagramme, ligne&#10;&#10;Description générée automatiquement">
              <a:extLst>
                <a:ext uri="{FF2B5EF4-FFF2-40B4-BE49-F238E27FC236}">
                  <a16:creationId xmlns:a16="http://schemas.microsoft.com/office/drawing/2014/main" id="{0A250FC7-0B12-65AE-67E9-BB7E45A60B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3223" y="1579076"/>
              <a:ext cx="1954995" cy="1475550"/>
            </a:xfrm>
            <a:prstGeom prst="rect">
              <a:avLst/>
            </a:prstGeom>
          </p:spPr>
        </p:pic>
        <p:pic>
          <p:nvPicPr>
            <p:cNvPr id="10" name="Image 9" descr="Une image contenant texte, capture d’écran, diagramme, ligne&#10;&#10;Description générée automatiquement">
              <a:extLst>
                <a:ext uri="{FF2B5EF4-FFF2-40B4-BE49-F238E27FC236}">
                  <a16:creationId xmlns:a16="http://schemas.microsoft.com/office/drawing/2014/main" id="{B95FC483-9271-D90E-0DAC-B3C4FD664D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68056" y="1579076"/>
              <a:ext cx="1954995" cy="1475550"/>
            </a:xfrm>
            <a:prstGeom prst="rect">
              <a:avLst/>
            </a:prstGeom>
          </p:spPr>
        </p:pic>
        <p:pic>
          <p:nvPicPr>
            <p:cNvPr id="11" name="Image 10" descr="Une image contenant texte, capture d’écran, diagramme, ligne&#10;&#10;Description générée automatiquement">
              <a:extLst>
                <a:ext uri="{FF2B5EF4-FFF2-40B4-BE49-F238E27FC236}">
                  <a16:creationId xmlns:a16="http://schemas.microsoft.com/office/drawing/2014/main" id="{BCAC18C0-BB0A-4A26-8FE3-E5B9FC72E3A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419" y="2866942"/>
              <a:ext cx="1954995" cy="1475550"/>
            </a:xfrm>
            <a:prstGeom prst="rect">
              <a:avLst/>
            </a:prstGeom>
          </p:spPr>
        </p:pic>
        <p:pic>
          <p:nvPicPr>
            <p:cNvPr id="12" name="Image 11" descr="Une image contenant texte, capture d’écran, diagramme, ligne&#10;&#10;Description générée automatiquement">
              <a:extLst>
                <a:ext uri="{FF2B5EF4-FFF2-40B4-BE49-F238E27FC236}">
                  <a16:creationId xmlns:a16="http://schemas.microsoft.com/office/drawing/2014/main" id="{36184979-2BCA-427F-AC46-89E305B8B3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24845" y="2866161"/>
              <a:ext cx="1954995" cy="1475550"/>
            </a:xfrm>
            <a:prstGeom prst="rect">
              <a:avLst/>
            </a:prstGeom>
          </p:spPr>
        </p:pic>
        <p:pic>
          <p:nvPicPr>
            <p:cNvPr id="13" name="Image 12" descr="Une image contenant texte, capture d’écran, diagramme, ligne&#10;&#10;Description générée automatiquement">
              <a:extLst>
                <a:ext uri="{FF2B5EF4-FFF2-40B4-BE49-F238E27FC236}">
                  <a16:creationId xmlns:a16="http://schemas.microsoft.com/office/drawing/2014/main" id="{4E5FDEEE-6B89-450D-C1AE-00C0490F0C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7246" y="2866943"/>
              <a:ext cx="1954995" cy="1475550"/>
            </a:xfrm>
            <a:prstGeom prst="rect">
              <a:avLst/>
            </a:prstGeom>
          </p:spPr>
        </p:pic>
        <p:pic>
          <p:nvPicPr>
            <p:cNvPr id="14" name="Image 13" descr="Une image contenant texte, capture d’écran, diagramme, ligne&#10;&#10;Description générée automatiquement">
              <a:extLst>
                <a:ext uri="{FF2B5EF4-FFF2-40B4-BE49-F238E27FC236}">
                  <a16:creationId xmlns:a16="http://schemas.microsoft.com/office/drawing/2014/main" id="{EDD05529-8F42-FB7D-0465-7C4D173B94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794" y="4099925"/>
              <a:ext cx="1954995" cy="1475550"/>
            </a:xfrm>
            <a:prstGeom prst="rect">
              <a:avLst/>
            </a:prstGeom>
          </p:spPr>
        </p:pic>
        <p:pic>
          <p:nvPicPr>
            <p:cNvPr id="15" name="Image 14" descr="Une image contenant texte, capture d’écran, diagramme, ligne&#10;&#10;Description générée automatiquement">
              <a:extLst>
                <a:ext uri="{FF2B5EF4-FFF2-40B4-BE49-F238E27FC236}">
                  <a16:creationId xmlns:a16="http://schemas.microsoft.com/office/drawing/2014/main" id="{213D02D1-B283-6E1D-23F7-4FCBBCD85ED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22536" y="4099925"/>
              <a:ext cx="1954995" cy="1475550"/>
            </a:xfrm>
            <a:prstGeom prst="rect">
              <a:avLst/>
            </a:prstGeom>
          </p:spPr>
        </p:pic>
        <p:grpSp>
          <p:nvGrpSpPr>
            <p:cNvPr id="16" name="Groupe 15">
              <a:extLst>
                <a:ext uri="{FF2B5EF4-FFF2-40B4-BE49-F238E27FC236}">
                  <a16:creationId xmlns:a16="http://schemas.microsoft.com/office/drawing/2014/main" id="{39496519-D2EA-98B1-4971-E05171191FE9}"/>
                </a:ext>
              </a:extLst>
            </p:cNvPr>
            <p:cNvGrpSpPr/>
            <p:nvPr/>
          </p:nvGrpSpPr>
          <p:grpSpPr>
            <a:xfrm>
              <a:off x="4179683" y="4103117"/>
              <a:ext cx="1626266" cy="1188685"/>
              <a:chOff x="7692380" y="4184149"/>
              <a:chExt cx="2700998" cy="1872618"/>
            </a:xfrm>
          </p:grpSpPr>
          <p:sp>
            <p:nvSpPr>
              <p:cNvPr id="17" name="ZoneTexte 16">
                <a:extLst>
                  <a:ext uri="{FF2B5EF4-FFF2-40B4-BE49-F238E27FC236}">
                    <a16:creationId xmlns:a16="http://schemas.microsoft.com/office/drawing/2014/main" id="{25E3DD6C-F105-4252-EC46-2097BDA1E2A8}"/>
                  </a:ext>
                </a:extLst>
              </p:cNvPr>
              <p:cNvSpPr txBox="1"/>
              <p:nvPr/>
            </p:nvSpPr>
            <p:spPr>
              <a:xfrm>
                <a:off x="7692380" y="4531741"/>
                <a:ext cx="2700998" cy="1525026"/>
              </a:xfrm>
              <a:prstGeom prst="rect">
                <a:avLst/>
              </a:prstGeom>
              <a:noFill/>
              <a:ln w="19050">
                <a:solidFill>
                  <a:schemeClr val="bg2">
                    <a:lumMod val="75000"/>
                  </a:schemeClr>
                </a:solidFill>
              </a:ln>
            </p:spPr>
            <p:txBody>
              <a:bodyPr wrap="square" rtlCol="0">
                <a:spAutoFit/>
              </a:bodyPr>
              <a:lstStyle/>
              <a:p>
                <a:endParaRPr lang="fr-FR" dirty="0"/>
              </a:p>
            </p:txBody>
          </p:sp>
          <p:sp>
            <p:nvSpPr>
              <p:cNvPr id="18" name="Organigramme : Connecteur 17">
                <a:extLst>
                  <a:ext uri="{FF2B5EF4-FFF2-40B4-BE49-F238E27FC236}">
                    <a16:creationId xmlns:a16="http://schemas.microsoft.com/office/drawing/2014/main" id="{9CB04035-2662-F071-DAD3-C004DEC2CF21}"/>
                  </a:ext>
                </a:extLst>
              </p:cNvPr>
              <p:cNvSpPr/>
              <p:nvPr/>
            </p:nvSpPr>
            <p:spPr>
              <a:xfrm>
                <a:off x="7804088" y="4636571"/>
                <a:ext cx="99588" cy="98391"/>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Connecteur 18">
                <a:extLst>
                  <a:ext uri="{FF2B5EF4-FFF2-40B4-BE49-F238E27FC236}">
                    <a16:creationId xmlns:a16="http://schemas.microsoft.com/office/drawing/2014/main" id="{E6253D50-32BC-BBBE-0882-2AF08BA2F1C0}"/>
                  </a:ext>
                </a:extLst>
              </p:cNvPr>
              <p:cNvSpPr/>
              <p:nvPr/>
            </p:nvSpPr>
            <p:spPr>
              <a:xfrm>
                <a:off x="7804088" y="4783558"/>
                <a:ext cx="99588" cy="98391"/>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rganigramme : Connecteur 19">
                <a:extLst>
                  <a:ext uri="{FF2B5EF4-FFF2-40B4-BE49-F238E27FC236}">
                    <a16:creationId xmlns:a16="http://schemas.microsoft.com/office/drawing/2014/main" id="{B41BB316-02A8-5242-BE07-F9569EB62265}"/>
                  </a:ext>
                </a:extLst>
              </p:cNvPr>
              <p:cNvSpPr/>
              <p:nvPr/>
            </p:nvSpPr>
            <p:spPr>
              <a:xfrm>
                <a:off x="7804088" y="4930545"/>
                <a:ext cx="99588" cy="98391"/>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rganigramme : Connecteur 20">
                <a:extLst>
                  <a:ext uri="{FF2B5EF4-FFF2-40B4-BE49-F238E27FC236}">
                    <a16:creationId xmlns:a16="http://schemas.microsoft.com/office/drawing/2014/main" id="{D9B93AC5-054F-B9F3-ED8F-EA07BAC3313F}"/>
                  </a:ext>
                </a:extLst>
              </p:cNvPr>
              <p:cNvSpPr/>
              <p:nvPr/>
            </p:nvSpPr>
            <p:spPr>
              <a:xfrm>
                <a:off x="7804088" y="5077532"/>
                <a:ext cx="99588" cy="98391"/>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C34B801-5B41-7D1E-38DA-E043D2F6E7A0}"/>
                  </a:ext>
                </a:extLst>
              </p:cNvPr>
              <p:cNvSpPr/>
              <p:nvPr/>
            </p:nvSpPr>
            <p:spPr>
              <a:xfrm>
                <a:off x="7719539" y="5516158"/>
                <a:ext cx="425512" cy="20037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ccolade fermante 22">
                <a:extLst>
                  <a:ext uri="{FF2B5EF4-FFF2-40B4-BE49-F238E27FC236}">
                    <a16:creationId xmlns:a16="http://schemas.microsoft.com/office/drawing/2014/main" id="{610A02B9-2B92-B50F-16D0-D0235B79249F}"/>
                  </a:ext>
                </a:extLst>
              </p:cNvPr>
              <p:cNvSpPr/>
              <p:nvPr/>
            </p:nvSpPr>
            <p:spPr>
              <a:xfrm>
                <a:off x="7935039" y="4619864"/>
                <a:ext cx="45719" cy="578487"/>
              </a:xfrm>
              <a:prstGeom prst="rightBrace">
                <a:avLst/>
              </a:prstGeom>
              <a:ln w="127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4" name="Connecteur droit 23">
                <a:extLst>
                  <a:ext uri="{FF2B5EF4-FFF2-40B4-BE49-F238E27FC236}">
                    <a16:creationId xmlns:a16="http://schemas.microsoft.com/office/drawing/2014/main" id="{BE804A9C-C24E-6D5A-B94E-7DCF630D02E1}"/>
                  </a:ext>
                </a:extLst>
              </p:cNvPr>
              <p:cNvCxnSpPr>
                <a:cxnSpLocks/>
                <a:stCxn id="22" idx="1"/>
                <a:endCxn id="22" idx="3"/>
              </p:cNvCxnSpPr>
              <p:nvPr/>
            </p:nvCxnSpPr>
            <p:spPr>
              <a:xfrm>
                <a:off x="7719539" y="5616345"/>
                <a:ext cx="42551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4ECA2449-CBDD-FEF8-993A-37AAFE0102CD}"/>
                  </a:ext>
                </a:extLst>
              </p:cNvPr>
              <p:cNvCxnSpPr>
                <a:cxnSpLocks/>
              </p:cNvCxnSpPr>
              <p:nvPr/>
            </p:nvCxnSpPr>
            <p:spPr>
              <a:xfrm flipV="1">
                <a:off x="7927720" y="5336292"/>
                <a:ext cx="0" cy="17986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39B577F6-5F74-8E44-C150-C051BE8E60D1}"/>
                  </a:ext>
                </a:extLst>
              </p:cNvPr>
              <p:cNvCxnSpPr>
                <a:cxnSpLocks/>
              </p:cNvCxnSpPr>
              <p:nvPr/>
            </p:nvCxnSpPr>
            <p:spPr>
              <a:xfrm flipV="1">
                <a:off x="7932295" y="5716531"/>
                <a:ext cx="0" cy="17986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727D34F5-7939-00C8-1587-9904ACF7DA84}"/>
                  </a:ext>
                </a:extLst>
              </p:cNvPr>
              <p:cNvCxnSpPr>
                <a:cxnSpLocks/>
              </p:cNvCxnSpPr>
              <p:nvPr/>
            </p:nvCxnSpPr>
            <p:spPr>
              <a:xfrm>
                <a:off x="7719539" y="5336292"/>
                <a:ext cx="42551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A83A6096-CC55-EFF3-E3B7-8AD43D585609}"/>
                  </a:ext>
                </a:extLst>
              </p:cNvPr>
              <p:cNvCxnSpPr>
                <a:cxnSpLocks/>
              </p:cNvCxnSpPr>
              <p:nvPr/>
            </p:nvCxnSpPr>
            <p:spPr>
              <a:xfrm>
                <a:off x="7710486" y="5890540"/>
                <a:ext cx="425512"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D1793F0-30DB-D1D8-1085-DBFFE1B8D895}"/>
                  </a:ext>
                </a:extLst>
              </p:cNvPr>
              <p:cNvSpPr txBox="1"/>
              <p:nvPr/>
            </p:nvSpPr>
            <p:spPr>
              <a:xfrm>
                <a:off x="8145050" y="4638946"/>
                <a:ext cx="1960076" cy="533348"/>
              </a:xfrm>
              <a:prstGeom prst="rect">
                <a:avLst/>
              </a:prstGeom>
              <a:noFill/>
            </p:spPr>
            <p:txBody>
              <a:bodyPr wrap="square" rtlCol="0">
                <a:spAutoFit/>
              </a:bodyPr>
              <a:lstStyle/>
              <a:p>
                <a:pPr algn="ctr"/>
                <a:r>
                  <a:rPr lang="en-US" sz="800" b="1" dirty="0">
                    <a:solidFill>
                      <a:srgbClr val="002060"/>
                    </a:solidFill>
                    <a:latin typeface="Times New Roman" panose="02020603050405020304" pitchFamily="18" charset="0"/>
                  </a:rPr>
                  <a:t>Surface foliaire </a:t>
                </a:r>
                <a:r>
                  <a:rPr lang="en-US" sz="800" b="1" dirty="0" err="1">
                    <a:solidFill>
                      <a:srgbClr val="002060"/>
                    </a:solidFill>
                    <a:latin typeface="Times New Roman" panose="02020603050405020304" pitchFamily="18" charset="0"/>
                  </a:rPr>
                  <a:t>totale</a:t>
                </a:r>
                <a:r>
                  <a:rPr lang="en-US" sz="800" b="1" dirty="0">
                    <a:solidFill>
                      <a:srgbClr val="002060"/>
                    </a:solidFill>
                    <a:latin typeface="Times New Roman" panose="02020603050405020304" pitchFamily="18" charset="0"/>
                  </a:rPr>
                  <a:t> </a:t>
                </a:r>
                <a:r>
                  <a:rPr lang="en-US" sz="800" b="1" dirty="0" err="1">
                    <a:solidFill>
                      <a:srgbClr val="002060"/>
                    </a:solidFill>
                    <a:latin typeface="Times New Roman" panose="02020603050405020304" pitchFamily="18" charset="0"/>
                  </a:rPr>
                  <a:t>observée</a:t>
                </a:r>
                <a:endParaRPr lang="fr-FR" sz="800" b="1" dirty="0">
                  <a:solidFill>
                    <a:srgbClr val="002060"/>
                  </a:solidFill>
                  <a:latin typeface="Times New Roman" panose="02020603050405020304" pitchFamily="18" charset="0"/>
                </a:endParaRPr>
              </a:p>
            </p:txBody>
          </p:sp>
          <p:sp>
            <p:nvSpPr>
              <p:cNvPr id="30" name="ZoneTexte 29">
                <a:extLst>
                  <a:ext uri="{FF2B5EF4-FFF2-40B4-BE49-F238E27FC236}">
                    <a16:creationId xmlns:a16="http://schemas.microsoft.com/office/drawing/2014/main" id="{A5B6D9CB-3863-57EA-F491-032AC2C15B1F}"/>
                  </a:ext>
                </a:extLst>
              </p:cNvPr>
              <p:cNvSpPr txBox="1"/>
              <p:nvPr/>
            </p:nvSpPr>
            <p:spPr>
              <a:xfrm>
                <a:off x="8107668" y="5428678"/>
                <a:ext cx="2142875" cy="533348"/>
              </a:xfrm>
              <a:prstGeom prst="rect">
                <a:avLst/>
              </a:prstGeom>
              <a:noFill/>
            </p:spPr>
            <p:txBody>
              <a:bodyPr wrap="square" rtlCol="0">
                <a:spAutoFit/>
              </a:bodyPr>
              <a:lstStyle/>
              <a:p>
                <a:pPr algn="ctr"/>
                <a:r>
                  <a:rPr lang="en-US" sz="800" b="1" dirty="0">
                    <a:solidFill>
                      <a:srgbClr val="002060"/>
                    </a:solidFill>
                    <a:latin typeface="Times New Roman" panose="02020603050405020304" pitchFamily="18" charset="0"/>
                  </a:rPr>
                  <a:t>Surface foliaire </a:t>
                </a:r>
                <a:r>
                  <a:rPr lang="en-US" sz="800" b="1" dirty="0" err="1">
                    <a:solidFill>
                      <a:srgbClr val="002060"/>
                    </a:solidFill>
                    <a:latin typeface="Times New Roman" panose="02020603050405020304" pitchFamily="18" charset="0"/>
                  </a:rPr>
                  <a:t>totale</a:t>
                </a:r>
                <a:r>
                  <a:rPr lang="en-US" sz="800" b="1" dirty="0">
                    <a:solidFill>
                      <a:srgbClr val="002060"/>
                    </a:solidFill>
                    <a:latin typeface="Times New Roman" panose="02020603050405020304" pitchFamily="18" charset="0"/>
                  </a:rPr>
                  <a:t> </a:t>
                </a:r>
                <a:r>
                  <a:rPr lang="en-US" sz="800" b="1" dirty="0" err="1">
                    <a:solidFill>
                      <a:srgbClr val="002060"/>
                    </a:solidFill>
                    <a:latin typeface="Times New Roman" panose="02020603050405020304" pitchFamily="18" charset="0"/>
                  </a:rPr>
                  <a:t>simulée</a:t>
                </a:r>
                <a:endParaRPr lang="fr-FR" sz="800" b="1" dirty="0">
                  <a:solidFill>
                    <a:srgbClr val="002060"/>
                  </a:solidFill>
                  <a:latin typeface="Times New Roman" panose="02020603050405020304" pitchFamily="18" charset="0"/>
                </a:endParaRPr>
              </a:p>
            </p:txBody>
          </p:sp>
          <p:sp>
            <p:nvSpPr>
              <p:cNvPr id="31" name="ZoneTexte 30">
                <a:extLst>
                  <a:ext uri="{FF2B5EF4-FFF2-40B4-BE49-F238E27FC236}">
                    <a16:creationId xmlns:a16="http://schemas.microsoft.com/office/drawing/2014/main" id="{B7A30217-15F2-8B82-98B9-747283AB9AE1}"/>
                  </a:ext>
                </a:extLst>
              </p:cNvPr>
              <p:cNvSpPr txBox="1"/>
              <p:nvPr/>
            </p:nvSpPr>
            <p:spPr>
              <a:xfrm>
                <a:off x="7842003" y="4184149"/>
                <a:ext cx="2242065" cy="339404"/>
              </a:xfrm>
              <a:prstGeom prst="rect">
                <a:avLst/>
              </a:prstGeom>
              <a:noFill/>
            </p:spPr>
            <p:txBody>
              <a:bodyPr wrap="square" rtlCol="0">
                <a:spAutoFit/>
              </a:bodyPr>
              <a:lstStyle/>
              <a:p>
                <a:pPr algn="ctr"/>
                <a:r>
                  <a:rPr lang="en-US" sz="800" b="1" dirty="0" err="1">
                    <a:solidFill>
                      <a:srgbClr val="002060"/>
                    </a:solidFill>
                    <a:latin typeface="Times New Roman" panose="02020603050405020304" pitchFamily="18" charset="0"/>
                  </a:rPr>
                  <a:t>Légende</a:t>
                </a:r>
                <a:endParaRPr lang="fr-FR" sz="800" b="1" dirty="0">
                  <a:solidFill>
                    <a:srgbClr val="002060"/>
                  </a:solidFill>
                  <a:latin typeface="Times New Roman" panose="02020603050405020304" pitchFamily="18" charset="0"/>
                </a:endParaRPr>
              </a:p>
            </p:txBody>
          </p:sp>
        </p:grpSp>
      </p:grpSp>
      <p:sp>
        <p:nvSpPr>
          <p:cNvPr id="66" name="Rectangle 65">
            <a:extLst>
              <a:ext uri="{FF2B5EF4-FFF2-40B4-BE49-F238E27FC236}">
                <a16:creationId xmlns:a16="http://schemas.microsoft.com/office/drawing/2014/main" id="{73975F5F-95EC-D619-B541-2317059AD786}"/>
              </a:ext>
            </a:extLst>
          </p:cNvPr>
          <p:cNvSpPr/>
          <p:nvPr/>
        </p:nvSpPr>
        <p:spPr>
          <a:xfrm>
            <a:off x="8784105" y="4495024"/>
            <a:ext cx="2865721" cy="11264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b"/>
            <a:r>
              <a:rPr lang="en-US" sz="1400" kern="0" dirty="0" err="1">
                <a:solidFill>
                  <a:srgbClr val="002060"/>
                </a:solidFill>
                <a:latin typeface="Times New Roman" panose="02020603050405020304" pitchFamily="18" charset="0"/>
                <a:cs typeface="Times New Roman" panose="02020603050405020304" pitchFamily="18" charset="0"/>
                <a:sym typeface="Arial"/>
              </a:rPr>
              <a:t>mean_sim</a:t>
            </a:r>
            <a:r>
              <a:rPr lang="en-US" sz="1400" kern="0" dirty="0">
                <a:solidFill>
                  <a:srgbClr val="002060"/>
                </a:solidFill>
                <a:latin typeface="Times New Roman" panose="02020603050405020304" pitchFamily="18" charset="0"/>
                <a:cs typeface="Times New Roman" panose="02020603050405020304" pitchFamily="18" charset="0"/>
                <a:sym typeface="Arial"/>
              </a:rPr>
              <a:t> = 3542.7 </a:t>
            </a:r>
            <a:r>
              <a:rPr lang="fr-FR" sz="1400" b="0" i="0" u="none" strike="noStrike" dirty="0">
                <a:solidFill>
                  <a:srgbClr val="002060"/>
                </a:solidFill>
                <a:effectLst/>
                <a:latin typeface="Times New Roman" panose="02020603050405020304" pitchFamily="18" charset="0"/>
              </a:rPr>
              <a:t>(± 809) cm²</a:t>
            </a:r>
          </a:p>
          <a:p>
            <a:pPr algn="ctr" rtl="0" fontAlgn="b"/>
            <a:endParaRPr lang="fr-FR" sz="1400" b="0" i="0" u="none" strike="noStrike" dirty="0">
              <a:solidFill>
                <a:srgbClr val="002060"/>
              </a:solidFill>
              <a:effectLst/>
              <a:latin typeface="Times New Roman" panose="02020603050405020304" pitchFamily="18" charset="0"/>
            </a:endParaRP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 </a:t>
            </a:r>
            <a:r>
              <a:rPr lang="en-US" sz="1400" kern="0" dirty="0" err="1">
                <a:solidFill>
                  <a:srgbClr val="002060"/>
                </a:solidFill>
                <a:latin typeface="Times New Roman" panose="02020603050405020304" pitchFamily="18" charset="0"/>
                <a:cs typeface="Times New Roman" panose="02020603050405020304" pitchFamily="18" charset="0"/>
                <a:sym typeface="Arial"/>
              </a:rPr>
              <a:t>mean_obs</a:t>
            </a:r>
            <a:r>
              <a:rPr lang="en-US" sz="1400" kern="0" dirty="0">
                <a:solidFill>
                  <a:srgbClr val="002060"/>
                </a:solidFill>
                <a:latin typeface="Times New Roman" panose="02020603050405020304" pitchFamily="18" charset="0"/>
                <a:cs typeface="Times New Roman" panose="02020603050405020304" pitchFamily="18" charset="0"/>
                <a:sym typeface="Arial"/>
              </a:rPr>
              <a:t> = 3740.9 </a:t>
            </a:r>
            <a:r>
              <a:rPr lang="fr-FR" sz="1400" b="0" i="0" u="none" strike="noStrike" dirty="0">
                <a:solidFill>
                  <a:srgbClr val="002060"/>
                </a:solidFill>
                <a:effectLst/>
                <a:latin typeface="Times New Roman" panose="02020603050405020304" pitchFamily="18" charset="0"/>
              </a:rPr>
              <a:t>(± 967.7) cm²</a:t>
            </a:r>
            <a:endParaRPr lang="fr-FR" sz="1400" kern="0" dirty="0">
              <a:solidFill>
                <a:srgbClr val="002060"/>
              </a:solidFill>
              <a:latin typeface="Times New Roman" panose="02020603050405020304" pitchFamily="18" charset="0"/>
              <a:cs typeface="Times New Roman" panose="02020603050405020304" pitchFamily="18" charset="0"/>
              <a:sym typeface="Arial"/>
            </a:endParaRPr>
          </a:p>
        </p:txBody>
      </p:sp>
      <p:sp>
        <p:nvSpPr>
          <p:cNvPr id="69" name="Rectangle 68">
            <a:extLst>
              <a:ext uri="{FF2B5EF4-FFF2-40B4-BE49-F238E27FC236}">
                <a16:creationId xmlns:a16="http://schemas.microsoft.com/office/drawing/2014/main" id="{A0007808-5395-0ACD-AB31-7AFB6E4112BA}"/>
              </a:ext>
            </a:extLst>
          </p:cNvPr>
          <p:cNvSpPr/>
          <p:nvPr/>
        </p:nvSpPr>
        <p:spPr>
          <a:xfrm>
            <a:off x="2839501" y="1267640"/>
            <a:ext cx="2420366" cy="2693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Simulation de la Surface </a:t>
            </a:r>
            <a:r>
              <a:rPr lang="en-US" sz="1200" b="1" dirty="0" err="1">
                <a:solidFill>
                  <a:schemeClr val="tx1"/>
                </a:solidFill>
                <a:latin typeface="Times New Roman" panose="02020603050405020304" pitchFamily="18" charset="0"/>
                <a:cs typeface="Times New Roman" panose="02020603050405020304" pitchFamily="18" charset="0"/>
              </a:rPr>
              <a:t>foliaire</a:t>
            </a:r>
            <a:r>
              <a:rPr lang="en-US" sz="1200" b="1" dirty="0">
                <a:solidFill>
                  <a:schemeClr val="tx1"/>
                </a:solidFill>
                <a:latin typeface="Times New Roman" panose="02020603050405020304" pitchFamily="18" charset="0"/>
                <a:cs typeface="Times New Roman" panose="02020603050405020304" pitchFamily="18" charset="0"/>
              </a:rPr>
              <a:t> </a:t>
            </a:r>
            <a:endParaRPr lang="fr-FR" sz="1200" b="1" dirty="0">
              <a:solidFill>
                <a:schemeClr val="tx1"/>
              </a:solidFill>
              <a:latin typeface="Times New Roman" panose="02020603050405020304" pitchFamily="18" charset="0"/>
              <a:cs typeface="Times New Roman" panose="02020603050405020304" pitchFamily="18" charset="0"/>
            </a:endParaRPr>
          </a:p>
        </p:txBody>
      </p:sp>
      <p:grpSp>
        <p:nvGrpSpPr>
          <p:cNvPr id="6" name="Groupe 5">
            <a:extLst>
              <a:ext uri="{FF2B5EF4-FFF2-40B4-BE49-F238E27FC236}">
                <a16:creationId xmlns:a16="http://schemas.microsoft.com/office/drawing/2014/main" id="{AF0B794A-D677-66B4-6069-E9B62E25507C}"/>
              </a:ext>
            </a:extLst>
          </p:cNvPr>
          <p:cNvGrpSpPr/>
          <p:nvPr/>
        </p:nvGrpSpPr>
        <p:grpSpPr>
          <a:xfrm>
            <a:off x="4446785" y="1661"/>
            <a:ext cx="2930195" cy="491485"/>
            <a:chOff x="4446785" y="1661"/>
            <a:chExt cx="2930195" cy="491485"/>
          </a:xfrm>
        </p:grpSpPr>
        <p:grpSp>
          <p:nvGrpSpPr>
            <p:cNvPr id="77" name="组合 18">
              <a:extLst>
                <a:ext uri="{FF2B5EF4-FFF2-40B4-BE49-F238E27FC236}">
                  <a16:creationId xmlns:a16="http://schemas.microsoft.com/office/drawing/2014/main" id="{9FC898A5-675E-ABAF-2A08-A0C85C1803F1}"/>
                </a:ext>
              </a:extLst>
            </p:cNvPr>
            <p:cNvGrpSpPr/>
            <p:nvPr/>
          </p:nvGrpSpPr>
          <p:grpSpPr>
            <a:xfrm>
              <a:off x="4446785" y="1661"/>
              <a:ext cx="2930195" cy="491485"/>
              <a:chOff x="3249432" y="1133549"/>
              <a:chExt cx="5199650" cy="613989"/>
            </a:xfrm>
          </p:grpSpPr>
          <p:sp>
            <p:nvSpPr>
              <p:cNvPr id="78" name="矩形 1">
                <a:extLst>
                  <a:ext uri="{FF2B5EF4-FFF2-40B4-BE49-F238E27FC236}">
                    <a16:creationId xmlns:a16="http://schemas.microsoft.com/office/drawing/2014/main" id="{B010210D-4736-1139-1464-54A59A425FF7}"/>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2">
                <a:extLst>
                  <a:ext uri="{FF2B5EF4-FFF2-40B4-BE49-F238E27FC236}">
                    <a16:creationId xmlns:a16="http://schemas.microsoft.com/office/drawing/2014/main" id="{E520E5FF-2222-2154-1B45-08976FD1ACED}"/>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0" name="图片 3">
                <a:extLst>
                  <a:ext uri="{FF2B5EF4-FFF2-40B4-BE49-F238E27FC236}">
                    <a16:creationId xmlns:a16="http://schemas.microsoft.com/office/drawing/2014/main" id="{5D416584-A0B3-958A-A0DA-98DE65E8DC00}"/>
                  </a:ext>
                </a:extLst>
              </p:cNvPr>
              <p:cNvPicPr>
                <a:picLocks noChangeAspect="1"/>
              </p:cNvPicPr>
              <p:nvPr/>
            </p:nvPicPr>
            <p:blipFill>
              <a:blip r:embed="rId11"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81" name="文本框 8">
              <a:extLst>
                <a:ext uri="{FF2B5EF4-FFF2-40B4-BE49-F238E27FC236}">
                  <a16:creationId xmlns:a16="http://schemas.microsoft.com/office/drawing/2014/main" id="{71360D6E-7B0F-51DA-256E-F92165F0A883}"/>
                </a:ext>
              </a:extLst>
            </p:cNvPr>
            <p:cNvSpPr txBox="1"/>
            <p:nvPr/>
          </p:nvSpPr>
          <p:spPr>
            <a:xfrm>
              <a:off x="5042314" y="41388"/>
              <a:ext cx="2310019"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5/6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82" name="Image 81" descr="Une image contenant texte, capture d’écran, diagramme, Police&#10;&#10;Description générée automatiquement">
              <a:extLst>
                <a:ext uri="{FF2B5EF4-FFF2-40B4-BE49-F238E27FC236}">
                  <a16:creationId xmlns:a16="http://schemas.microsoft.com/office/drawing/2014/main" id="{AA3A4C6D-0705-311C-EF64-B860845A436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06632" y="14538"/>
              <a:ext cx="655762" cy="455078"/>
            </a:xfrm>
            <a:prstGeom prst="rect">
              <a:avLst/>
            </a:prstGeom>
          </p:spPr>
        </p:pic>
      </p:grpSp>
      <p:sp>
        <p:nvSpPr>
          <p:cNvPr id="84" name="Espace réservé du numéro de diapositive 83">
            <a:extLst>
              <a:ext uri="{FF2B5EF4-FFF2-40B4-BE49-F238E27FC236}">
                <a16:creationId xmlns:a16="http://schemas.microsoft.com/office/drawing/2014/main" id="{FC6A6949-A5D8-E2DB-6B4A-B6165A66EF25}"/>
              </a:ext>
            </a:extLst>
          </p:cNvPr>
          <p:cNvSpPr>
            <a:spLocks noGrp="1"/>
          </p:cNvSpPr>
          <p:nvPr>
            <p:ph type="sldNum" sz="quarter" idx="12"/>
          </p:nvPr>
        </p:nvSpPr>
        <p:spPr>
          <a:xfrm>
            <a:off x="11620112" y="6560962"/>
            <a:ext cx="542173" cy="365125"/>
          </a:xfrm>
        </p:spPr>
        <p:txBody>
          <a:bodyPr/>
          <a:lstStyle/>
          <a:p>
            <a:r>
              <a:rPr lang="en-US" altLang="zh-CN" b="1" dirty="0">
                <a:solidFill>
                  <a:schemeClr val="tx1"/>
                </a:solidFill>
                <a:latin typeface="Times New Roman" panose="02020603050405020304" pitchFamily="18" charset="0"/>
                <a:cs typeface="Times New Roman" panose="02020603050405020304" pitchFamily="18" charset="0"/>
              </a:rPr>
              <a:t>20</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 name="ZoneTexte 2">
            <a:extLst>
              <a:ext uri="{FF2B5EF4-FFF2-40B4-BE49-F238E27FC236}">
                <a16:creationId xmlns:a16="http://schemas.microsoft.com/office/drawing/2014/main" id="{D6EBA393-D597-A389-E8E6-6B0D0728AABB}"/>
              </a:ext>
            </a:extLst>
          </p:cNvPr>
          <p:cNvSpPr txBox="1"/>
          <p:nvPr/>
        </p:nvSpPr>
        <p:spPr>
          <a:xfrm>
            <a:off x="-47677" y="686638"/>
            <a:ext cx="6110286" cy="338554"/>
          </a:xfrm>
          <a:prstGeom prst="rect">
            <a:avLst/>
          </a:prstGeom>
          <a:noFill/>
        </p:spPr>
        <p:txBody>
          <a:bodyPr wrap="square">
            <a:spAutoFit/>
          </a:bodyPr>
          <a:lstStyle/>
          <a:p>
            <a:r>
              <a:rPr lang="fr-FR" sz="1600" b="1" dirty="0">
                <a:solidFill>
                  <a:srgbClr val="002060"/>
                </a:solidFill>
                <a:latin typeface="Times New Roman" panose="02020603050405020304" pitchFamily="18" charset="0"/>
                <a:cs typeface="Times New Roman" panose="02020603050405020304" pitchFamily="18" charset="0"/>
              </a:rPr>
              <a:t>Simulation et confrontation aux variables intégratives</a:t>
            </a:r>
          </a:p>
        </p:txBody>
      </p:sp>
      <p:sp>
        <p:nvSpPr>
          <p:cNvPr id="57" name="Rectangle 56">
            <a:extLst>
              <a:ext uri="{FF2B5EF4-FFF2-40B4-BE49-F238E27FC236}">
                <a16:creationId xmlns:a16="http://schemas.microsoft.com/office/drawing/2014/main" id="{575FF47C-5F7E-C58C-6D65-B2AD7B0A0FB9}"/>
              </a:ext>
            </a:extLst>
          </p:cNvPr>
          <p:cNvSpPr/>
          <p:nvPr/>
        </p:nvSpPr>
        <p:spPr>
          <a:xfrm>
            <a:off x="8784105" y="2592702"/>
            <a:ext cx="2865722" cy="11264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b"/>
            <a:r>
              <a:rPr lang="en-US" sz="1400" kern="0" dirty="0" err="1">
                <a:solidFill>
                  <a:srgbClr val="002060"/>
                </a:solidFill>
                <a:latin typeface="Times New Roman" panose="02020603050405020304" pitchFamily="18" charset="0"/>
                <a:cs typeface="Times New Roman" panose="02020603050405020304" pitchFamily="18" charset="0"/>
                <a:sym typeface="Arial"/>
              </a:rPr>
              <a:t>mean_sim</a:t>
            </a:r>
            <a:r>
              <a:rPr lang="en-US" sz="1400" kern="0" dirty="0">
                <a:solidFill>
                  <a:srgbClr val="002060"/>
                </a:solidFill>
                <a:latin typeface="Times New Roman" panose="02020603050405020304" pitchFamily="18" charset="0"/>
                <a:cs typeface="Times New Roman" panose="02020603050405020304" pitchFamily="18" charset="0"/>
                <a:sym typeface="Arial"/>
              </a:rPr>
              <a:t> = 3604.5 </a:t>
            </a:r>
            <a:r>
              <a:rPr lang="fr-FR" sz="1400" b="0" i="0" u="none" strike="noStrike" dirty="0">
                <a:solidFill>
                  <a:srgbClr val="002060"/>
                </a:solidFill>
                <a:effectLst/>
                <a:latin typeface="Times New Roman" panose="02020603050405020304" pitchFamily="18" charset="0"/>
              </a:rPr>
              <a:t>(±672.9) cm²</a:t>
            </a:r>
          </a:p>
          <a:p>
            <a:pPr algn="ctr" rtl="0" fontAlgn="b"/>
            <a:endParaRPr lang="fr-FR" sz="1400" b="0" i="0" u="none" strike="noStrike" dirty="0">
              <a:solidFill>
                <a:srgbClr val="002060"/>
              </a:solidFill>
              <a:effectLst/>
              <a:latin typeface="Times New Roman" panose="02020603050405020304" pitchFamily="18" charset="0"/>
            </a:endParaRP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 </a:t>
            </a:r>
            <a:r>
              <a:rPr lang="en-US" sz="1400" kern="0" dirty="0" err="1">
                <a:solidFill>
                  <a:srgbClr val="002060"/>
                </a:solidFill>
                <a:latin typeface="Times New Roman" panose="02020603050405020304" pitchFamily="18" charset="0"/>
                <a:cs typeface="Times New Roman" panose="02020603050405020304" pitchFamily="18" charset="0"/>
                <a:sym typeface="Arial"/>
              </a:rPr>
              <a:t>mean_obs</a:t>
            </a:r>
            <a:r>
              <a:rPr lang="en-US" sz="1400" kern="0" dirty="0">
                <a:solidFill>
                  <a:srgbClr val="002060"/>
                </a:solidFill>
                <a:latin typeface="Times New Roman" panose="02020603050405020304" pitchFamily="18" charset="0"/>
                <a:cs typeface="Times New Roman" panose="02020603050405020304" pitchFamily="18" charset="0"/>
                <a:sym typeface="Arial"/>
              </a:rPr>
              <a:t> = 3686.4 </a:t>
            </a:r>
            <a:r>
              <a:rPr lang="fr-FR" sz="1400" b="0" i="0" u="none" strike="noStrike" dirty="0">
                <a:solidFill>
                  <a:srgbClr val="002060"/>
                </a:solidFill>
                <a:effectLst/>
                <a:latin typeface="Times New Roman" panose="02020603050405020304" pitchFamily="18" charset="0"/>
              </a:rPr>
              <a:t>(±1075.3 ) cm²</a:t>
            </a:r>
            <a:endParaRPr lang="fr-FR" sz="1400" kern="0" dirty="0">
              <a:solidFill>
                <a:srgbClr val="002060"/>
              </a:solidFill>
              <a:latin typeface="Times New Roman" panose="02020603050405020304" pitchFamily="18" charset="0"/>
              <a:cs typeface="Times New Roman" panose="02020603050405020304" pitchFamily="18" charset="0"/>
              <a:sym typeface="Arial"/>
            </a:endParaRPr>
          </a:p>
        </p:txBody>
      </p:sp>
      <p:sp>
        <p:nvSpPr>
          <p:cNvPr id="96" name="Google Shape;206;p36">
            <a:extLst>
              <a:ext uri="{FF2B5EF4-FFF2-40B4-BE49-F238E27FC236}">
                <a16:creationId xmlns:a16="http://schemas.microsoft.com/office/drawing/2014/main" id="{28BDAB8E-2149-965D-271A-00A0E02AFF78}"/>
              </a:ext>
            </a:extLst>
          </p:cNvPr>
          <p:cNvSpPr txBox="1">
            <a:spLocks/>
          </p:cNvSpPr>
          <p:nvPr/>
        </p:nvSpPr>
        <p:spPr>
          <a:xfrm>
            <a:off x="9676567" y="4179184"/>
            <a:ext cx="1080796" cy="315840"/>
          </a:xfrm>
          <a:prstGeom prst="rect">
            <a:avLst/>
          </a:prstGeom>
          <a:solidFill>
            <a:srgbClr val="727C57"/>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500" b="0" i="0" u="none" strike="noStrike" cap="none">
                <a:solidFill>
                  <a:schemeClr val="accent1"/>
                </a:solidFill>
                <a:latin typeface="Cormorant Garamond"/>
                <a:ea typeface="Cormorant Garamond"/>
                <a:cs typeface="Cormorant Garamond"/>
                <a:sym typeface="Cormorant Garamo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362A1B"/>
              </a:buClr>
              <a:buSzPts val="2400"/>
              <a:buFont typeface="Bebas Neue"/>
              <a:buNone/>
              <a:tabLst/>
              <a:defRPr/>
            </a:pPr>
            <a:r>
              <a:rPr lang="en-US" sz="1600" kern="0" dirty="0">
                <a:solidFill>
                  <a:srgbClr val="FFFFFF"/>
                </a:solidFill>
                <a:latin typeface="Times New Roman" panose="02020603050405020304" pitchFamily="18" charset="0"/>
                <a:cs typeface="Times New Roman" panose="02020603050405020304" pitchFamily="18" charset="0"/>
              </a:rPr>
              <a:t>Carignan</a:t>
            </a:r>
            <a:endParaRPr kumimoji="0" lang="fr-FR" sz="16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Cormorant Garamond"/>
            </a:endParaRPr>
          </a:p>
        </p:txBody>
      </p:sp>
      <p:sp>
        <p:nvSpPr>
          <p:cNvPr id="97" name="Google Shape;206;p36">
            <a:extLst>
              <a:ext uri="{FF2B5EF4-FFF2-40B4-BE49-F238E27FC236}">
                <a16:creationId xmlns:a16="http://schemas.microsoft.com/office/drawing/2014/main" id="{FF07C9FB-E642-871E-2587-38A078BCAD3D}"/>
              </a:ext>
            </a:extLst>
          </p:cNvPr>
          <p:cNvSpPr txBox="1">
            <a:spLocks/>
          </p:cNvSpPr>
          <p:nvPr/>
        </p:nvSpPr>
        <p:spPr>
          <a:xfrm>
            <a:off x="9676567" y="2268435"/>
            <a:ext cx="1080795" cy="294146"/>
          </a:xfrm>
          <a:prstGeom prst="rect">
            <a:avLst/>
          </a:prstGeom>
          <a:solidFill>
            <a:srgbClr val="727C57"/>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500" b="0" i="0" u="none" strike="noStrike" cap="none">
                <a:solidFill>
                  <a:schemeClr val="accent1"/>
                </a:solidFill>
                <a:latin typeface="Cormorant Garamond"/>
                <a:ea typeface="Cormorant Garamond"/>
                <a:cs typeface="Cormorant Garamond"/>
                <a:sym typeface="Cormorant Garamo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362A1B"/>
              </a:buClr>
              <a:buSzPts val="2400"/>
              <a:buFont typeface="Bebas Neue"/>
              <a:buNone/>
              <a:tabLst/>
              <a:defRPr/>
            </a:pPr>
            <a:r>
              <a:rPr lang="en-US" sz="1600" kern="0" dirty="0" err="1">
                <a:solidFill>
                  <a:srgbClr val="FFFFFF"/>
                </a:solidFill>
                <a:latin typeface="Times New Roman" panose="02020603050405020304" pitchFamily="18" charset="0"/>
                <a:cs typeface="Times New Roman" panose="02020603050405020304" pitchFamily="18" charset="0"/>
              </a:rPr>
              <a:t>Marselan</a:t>
            </a:r>
            <a:endParaRPr kumimoji="0" lang="fr-FR" sz="16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Cormorant Garamond"/>
            </a:endParaRPr>
          </a:p>
        </p:txBody>
      </p:sp>
    </p:spTree>
    <p:extLst>
      <p:ext uri="{BB962C8B-B14F-4D97-AF65-F5344CB8AC3E}">
        <p14:creationId xmlns:p14="http://schemas.microsoft.com/office/powerpoint/2010/main" val="164962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F9115545-14E3-9DE2-012A-774F8B17D6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31" t="15015" r="24427" b="30703"/>
          <a:stretch/>
        </p:blipFill>
        <p:spPr>
          <a:xfrm>
            <a:off x="6372193" y="1833265"/>
            <a:ext cx="2688490" cy="2485467"/>
          </a:xfrm>
          <a:prstGeom prst="rect">
            <a:avLst/>
          </a:prstGeom>
        </p:spPr>
      </p:pic>
      <p:sp>
        <p:nvSpPr>
          <p:cNvPr id="70" name="Rectangle 69">
            <a:extLst>
              <a:ext uri="{FF2B5EF4-FFF2-40B4-BE49-F238E27FC236}">
                <a16:creationId xmlns:a16="http://schemas.microsoft.com/office/drawing/2014/main" id="{79660E02-F46D-5D1C-D2A9-7B5A83EA4FF7}"/>
              </a:ext>
            </a:extLst>
          </p:cNvPr>
          <p:cNvSpPr/>
          <p:nvPr/>
        </p:nvSpPr>
        <p:spPr>
          <a:xfrm>
            <a:off x="7558421" y="1157622"/>
            <a:ext cx="3263948" cy="2655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Maquette 3D de deux </a:t>
            </a:r>
            <a:r>
              <a:rPr lang="en-US" sz="1200" b="1" dirty="0" err="1">
                <a:solidFill>
                  <a:schemeClr val="tx1"/>
                </a:solidFill>
                <a:latin typeface="Times New Roman" panose="02020603050405020304" pitchFamily="18" charset="0"/>
                <a:cs typeface="Times New Roman" panose="02020603050405020304" pitchFamily="18" charset="0"/>
              </a:rPr>
              <a:t>génotypes</a:t>
            </a:r>
            <a:r>
              <a:rPr lang="en-US" sz="1200" b="1" dirty="0">
                <a:solidFill>
                  <a:schemeClr val="tx1"/>
                </a:solidFill>
                <a:latin typeface="Times New Roman" panose="02020603050405020304" pitchFamily="18" charset="0"/>
                <a:cs typeface="Times New Roman" panose="02020603050405020304" pitchFamily="18" charset="0"/>
              </a:rPr>
              <a:t> </a:t>
            </a:r>
            <a:endParaRPr lang="fr-FR" sz="1200" b="1" dirty="0">
              <a:solidFill>
                <a:schemeClr val="tx1"/>
              </a:solidFill>
              <a:latin typeface="Times New Roman" panose="02020603050405020304" pitchFamily="18" charset="0"/>
              <a:cs typeface="Times New Roman" panose="02020603050405020304" pitchFamily="18" charset="0"/>
            </a:endParaRPr>
          </a:p>
        </p:txBody>
      </p:sp>
      <p:grpSp>
        <p:nvGrpSpPr>
          <p:cNvPr id="6" name="Groupe 5">
            <a:extLst>
              <a:ext uri="{FF2B5EF4-FFF2-40B4-BE49-F238E27FC236}">
                <a16:creationId xmlns:a16="http://schemas.microsoft.com/office/drawing/2014/main" id="{AF0B794A-D677-66B4-6069-E9B62E25507C}"/>
              </a:ext>
            </a:extLst>
          </p:cNvPr>
          <p:cNvGrpSpPr/>
          <p:nvPr/>
        </p:nvGrpSpPr>
        <p:grpSpPr>
          <a:xfrm>
            <a:off x="4446785" y="1661"/>
            <a:ext cx="2930195" cy="491485"/>
            <a:chOff x="4446785" y="1661"/>
            <a:chExt cx="2930195" cy="491485"/>
          </a:xfrm>
        </p:grpSpPr>
        <p:grpSp>
          <p:nvGrpSpPr>
            <p:cNvPr id="77" name="组合 18">
              <a:extLst>
                <a:ext uri="{FF2B5EF4-FFF2-40B4-BE49-F238E27FC236}">
                  <a16:creationId xmlns:a16="http://schemas.microsoft.com/office/drawing/2014/main" id="{9FC898A5-675E-ABAF-2A08-A0C85C1803F1}"/>
                </a:ext>
              </a:extLst>
            </p:cNvPr>
            <p:cNvGrpSpPr/>
            <p:nvPr/>
          </p:nvGrpSpPr>
          <p:grpSpPr>
            <a:xfrm>
              <a:off x="4446785" y="1661"/>
              <a:ext cx="2930195" cy="491485"/>
              <a:chOff x="3249432" y="1133549"/>
              <a:chExt cx="5199650" cy="613989"/>
            </a:xfrm>
          </p:grpSpPr>
          <p:sp>
            <p:nvSpPr>
              <p:cNvPr id="78" name="矩形 1">
                <a:extLst>
                  <a:ext uri="{FF2B5EF4-FFF2-40B4-BE49-F238E27FC236}">
                    <a16:creationId xmlns:a16="http://schemas.microsoft.com/office/drawing/2014/main" id="{B010210D-4736-1139-1464-54A59A425FF7}"/>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2">
                <a:extLst>
                  <a:ext uri="{FF2B5EF4-FFF2-40B4-BE49-F238E27FC236}">
                    <a16:creationId xmlns:a16="http://schemas.microsoft.com/office/drawing/2014/main" id="{E520E5FF-2222-2154-1B45-08976FD1ACED}"/>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0" name="图片 3">
                <a:extLst>
                  <a:ext uri="{FF2B5EF4-FFF2-40B4-BE49-F238E27FC236}">
                    <a16:creationId xmlns:a16="http://schemas.microsoft.com/office/drawing/2014/main" id="{5D416584-A0B3-958A-A0DA-98DE65E8DC00}"/>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81" name="文本框 8">
              <a:extLst>
                <a:ext uri="{FF2B5EF4-FFF2-40B4-BE49-F238E27FC236}">
                  <a16:creationId xmlns:a16="http://schemas.microsoft.com/office/drawing/2014/main" id="{71360D6E-7B0F-51DA-256E-F92165F0A883}"/>
                </a:ext>
              </a:extLst>
            </p:cNvPr>
            <p:cNvSpPr txBox="1"/>
            <p:nvPr/>
          </p:nvSpPr>
          <p:spPr>
            <a:xfrm>
              <a:off x="5042314" y="41388"/>
              <a:ext cx="2310019"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Résultats 6/6</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82" name="Image 81" descr="Une image contenant texte, capture d’écran, diagramme, Police&#10;&#10;Description générée automatiquement">
              <a:extLst>
                <a:ext uri="{FF2B5EF4-FFF2-40B4-BE49-F238E27FC236}">
                  <a16:creationId xmlns:a16="http://schemas.microsoft.com/office/drawing/2014/main" id="{AA3A4C6D-0705-311C-EF64-B860845A43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06632" y="14538"/>
              <a:ext cx="655762" cy="455078"/>
            </a:xfrm>
            <a:prstGeom prst="rect">
              <a:avLst/>
            </a:prstGeom>
          </p:spPr>
        </p:pic>
      </p:grpSp>
      <p:sp>
        <p:nvSpPr>
          <p:cNvPr id="84" name="Espace réservé du numéro de diapositive 83">
            <a:extLst>
              <a:ext uri="{FF2B5EF4-FFF2-40B4-BE49-F238E27FC236}">
                <a16:creationId xmlns:a16="http://schemas.microsoft.com/office/drawing/2014/main" id="{FC6A6949-A5D8-E2DB-6B4A-B6165A66EF25}"/>
              </a:ext>
            </a:extLst>
          </p:cNvPr>
          <p:cNvSpPr>
            <a:spLocks noGrp="1"/>
          </p:cNvSpPr>
          <p:nvPr>
            <p:ph type="sldNum" sz="quarter" idx="12"/>
          </p:nvPr>
        </p:nvSpPr>
        <p:spPr>
          <a:xfrm>
            <a:off x="11649827" y="6837187"/>
            <a:ext cx="542173" cy="365125"/>
          </a:xfrm>
        </p:spPr>
        <p:txBody>
          <a:bodyPr/>
          <a:lstStyle/>
          <a:p>
            <a:fld id="{0965E7C8-8D38-468A-8CEF-B3882896E78D}" type="slidenum">
              <a:rPr lang="zh-CN" altLang="en-US" b="1" smtClean="0">
                <a:solidFill>
                  <a:schemeClr val="tx1"/>
                </a:solidFill>
                <a:latin typeface="Times New Roman" panose="02020603050405020304" pitchFamily="18" charset="0"/>
                <a:cs typeface="Times New Roman" panose="02020603050405020304" pitchFamily="18" charset="0"/>
              </a:rPr>
              <a:t>25</a:t>
            </a:fld>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3721A152-1875-3813-2583-CFDA049BFAAB}"/>
              </a:ext>
            </a:extLst>
          </p:cNvPr>
          <p:cNvSpPr/>
          <p:nvPr/>
        </p:nvSpPr>
        <p:spPr>
          <a:xfrm>
            <a:off x="6967303" y="1568603"/>
            <a:ext cx="1318786" cy="200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Times New Roman" panose="02020603050405020304" pitchFamily="18" charset="0"/>
                <a:cs typeface="Times New Roman" panose="02020603050405020304" pitchFamily="18" charset="0"/>
              </a:rPr>
              <a:t>Mourvèdre</a:t>
            </a:r>
          </a:p>
        </p:txBody>
      </p:sp>
      <p:sp>
        <p:nvSpPr>
          <p:cNvPr id="60" name="Rectangle 59">
            <a:extLst>
              <a:ext uri="{FF2B5EF4-FFF2-40B4-BE49-F238E27FC236}">
                <a16:creationId xmlns:a16="http://schemas.microsoft.com/office/drawing/2014/main" id="{57676351-6D0B-DDFC-BA80-5FEB1588C27A}"/>
              </a:ext>
            </a:extLst>
          </p:cNvPr>
          <p:cNvSpPr/>
          <p:nvPr/>
        </p:nvSpPr>
        <p:spPr>
          <a:xfrm>
            <a:off x="10179996" y="1568603"/>
            <a:ext cx="1318786" cy="200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latin typeface="Times New Roman" panose="02020603050405020304" pitchFamily="18" charset="0"/>
                <a:cs typeface="Times New Roman" panose="02020603050405020304" pitchFamily="18" charset="0"/>
              </a:rPr>
              <a:t>Vermentino</a:t>
            </a:r>
            <a:endParaRPr lang="fr-FR" sz="1400" b="1" dirty="0">
              <a:solidFill>
                <a:schemeClr val="tx1"/>
              </a:solidFill>
              <a:latin typeface="Times New Roman" panose="02020603050405020304" pitchFamily="18" charset="0"/>
              <a:cs typeface="Times New Roman" panose="02020603050405020304" pitchFamily="18" charset="0"/>
            </a:endParaRPr>
          </a:p>
        </p:txBody>
      </p:sp>
      <p:pic>
        <p:nvPicPr>
          <p:cNvPr id="61" name="Image 60">
            <a:extLst>
              <a:ext uri="{FF2B5EF4-FFF2-40B4-BE49-F238E27FC236}">
                <a16:creationId xmlns:a16="http://schemas.microsoft.com/office/drawing/2014/main" id="{EC8D4712-E767-98F8-14EB-44B72E29CC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7446" t="31317" r="31873" b="28118"/>
          <a:stretch/>
        </p:blipFill>
        <p:spPr>
          <a:xfrm>
            <a:off x="9423522" y="1833265"/>
            <a:ext cx="2688490" cy="2476239"/>
          </a:xfrm>
          <a:prstGeom prst="rect">
            <a:avLst/>
          </a:prstGeom>
        </p:spPr>
      </p:pic>
      <p:cxnSp>
        <p:nvCxnSpPr>
          <p:cNvPr id="4" name="Connecteur droit 3">
            <a:extLst>
              <a:ext uri="{FF2B5EF4-FFF2-40B4-BE49-F238E27FC236}">
                <a16:creationId xmlns:a16="http://schemas.microsoft.com/office/drawing/2014/main" id="{2A415CBA-9E27-DC32-6097-E990E5A89D3B}"/>
              </a:ext>
            </a:extLst>
          </p:cNvPr>
          <p:cNvCxnSpPr>
            <a:cxnSpLocks/>
          </p:cNvCxnSpPr>
          <p:nvPr/>
        </p:nvCxnSpPr>
        <p:spPr>
          <a:xfrm>
            <a:off x="8163955" y="4014536"/>
            <a:ext cx="7696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042A95A-877B-2663-27C6-B6B0B814020A}"/>
              </a:ext>
            </a:extLst>
          </p:cNvPr>
          <p:cNvSpPr/>
          <p:nvPr/>
        </p:nvSpPr>
        <p:spPr>
          <a:xfrm>
            <a:off x="8165574" y="3886507"/>
            <a:ext cx="769640" cy="102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Times New Roman" panose="02020603050405020304" pitchFamily="18" charset="0"/>
                <a:cs typeface="Times New Roman" panose="02020603050405020304" pitchFamily="18" charset="0"/>
              </a:rPr>
              <a:t>1m</a:t>
            </a:r>
          </a:p>
        </p:txBody>
      </p:sp>
      <p:pic>
        <p:nvPicPr>
          <p:cNvPr id="32" name="Image 31" descr="Une image contenant texte, capture d’écran, diagramme, ligne&#10;&#10;Description générée automatiquement">
            <a:extLst>
              <a:ext uri="{FF2B5EF4-FFF2-40B4-BE49-F238E27FC236}">
                <a16:creationId xmlns:a16="http://schemas.microsoft.com/office/drawing/2014/main" id="{1C911174-356F-A809-DB2B-D9BCB68F50F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02666" y="4027257"/>
            <a:ext cx="3245300" cy="2323339"/>
          </a:xfrm>
          <a:prstGeom prst="rect">
            <a:avLst/>
          </a:prstGeom>
        </p:spPr>
      </p:pic>
      <p:pic>
        <p:nvPicPr>
          <p:cNvPr id="33" name="Image 32" descr="Une image contenant texte, capture d’écran, diagramme, ligne&#10;&#10;Description générée automatiquement">
            <a:extLst>
              <a:ext uri="{FF2B5EF4-FFF2-40B4-BE49-F238E27FC236}">
                <a16:creationId xmlns:a16="http://schemas.microsoft.com/office/drawing/2014/main" id="{75C20F2B-5DA2-E0AB-AEDE-9B2DA545BEA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563" y="4032456"/>
            <a:ext cx="3027103" cy="2323339"/>
          </a:xfrm>
          <a:prstGeom prst="rect">
            <a:avLst/>
          </a:prstGeom>
        </p:spPr>
      </p:pic>
      <p:pic>
        <p:nvPicPr>
          <p:cNvPr id="34" name="Image 33" descr="Une image contenant texte, capture d’écran, diagramme, ligne&#10;&#10;Description générée automatiquement">
            <a:extLst>
              <a:ext uri="{FF2B5EF4-FFF2-40B4-BE49-F238E27FC236}">
                <a16:creationId xmlns:a16="http://schemas.microsoft.com/office/drawing/2014/main" id="{61B440A0-C6EA-F8BB-C7F3-0A26C9B743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26892" y="1725462"/>
            <a:ext cx="3245301" cy="2324535"/>
          </a:xfrm>
          <a:prstGeom prst="rect">
            <a:avLst/>
          </a:prstGeom>
        </p:spPr>
      </p:pic>
      <p:pic>
        <p:nvPicPr>
          <p:cNvPr id="35" name="Image 34" descr="Une image contenant texte, capture d’écran, diagramme, ligne&#10;&#10;Description générée automatiquement">
            <a:extLst>
              <a:ext uri="{FF2B5EF4-FFF2-40B4-BE49-F238E27FC236}">
                <a16:creationId xmlns:a16="http://schemas.microsoft.com/office/drawing/2014/main" id="{C3F05C95-8047-87CA-94D5-853571C56B9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540" y="1705159"/>
            <a:ext cx="2994193" cy="2251452"/>
          </a:xfrm>
          <a:prstGeom prst="rect">
            <a:avLst/>
          </a:prstGeom>
        </p:spPr>
      </p:pic>
      <p:sp>
        <p:nvSpPr>
          <p:cNvPr id="41" name="ZoneTexte 40">
            <a:extLst>
              <a:ext uri="{FF2B5EF4-FFF2-40B4-BE49-F238E27FC236}">
                <a16:creationId xmlns:a16="http://schemas.microsoft.com/office/drawing/2014/main" id="{035E27CD-DFCD-435B-D0B2-9788C0155682}"/>
              </a:ext>
            </a:extLst>
          </p:cNvPr>
          <p:cNvSpPr txBox="1"/>
          <p:nvPr/>
        </p:nvSpPr>
        <p:spPr>
          <a:xfrm>
            <a:off x="13764" y="758245"/>
            <a:ext cx="5752292" cy="338554"/>
          </a:xfrm>
          <a:prstGeom prst="rect">
            <a:avLst/>
          </a:prstGeom>
          <a:noFill/>
        </p:spPr>
        <p:txBody>
          <a:bodyPr wrap="square">
            <a:spAutoFit/>
          </a:bodyPr>
          <a:lstStyle/>
          <a:p>
            <a:r>
              <a:rPr lang="en-US" sz="1600" b="1" dirty="0">
                <a:solidFill>
                  <a:srgbClr val="002060"/>
                </a:solidFill>
                <a:latin typeface="Times New Roman" panose="02020603050405020304" pitchFamily="18" charset="0"/>
                <a:cs typeface="Times New Roman" panose="02020603050405020304" pitchFamily="18" charset="0"/>
              </a:rPr>
              <a:t>Simulation de LTR et SFT de Vermentino et Mourvèdre</a:t>
            </a:r>
            <a:endParaRPr lang="fr-FR" sz="1600" b="1" dirty="0">
              <a:solidFill>
                <a:srgbClr val="002060"/>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21EDDF76-8FB5-3521-41E1-9818BBEC4278}"/>
              </a:ext>
            </a:extLst>
          </p:cNvPr>
          <p:cNvSpPr/>
          <p:nvPr/>
        </p:nvSpPr>
        <p:spPr>
          <a:xfrm>
            <a:off x="2685696" y="1569759"/>
            <a:ext cx="1318786" cy="200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SF</a:t>
            </a:r>
            <a:endParaRPr lang="fr-FR" sz="1400" b="1" dirty="0">
              <a:solidFill>
                <a:schemeClr val="tx1"/>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18E27659-6D33-4E1D-D20E-238CC8CCF975}"/>
              </a:ext>
            </a:extLst>
          </p:cNvPr>
          <p:cNvSpPr/>
          <p:nvPr/>
        </p:nvSpPr>
        <p:spPr>
          <a:xfrm>
            <a:off x="2581000" y="3859802"/>
            <a:ext cx="1318786" cy="200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LEN</a:t>
            </a:r>
            <a:endParaRPr lang="fr-FR" sz="1400" b="1" dirty="0">
              <a:solidFill>
                <a:schemeClr val="tx1"/>
              </a:solidFill>
              <a:latin typeface="Times New Roman" panose="02020603050405020304" pitchFamily="18" charset="0"/>
              <a:cs typeface="Times New Roman" panose="02020603050405020304" pitchFamily="18" charset="0"/>
            </a:endParaRPr>
          </a:p>
        </p:txBody>
      </p:sp>
      <p:sp>
        <p:nvSpPr>
          <p:cNvPr id="2" name="Espace réservé du numéro de diapositive 3">
            <a:extLst>
              <a:ext uri="{FF2B5EF4-FFF2-40B4-BE49-F238E27FC236}">
                <a16:creationId xmlns:a16="http://schemas.microsoft.com/office/drawing/2014/main" id="{63BBEC1C-93D1-1905-B95E-9D5A74B79895}"/>
              </a:ext>
            </a:extLst>
          </p:cNvPr>
          <p:cNvSpPr txBox="1">
            <a:spLocks/>
          </p:cNvSpPr>
          <p:nvPr/>
        </p:nvSpPr>
        <p:spPr>
          <a:xfrm>
            <a:off x="11649826" y="6524456"/>
            <a:ext cx="54217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21</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FDDC925-280C-B86F-6E87-B19B713D636C}"/>
              </a:ext>
            </a:extLst>
          </p:cNvPr>
          <p:cNvSpPr/>
          <p:nvPr/>
        </p:nvSpPr>
        <p:spPr>
          <a:xfrm>
            <a:off x="6372194" y="4606933"/>
            <a:ext cx="2688490" cy="11264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NFI = 16.9</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NFII = 7.5</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LEN = 6.4 cm</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SF = 135.8 cm²</a:t>
            </a:r>
            <a:endParaRPr lang="fr-FR" sz="1400" kern="0" dirty="0">
              <a:solidFill>
                <a:srgbClr val="002060"/>
              </a:solidFill>
              <a:latin typeface="Times New Roman" panose="02020603050405020304" pitchFamily="18" charset="0"/>
              <a:cs typeface="Times New Roman" panose="02020603050405020304" pitchFamily="18" charset="0"/>
              <a:sym typeface="Arial"/>
            </a:endParaRPr>
          </a:p>
        </p:txBody>
      </p:sp>
      <p:sp>
        <p:nvSpPr>
          <p:cNvPr id="7" name="Rectangle 6">
            <a:extLst>
              <a:ext uri="{FF2B5EF4-FFF2-40B4-BE49-F238E27FC236}">
                <a16:creationId xmlns:a16="http://schemas.microsoft.com/office/drawing/2014/main" id="{0E63513C-4F6B-6CF6-9FC8-785DAF78D390}"/>
              </a:ext>
            </a:extLst>
          </p:cNvPr>
          <p:cNvSpPr/>
          <p:nvPr/>
        </p:nvSpPr>
        <p:spPr>
          <a:xfrm>
            <a:off x="9423522" y="4622235"/>
            <a:ext cx="2688490" cy="11264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NFI = 24.3</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NFII = 23.2</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LEN = 11.7 cm</a:t>
            </a:r>
          </a:p>
          <a:p>
            <a:pPr algn="ctr" rtl="0" fontAlgn="b"/>
            <a:r>
              <a:rPr lang="en-US" sz="1400" kern="0" dirty="0">
                <a:solidFill>
                  <a:srgbClr val="002060"/>
                </a:solidFill>
                <a:latin typeface="Times New Roman" panose="02020603050405020304" pitchFamily="18" charset="0"/>
                <a:cs typeface="Times New Roman" panose="02020603050405020304" pitchFamily="18" charset="0"/>
                <a:sym typeface="Arial"/>
              </a:rPr>
              <a:t>SF = 279 cm²</a:t>
            </a:r>
          </a:p>
        </p:txBody>
      </p:sp>
    </p:spTree>
    <p:extLst>
      <p:ext uri="{BB962C8B-B14F-4D97-AF65-F5344CB8AC3E}">
        <p14:creationId xmlns:p14="http://schemas.microsoft.com/office/powerpoint/2010/main" val="319129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8">
            <a:extLst>
              <a:ext uri="{FF2B5EF4-FFF2-40B4-BE49-F238E27FC236}">
                <a16:creationId xmlns:a16="http://schemas.microsoft.com/office/drawing/2014/main" id="{086396EB-1797-4EA6-70BF-6D980F7BF438}"/>
              </a:ext>
            </a:extLst>
          </p:cNvPr>
          <p:cNvGrpSpPr/>
          <p:nvPr/>
        </p:nvGrpSpPr>
        <p:grpSpPr>
          <a:xfrm>
            <a:off x="4763406" y="13990"/>
            <a:ext cx="3162300" cy="461665"/>
            <a:chOff x="3249432" y="1133549"/>
            <a:chExt cx="5199650" cy="613989"/>
          </a:xfrm>
        </p:grpSpPr>
        <p:sp>
          <p:nvSpPr>
            <p:cNvPr id="13" name="矩形 1">
              <a:extLst>
                <a:ext uri="{FF2B5EF4-FFF2-40B4-BE49-F238E27FC236}">
                  <a16:creationId xmlns:a16="http://schemas.microsoft.com/office/drawing/2014/main" id="{0B626E46-40B4-34E6-1E38-9595344A4A2D}"/>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a:extLst>
                <a:ext uri="{FF2B5EF4-FFF2-40B4-BE49-F238E27FC236}">
                  <a16:creationId xmlns:a16="http://schemas.microsoft.com/office/drawing/2014/main" id="{F3F5D045-DE81-0106-0438-8D5ED56DB32F}"/>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3">
              <a:extLst>
                <a:ext uri="{FF2B5EF4-FFF2-40B4-BE49-F238E27FC236}">
                  <a16:creationId xmlns:a16="http://schemas.microsoft.com/office/drawing/2014/main" id="{E7CE439F-6F8A-C789-F484-E0C4C6587FFB}"/>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01127" y="1185197"/>
              <a:ext cx="591494" cy="510690"/>
            </a:xfrm>
            <a:prstGeom prst="rect">
              <a:avLst/>
            </a:prstGeom>
          </p:spPr>
        </p:pic>
      </p:grpSp>
      <p:sp>
        <p:nvSpPr>
          <p:cNvPr id="19" name="文本框 8">
            <a:extLst>
              <a:ext uri="{FF2B5EF4-FFF2-40B4-BE49-F238E27FC236}">
                <a16:creationId xmlns:a16="http://schemas.microsoft.com/office/drawing/2014/main" id="{2B5C1795-A01E-2908-9824-0FF7A6FDB0AB}"/>
              </a:ext>
            </a:extLst>
          </p:cNvPr>
          <p:cNvSpPr txBox="1"/>
          <p:nvPr/>
        </p:nvSpPr>
        <p:spPr>
          <a:xfrm>
            <a:off x="4743153" y="-5062"/>
            <a:ext cx="2914119" cy="461665"/>
          </a:xfrm>
          <a:prstGeom prst="rect">
            <a:avLst/>
          </a:prstGeom>
          <a:noFill/>
        </p:spPr>
        <p:txBody>
          <a:bodyPr wrap="square" rtlCol="0">
            <a:spAutoFit/>
          </a:bodyPr>
          <a:lstStyle/>
          <a:p>
            <a:pPr algn="ctr"/>
            <a:r>
              <a:rPr lang="fr-FR" altLang="zh-CN" sz="24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Discussions</a:t>
            </a:r>
            <a:endParaRPr lang="zh-CN" altLang="en-US" sz="24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3" name="Image 2">
            <a:extLst>
              <a:ext uri="{FF2B5EF4-FFF2-40B4-BE49-F238E27FC236}">
                <a16:creationId xmlns:a16="http://schemas.microsoft.com/office/drawing/2014/main" id="{F0EBA1BC-DD52-FF1A-5275-F2C334B6CD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8420" y="1185862"/>
            <a:ext cx="4572000" cy="3000375"/>
          </a:xfrm>
          <a:prstGeom prst="rect">
            <a:avLst/>
          </a:prstGeom>
        </p:spPr>
      </p:pic>
      <p:sp>
        <p:nvSpPr>
          <p:cNvPr id="5" name="Espace réservé du numéro de diapositive 4">
            <a:extLst>
              <a:ext uri="{FF2B5EF4-FFF2-40B4-BE49-F238E27FC236}">
                <a16:creationId xmlns:a16="http://schemas.microsoft.com/office/drawing/2014/main" id="{56BB2BA6-3352-571E-74CB-59383AD645DF}"/>
              </a:ext>
            </a:extLst>
          </p:cNvPr>
          <p:cNvSpPr>
            <a:spLocks noGrp="1"/>
          </p:cNvSpPr>
          <p:nvPr>
            <p:ph type="sldNum" sz="quarter" idx="12"/>
          </p:nvPr>
        </p:nvSpPr>
        <p:spPr/>
        <p:txBody>
          <a:bodyPr/>
          <a:lstStyle/>
          <a:p>
            <a:fld id="{0965E7C8-8D38-468A-8CEF-B3882896E78D}" type="slidenum">
              <a:rPr lang="zh-CN" altLang="en-US" smtClean="0"/>
              <a:t>26</a:t>
            </a:fld>
            <a:endParaRPr lang="zh-CN" altLang="en-US"/>
          </a:p>
        </p:txBody>
      </p:sp>
    </p:spTree>
    <p:extLst>
      <p:ext uri="{BB962C8B-B14F-4D97-AF65-F5344CB8AC3E}">
        <p14:creationId xmlns:p14="http://schemas.microsoft.com/office/powerpoint/2010/main" val="256392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05B67F42-C46D-00FD-7B2C-6455BB3231CF}"/>
              </a:ext>
            </a:extLst>
          </p:cNvPr>
          <p:cNvGrpSpPr/>
          <p:nvPr/>
        </p:nvGrpSpPr>
        <p:grpSpPr>
          <a:xfrm>
            <a:off x="4191413" y="-26000"/>
            <a:ext cx="4017488" cy="576034"/>
            <a:chOff x="3249432" y="1133549"/>
            <a:chExt cx="5199650" cy="613989"/>
          </a:xfrm>
        </p:grpSpPr>
        <p:sp>
          <p:nvSpPr>
            <p:cNvPr id="3" name="矩形 1">
              <a:extLst>
                <a:ext uri="{FF2B5EF4-FFF2-40B4-BE49-F238E27FC236}">
                  <a16:creationId xmlns:a16="http://schemas.microsoft.com/office/drawing/2014/main" id="{BCF74411-6A10-3BC4-4BB0-5E7A53450D3E}"/>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
              <a:extLst>
                <a:ext uri="{FF2B5EF4-FFF2-40B4-BE49-F238E27FC236}">
                  <a16:creationId xmlns:a16="http://schemas.microsoft.com/office/drawing/2014/main" id="{B1874C50-E3CC-2FFD-1A62-F6030FD3F476}"/>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3">
              <a:extLst>
                <a:ext uri="{FF2B5EF4-FFF2-40B4-BE49-F238E27FC236}">
                  <a16:creationId xmlns:a16="http://schemas.microsoft.com/office/drawing/2014/main" id="{3E0350DA-C968-58D6-6660-6E04BF10380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29140" y="1185198"/>
              <a:ext cx="633229" cy="510690"/>
            </a:xfrm>
            <a:prstGeom prst="rect">
              <a:avLst/>
            </a:prstGeom>
          </p:spPr>
        </p:pic>
      </p:grpSp>
      <p:sp>
        <p:nvSpPr>
          <p:cNvPr id="6" name="文本框 8">
            <a:extLst>
              <a:ext uri="{FF2B5EF4-FFF2-40B4-BE49-F238E27FC236}">
                <a16:creationId xmlns:a16="http://schemas.microsoft.com/office/drawing/2014/main" id="{FBE1C3B0-8BBC-9CB9-FB48-08EE34CEC28C}"/>
              </a:ext>
            </a:extLst>
          </p:cNvPr>
          <p:cNvSpPr txBox="1"/>
          <p:nvPr/>
        </p:nvSpPr>
        <p:spPr>
          <a:xfrm>
            <a:off x="70203" y="993675"/>
            <a:ext cx="4523884" cy="369332"/>
          </a:xfrm>
          <a:prstGeom prst="rect">
            <a:avLst/>
          </a:prstGeom>
          <a:noFill/>
        </p:spPr>
        <p:txBody>
          <a:bodyPr wrap="square" rtlCol="0">
            <a:spAutoFit/>
          </a:bodyPr>
          <a:lstStyle/>
          <a:p>
            <a:r>
              <a:rPr lang="fr-FR"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Limites de l’approche de modélisation </a:t>
            </a:r>
            <a:endParaRPr lang="zh-CN" altLang="en-US"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8" name="Espace réservé du numéro de diapositive 7">
            <a:extLst>
              <a:ext uri="{FF2B5EF4-FFF2-40B4-BE49-F238E27FC236}">
                <a16:creationId xmlns:a16="http://schemas.microsoft.com/office/drawing/2014/main" id="{C94119A6-2C64-6F4D-BA25-3B30C8B0FE07}"/>
              </a:ext>
            </a:extLst>
          </p:cNvPr>
          <p:cNvSpPr>
            <a:spLocks noGrp="1"/>
          </p:cNvSpPr>
          <p:nvPr>
            <p:ph type="sldNum" sz="quarter" idx="12"/>
          </p:nvPr>
        </p:nvSpPr>
        <p:spPr>
          <a:xfrm>
            <a:off x="8872790" y="7985125"/>
            <a:ext cx="2743200" cy="365125"/>
          </a:xfrm>
        </p:spPr>
        <p:txBody>
          <a:bodyPr/>
          <a:lstStyle/>
          <a:p>
            <a:fld id="{0965E7C8-8D38-468A-8CEF-B3882896E78D}" type="slidenum">
              <a:rPr lang="zh-CN" altLang="en-US" smtClean="0"/>
              <a:t>27</a:t>
            </a:fld>
            <a:endParaRPr lang="zh-CN" altLang="en-US"/>
          </a:p>
        </p:txBody>
      </p:sp>
      <p:sp>
        <p:nvSpPr>
          <p:cNvPr id="59" name="ZoneTexte 58">
            <a:extLst>
              <a:ext uri="{FF2B5EF4-FFF2-40B4-BE49-F238E27FC236}">
                <a16:creationId xmlns:a16="http://schemas.microsoft.com/office/drawing/2014/main" id="{299EAE6D-3C86-552A-39CE-D06F907DF7ED}"/>
              </a:ext>
            </a:extLst>
          </p:cNvPr>
          <p:cNvSpPr txBox="1"/>
          <p:nvPr/>
        </p:nvSpPr>
        <p:spPr>
          <a:xfrm>
            <a:off x="4722829" y="76942"/>
            <a:ext cx="2639810" cy="400110"/>
          </a:xfrm>
          <a:prstGeom prst="rect">
            <a:avLst/>
          </a:prstGeom>
          <a:noFill/>
        </p:spPr>
        <p:txBody>
          <a:bodyPr wrap="square">
            <a:spAutoFit/>
          </a:bodyPr>
          <a:lstStyle/>
          <a:p>
            <a:pPr algn="ctr"/>
            <a:r>
              <a:rPr lang="en-US" altLang="zh-CN" sz="2000" b="1" dirty="0" err="1">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Limites</a:t>
            </a:r>
            <a:r>
              <a:rPr lang="en-US"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 </a:t>
            </a:r>
            <a:endParaRPr lang="zh-CN" altLang="en-US" sz="18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grpSp>
        <p:nvGrpSpPr>
          <p:cNvPr id="16" name="Groupe 15">
            <a:extLst>
              <a:ext uri="{FF2B5EF4-FFF2-40B4-BE49-F238E27FC236}">
                <a16:creationId xmlns:a16="http://schemas.microsoft.com/office/drawing/2014/main" id="{4FB77B85-5B1A-9C67-0364-45A11390F2FB}"/>
              </a:ext>
            </a:extLst>
          </p:cNvPr>
          <p:cNvGrpSpPr/>
          <p:nvPr/>
        </p:nvGrpSpPr>
        <p:grpSpPr>
          <a:xfrm>
            <a:off x="4976779" y="1847455"/>
            <a:ext cx="3103118" cy="4949703"/>
            <a:chOff x="972180" y="1660876"/>
            <a:chExt cx="3103118" cy="4949703"/>
          </a:xfrm>
        </p:grpSpPr>
        <p:graphicFrame>
          <p:nvGraphicFramePr>
            <p:cNvPr id="21" name="Tableau 20">
              <a:extLst>
                <a:ext uri="{FF2B5EF4-FFF2-40B4-BE49-F238E27FC236}">
                  <a16:creationId xmlns:a16="http://schemas.microsoft.com/office/drawing/2014/main" id="{653039BF-B2E9-CE35-0D42-AA1F821EA38B}"/>
                </a:ext>
              </a:extLst>
            </p:cNvPr>
            <p:cNvGraphicFramePr>
              <a:graphicFrameLocks/>
            </p:cNvGraphicFramePr>
            <p:nvPr>
              <p:extLst>
                <p:ext uri="{D42A27DB-BD31-4B8C-83A1-F6EECF244321}">
                  <p14:modId xmlns:p14="http://schemas.microsoft.com/office/powerpoint/2010/main" val="1030663285"/>
                </p:ext>
              </p:extLst>
            </p:nvPr>
          </p:nvGraphicFramePr>
          <p:xfrm>
            <a:off x="1628490" y="1972440"/>
            <a:ext cx="2006097" cy="3435152"/>
          </p:xfrm>
          <a:graphic>
            <a:graphicData uri="http://schemas.openxmlformats.org/drawingml/2006/table">
              <a:tbl>
                <a:tblPr/>
                <a:tblGrid>
                  <a:gridCol w="482097">
                    <a:extLst>
                      <a:ext uri="{9D8B030D-6E8A-4147-A177-3AD203B41FA5}">
                        <a16:colId xmlns:a16="http://schemas.microsoft.com/office/drawing/2014/main" val="3229268042"/>
                      </a:ext>
                    </a:extLst>
                  </a:gridCol>
                  <a:gridCol w="762000">
                    <a:extLst>
                      <a:ext uri="{9D8B030D-6E8A-4147-A177-3AD203B41FA5}">
                        <a16:colId xmlns:a16="http://schemas.microsoft.com/office/drawing/2014/main" val="837582706"/>
                      </a:ext>
                    </a:extLst>
                  </a:gridCol>
                  <a:gridCol w="762000">
                    <a:extLst>
                      <a:ext uri="{9D8B030D-6E8A-4147-A177-3AD203B41FA5}">
                        <a16:colId xmlns:a16="http://schemas.microsoft.com/office/drawing/2014/main" val="2642083938"/>
                      </a:ext>
                    </a:extLst>
                  </a:gridCol>
                </a:tblGrid>
                <a:tr h="190500">
                  <a:tc>
                    <a:txBody>
                      <a:bodyPr/>
                      <a:lstStyle/>
                      <a:p>
                        <a:pPr algn="l" fontAlgn="b"/>
                        <a:r>
                          <a:rPr lang="fr-FR" sz="1100" b="0" i="0" u="none" strike="noStrike" dirty="0">
                            <a:solidFill>
                              <a:srgbClr val="000000"/>
                            </a:solidFill>
                            <a:effectLst/>
                            <a:latin typeface="Agency FB" panose="020B0503020202020204" pitchFamily="34" charset="0"/>
                          </a:rPr>
                          <a:t>17</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443051856"/>
                    </a:ext>
                  </a:extLst>
                </a:tr>
                <a:tr h="196652">
                  <a:tc>
                    <a:txBody>
                      <a:bodyPr/>
                      <a:lstStyle/>
                      <a:p>
                        <a:pPr algn="l" fontAlgn="b"/>
                        <a:r>
                          <a:rPr lang="fr-FR" sz="1100" b="0" i="0" u="none" strike="noStrike">
                            <a:solidFill>
                              <a:srgbClr val="000000"/>
                            </a:solidFill>
                            <a:effectLst/>
                            <a:latin typeface="Agency FB" panose="020B0503020202020204" pitchFamily="34" charset="0"/>
                          </a:rPr>
                          <a:t>1</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17.41453411</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33.04</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326339559"/>
                    </a:ext>
                  </a:extLst>
                </a:tr>
                <a:tr h="190500">
                  <a:tc>
                    <a:txBody>
                      <a:bodyPr/>
                      <a:lstStyle/>
                      <a:p>
                        <a:pPr algn="l" fontAlgn="b"/>
                        <a:r>
                          <a:rPr lang="fr-FR" sz="1100" b="0" i="0" u="none" strike="noStrike">
                            <a:solidFill>
                              <a:srgbClr val="000000"/>
                            </a:solidFill>
                            <a:effectLst/>
                            <a:latin typeface="Agency FB" panose="020B0503020202020204" pitchFamily="34" charset="0"/>
                          </a:rPr>
                          <a:t>1</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34.82906822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33.04</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924759389"/>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52.24360232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294298705"/>
                    </a:ext>
                  </a:extLst>
                </a:tr>
                <a:tr h="190500">
                  <a:tc>
                    <a:txBody>
                      <a:bodyPr/>
                      <a:lstStyle/>
                      <a:p>
                        <a:pPr algn="l" fontAlgn="b"/>
                        <a:r>
                          <a:rPr lang="fr-FR" sz="1100" b="0" i="0" u="none" strike="noStrike" dirty="0">
                            <a:solidFill>
                              <a:srgbClr val="000000"/>
                            </a:solidFill>
                            <a:effectLst/>
                            <a:latin typeface="Agency FB" panose="020B0503020202020204" pitchFamily="34" charset="0"/>
                          </a:rPr>
                          <a:t>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69.65813643</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88</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721285538"/>
                    </a:ext>
                  </a:extLst>
                </a:tr>
                <a:tr h="190500">
                  <a:tc>
                    <a:txBody>
                      <a:bodyPr/>
                      <a:lstStyle/>
                      <a:p>
                        <a:pPr algn="l" fontAlgn="b"/>
                        <a:r>
                          <a:rPr lang="fr-FR" sz="1100" b="0" i="0" u="none" strike="noStrike">
                            <a:solidFill>
                              <a:srgbClr val="000000"/>
                            </a:solidFill>
                            <a:effectLst/>
                            <a:latin typeface="Agency FB" panose="020B0503020202020204" pitchFamily="34" charset="0"/>
                          </a:rPr>
                          <a:t>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87.07267054</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88</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870431502"/>
                    </a:ext>
                  </a:extLst>
                </a:tr>
                <a:tr h="190500">
                  <a:tc>
                    <a:txBody>
                      <a:bodyPr/>
                      <a:lstStyle/>
                      <a:p>
                        <a:pPr algn="l" fontAlgn="b"/>
                        <a:r>
                          <a:rPr lang="fr-FR" sz="1100" b="0" i="0" u="none" strike="noStrike">
                            <a:solidFill>
                              <a:srgbClr val="000000"/>
                            </a:solidFill>
                            <a:effectLst/>
                            <a:latin typeface="Agency FB" panose="020B0503020202020204" pitchFamily="34" charset="0"/>
                          </a:rPr>
                          <a:t>1</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104.4872046</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33.04</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887885034"/>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109.7889753</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434152013"/>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104.772466</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503222454"/>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99.75595661</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890843403"/>
                    </a:ext>
                  </a:extLst>
                </a:tr>
                <a:tr h="190500">
                  <a:tc>
                    <a:txBody>
                      <a:bodyPr/>
                      <a:lstStyle/>
                      <a:p>
                        <a:pPr algn="l"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94.73944727</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421954576"/>
                    </a:ext>
                  </a:extLst>
                </a:tr>
                <a:tr h="190500">
                  <a:tc>
                    <a:txBody>
                      <a:bodyPr/>
                      <a:lstStyle/>
                      <a:p>
                        <a:pPr algn="l" fontAlgn="b"/>
                        <a:r>
                          <a:rPr lang="fr-FR" sz="1100" b="0" i="0" u="none" strike="noStrike">
                            <a:solidFill>
                              <a:srgbClr val="000000"/>
                            </a:solidFill>
                            <a:effectLst/>
                            <a:latin typeface="Agency FB" panose="020B0503020202020204" pitchFamily="34" charset="0"/>
                          </a:rPr>
                          <a:t>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89.72293793</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88</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408755431"/>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84.70642859</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910060139"/>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79.68991924</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035530714"/>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74.6734099</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09446218"/>
                    </a:ext>
                  </a:extLst>
                </a:tr>
                <a:tr h="190500">
                  <a:tc>
                    <a:txBody>
                      <a:bodyPr/>
                      <a:lstStyle/>
                      <a:p>
                        <a:pPr algn="l" fontAlgn="b"/>
                        <a:r>
                          <a:rPr lang="fr-FR" sz="1100" b="0" i="0" u="none" strike="noStrike">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69.65690056</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4171882046"/>
                    </a:ext>
                  </a:extLst>
                </a:tr>
                <a:tr h="190500">
                  <a:tc>
                    <a:txBody>
                      <a:bodyPr/>
                      <a:lstStyle/>
                      <a:p>
                        <a:pPr algn="l"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a:solidFill>
                              <a:srgbClr val="000000"/>
                            </a:solidFill>
                            <a:effectLst/>
                            <a:latin typeface="Agency FB" panose="020B0503020202020204" pitchFamily="34" charset="0"/>
                          </a:rPr>
                          <a:t>64.64039122</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691890656"/>
                    </a:ext>
                  </a:extLst>
                </a:tr>
                <a:tr h="190500">
                  <a:tc>
                    <a:txBody>
                      <a:bodyPr/>
                      <a:lstStyle/>
                      <a:p>
                        <a:pPr algn="l"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59.62388188</a:t>
                        </a:r>
                      </a:p>
                    </a:txBody>
                    <a:tcPr marL="0" marR="0" marT="0" marB="0" anchor="b">
                      <a:lnL>
                        <a:noFill/>
                      </a:lnL>
                      <a:lnR>
                        <a:noFill/>
                      </a:lnR>
                      <a:lnT>
                        <a:noFill/>
                      </a:lnT>
                      <a:lnB>
                        <a:noFill/>
                      </a:lnB>
                      <a:solidFill>
                        <a:srgbClr val="FFFFFF"/>
                      </a:solidFill>
                    </a:tcPr>
                  </a:tc>
                  <a:tc>
                    <a:txBody>
                      <a:bodyPr/>
                      <a:lstStyle/>
                      <a:p>
                        <a:pPr algn="r" fontAlgn="b"/>
                        <a:r>
                          <a:rPr lang="fr-FR" sz="1100" b="0" i="0" u="none" strike="noStrike" dirty="0">
                            <a:solidFill>
                              <a:srgbClr val="000000"/>
                            </a:solidFill>
                            <a:effectLst/>
                            <a:latin typeface="Agency FB" panose="020B0503020202020204" pitchFamily="34" charset="0"/>
                          </a:rPr>
                          <a:t>0</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072700429"/>
                    </a:ext>
                  </a:extLst>
                </a:tr>
              </a:tbl>
            </a:graphicData>
          </a:graphic>
        </p:graphicFrame>
        <p:sp>
          <p:nvSpPr>
            <p:cNvPr id="22" name="ZoneTexte 21">
              <a:extLst>
                <a:ext uri="{FF2B5EF4-FFF2-40B4-BE49-F238E27FC236}">
                  <a16:creationId xmlns:a16="http://schemas.microsoft.com/office/drawing/2014/main" id="{A6557527-B302-7027-3781-C1FEC3ACA848}"/>
                </a:ext>
              </a:extLst>
            </p:cNvPr>
            <p:cNvSpPr txBox="1">
              <a:spLocks/>
            </p:cNvSpPr>
            <p:nvPr/>
          </p:nvSpPr>
          <p:spPr>
            <a:xfrm>
              <a:off x="1656206" y="1725060"/>
              <a:ext cx="2242065" cy="253916"/>
            </a:xfrm>
            <a:prstGeom prst="rect">
              <a:avLst/>
            </a:prstGeom>
            <a:noFill/>
          </p:spPr>
          <p:txBody>
            <a:bodyPr wrap="square" rtlCol="0">
              <a:spAutoFit/>
            </a:bodyPr>
            <a:lstStyle/>
            <a:p>
              <a:pPr algn="ctr"/>
              <a:r>
                <a:rPr lang="en-US" sz="1050" b="1" i="1" dirty="0" err="1">
                  <a:solidFill>
                    <a:srgbClr val="002060"/>
                  </a:solidFill>
                  <a:latin typeface="Times New Roman" panose="02020603050405020304" pitchFamily="18" charset="0"/>
                </a:rPr>
                <a:t>Exemple</a:t>
              </a:r>
              <a:r>
                <a:rPr lang="en-US" sz="1050" b="1" i="1" dirty="0">
                  <a:solidFill>
                    <a:srgbClr val="002060"/>
                  </a:solidFill>
                  <a:latin typeface="Times New Roman" panose="02020603050405020304" pitchFamily="18" charset="0"/>
                </a:rPr>
                <a:t> du </a:t>
              </a:r>
              <a:r>
                <a:rPr lang="en-US" sz="1050" b="1" i="1" dirty="0" err="1">
                  <a:solidFill>
                    <a:srgbClr val="002060"/>
                  </a:solidFill>
                  <a:latin typeface="Times New Roman" panose="02020603050405020304" pitchFamily="18" charset="0"/>
                </a:rPr>
                <a:t>fichier</a:t>
              </a:r>
              <a:r>
                <a:rPr lang="en-US" sz="1050" b="1" i="1" dirty="0">
                  <a:solidFill>
                    <a:srgbClr val="002060"/>
                  </a:solidFill>
                  <a:latin typeface="Times New Roman" panose="02020603050405020304" pitchFamily="18" charset="0"/>
                </a:rPr>
                <a:t> </a:t>
              </a:r>
              <a:r>
                <a:rPr lang="en-US" sz="1050" b="1" i="1" dirty="0" err="1">
                  <a:solidFill>
                    <a:srgbClr val="002060"/>
                  </a:solidFill>
                  <a:latin typeface="Times New Roman" panose="02020603050405020304" pitchFamily="18" charset="0"/>
                </a:rPr>
                <a:t>rameau</a:t>
              </a:r>
              <a:r>
                <a:rPr lang="en-US" sz="1050" b="1" i="1" dirty="0">
                  <a:solidFill>
                    <a:srgbClr val="002060"/>
                  </a:solidFill>
                  <a:latin typeface="Times New Roman" panose="02020603050405020304" pitchFamily="18" charset="0"/>
                </a:rPr>
                <a:t> </a:t>
              </a:r>
              <a:r>
                <a:rPr lang="en-US" sz="1050" b="1" i="1" dirty="0" err="1">
                  <a:solidFill>
                    <a:srgbClr val="002060"/>
                  </a:solidFill>
                  <a:latin typeface="Times New Roman" panose="02020603050405020304" pitchFamily="18" charset="0"/>
                </a:rPr>
                <a:t>moyen</a:t>
              </a:r>
              <a:r>
                <a:rPr lang="en-US" sz="1050" b="1" i="1" dirty="0">
                  <a:solidFill>
                    <a:srgbClr val="002060"/>
                  </a:solidFill>
                  <a:latin typeface="Times New Roman" panose="02020603050405020304" pitchFamily="18" charset="0"/>
                </a:rPr>
                <a:t> </a:t>
              </a:r>
              <a:endParaRPr lang="fr-FR" sz="1050" b="1" i="1" dirty="0">
                <a:solidFill>
                  <a:srgbClr val="002060"/>
                </a:solidFill>
                <a:latin typeface="Times New Roman" panose="02020603050405020304" pitchFamily="18" charset="0"/>
              </a:endParaRPr>
            </a:p>
          </p:txBody>
        </p:sp>
        <p:sp>
          <p:nvSpPr>
            <p:cNvPr id="26" name="ZoneTexte 25">
              <a:extLst>
                <a:ext uri="{FF2B5EF4-FFF2-40B4-BE49-F238E27FC236}">
                  <a16:creationId xmlns:a16="http://schemas.microsoft.com/office/drawing/2014/main" id="{CBE5C1C9-5417-2599-242F-4E455B136712}"/>
                </a:ext>
              </a:extLst>
            </p:cNvPr>
            <p:cNvSpPr txBox="1">
              <a:spLocks/>
            </p:cNvSpPr>
            <p:nvPr/>
          </p:nvSpPr>
          <p:spPr>
            <a:xfrm>
              <a:off x="1476566" y="1660876"/>
              <a:ext cx="271410" cy="318100"/>
            </a:xfrm>
            <a:prstGeom prst="rect">
              <a:avLst/>
            </a:prstGeom>
            <a:solidFill>
              <a:schemeClr val="bg2">
                <a:lumMod val="90000"/>
              </a:schemeClr>
            </a:solidFill>
          </p:spPr>
          <p:txBody>
            <a:bodyPr wrap="square">
              <a:spAutoFit/>
            </a:bodyPr>
            <a:lstStyle/>
            <a:p>
              <a:r>
                <a:rPr lang="fr-FR" sz="1467" b="1" dirty="0">
                  <a:latin typeface="Times New Roman" panose="02020603050405020304" pitchFamily="18" charset="0"/>
                  <a:cs typeface="Times New Roman" panose="02020603050405020304" pitchFamily="18" charset="0"/>
                </a:rPr>
                <a:t>a</a:t>
              </a:r>
            </a:p>
          </p:txBody>
        </p:sp>
        <p:sp>
          <p:nvSpPr>
            <p:cNvPr id="31" name="ZoneTexte 30">
              <a:extLst>
                <a:ext uri="{FF2B5EF4-FFF2-40B4-BE49-F238E27FC236}">
                  <a16:creationId xmlns:a16="http://schemas.microsoft.com/office/drawing/2014/main" id="{DF9A2C89-F745-E590-FECC-15CE03A9EBE1}"/>
                </a:ext>
              </a:extLst>
            </p:cNvPr>
            <p:cNvSpPr txBox="1">
              <a:spLocks/>
            </p:cNvSpPr>
            <p:nvPr/>
          </p:nvSpPr>
          <p:spPr>
            <a:xfrm>
              <a:off x="1564345" y="1989539"/>
              <a:ext cx="225583" cy="183477"/>
            </a:xfrm>
            <a:prstGeom prst="rect">
              <a:avLst/>
            </a:prstGeom>
            <a:noFill/>
            <a:ln w="28575">
              <a:solidFill>
                <a:schemeClr val="accent6">
                  <a:lumMod val="75000"/>
                </a:schemeClr>
              </a:solidFill>
            </a:ln>
          </p:spPr>
          <p:txBody>
            <a:bodyPr wrap="square" rtlCol="0">
              <a:spAutoFit/>
            </a:bodyPr>
            <a:lstStyle/>
            <a:p>
              <a:pPr algn="ctr"/>
              <a:endParaRPr lang="fr-FR" sz="900" dirty="0">
                <a:latin typeface="Times New Roman" panose="02020603050405020304" pitchFamily="18" charset="0"/>
              </a:endParaRPr>
            </a:p>
          </p:txBody>
        </p:sp>
        <p:sp>
          <p:nvSpPr>
            <p:cNvPr id="32" name="ZoneTexte 31">
              <a:extLst>
                <a:ext uri="{FF2B5EF4-FFF2-40B4-BE49-F238E27FC236}">
                  <a16:creationId xmlns:a16="http://schemas.microsoft.com/office/drawing/2014/main" id="{5A79F025-D175-381E-6798-E36B29CCBC96}"/>
                </a:ext>
              </a:extLst>
            </p:cNvPr>
            <p:cNvSpPr txBox="1">
              <a:spLocks/>
            </p:cNvSpPr>
            <p:nvPr/>
          </p:nvSpPr>
          <p:spPr>
            <a:xfrm>
              <a:off x="1268748" y="5625721"/>
              <a:ext cx="687045" cy="246221"/>
            </a:xfrm>
            <a:prstGeom prst="rect">
              <a:avLst/>
            </a:prstGeom>
            <a:noFill/>
          </p:spPr>
          <p:txBody>
            <a:bodyPr wrap="square" rtlCol="0">
              <a:spAutoFit/>
            </a:bodyPr>
            <a:lstStyle/>
            <a:p>
              <a:pPr algn="ctr"/>
              <a:r>
                <a:rPr lang="en-US" sz="1000" b="1" dirty="0">
                  <a:latin typeface="Times New Roman" panose="02020603050405020304" pitchFamily="18" charset="0"/>
                </a:rPr>
                <a:t>NF</a:t>
              </a:r>
              <a:r>
                <a:rPr lang="en-US" sz="1000" b="1" baseline="-25000" dirty="0">
                  <a:latin typeface="Times New Roman" panose="02020603050405020304" pitchFamily="18" charset="0"/>
                </a:rPr>
                <a:t>II</a:t>
              </a:r>
              <a:endParaRPr lang="fr-FR" sz="1000" b="1" baseline="-25000" dirty="0">
                <a:latin typeface="Times New Roman" panose="02020603050405020304" pitchFamily="18" charset="0"/>
              </a:endParaRPr>
            </a:p>
          </p:txBody>
        </p:sp>
        <p:sp>
          <p:nvSpPr>
            <p:cNvPr id="33" name="ZoneTexte 32">
              <a:extLst>
                <a:ext uri="{FF2B5EF4-FFF2-40B4-BE49-F238E27FC236}">
                  <a16:creationId xmlns:a16="http://schemas.microsoft.com/office/drawing/2014/main" id="{CEE57427-A99A-4D0E-7E70-F4C5E8A82816}"/>
                </a:ext>
              </a:extLst>
            </p:cNvPr>
            <p:cNvSpPr txBox="1">
              <a:spLocks/>
            </p:cNvSpPr>
            <p:nvPr/>
          </p:nvSpPr>
          <p:spPr>
            <a:xfrm>
              <a:off x="3214245" y="5601798"/>
              <a:ext cx="664838" cy="246221"/>
            </a:xfrm>
            <a:prstGeom prst="rect">
              <a:avLst/>
            </a:prstGeom>
            <a:noFill/>
          </p:spPr>
          <p:txBody>
            <a:bodyPr wrap="square" rtlCol="0">
              <a:spAutoFit/>
            </a:bodyPr>
            <a:lstStyle/>
            <a:p>
              <a:pPr algn="ctr"/>
              <a:r>
                <a:rPr lang="en-US" sz="1000" b="1" dirty="0" err="1">
                  <a:latin typeface="Times New Roman" panose="02020603050405020304" pitchFamily="18" charset="0"/>
                </a:rPr>
                <a:t>SF</a:t>
              </a:r>
              <a:r>
                <a:rPr lang="en-US" sz="1000" b="1" baseline="-25000" dirty="0" err="1">
                  <a:latin typeface="Times New Roman" panose="02020603050405020304" pitchFamily="18" charset="0"/>
                </a:rPr>
                <a:t>II</a:t>
              </a:r>
              <a:r>
                <a:rPr lang="en-US" sz="1000" b="1" dirty="0" err="1">
                  <a:latin typeface="Times New Roman" panose="02020603050405020304" pitchFamily="18" charset="0"/>
                </a:rPr>
                <a:t>_ind</a:t>
              </a:r>
              <a:endParaRPr lang="fr-FR" sz="1000" b="1" dirty="0">
                <a:latin typeface="Times New Roman" panose="02020603050405020304" pitchFamily="18" charset="0"/>
              </a:endParaRPr>
            </a:p>
          </p:txBody>
        </p:sp>
        <p:sp>
          <p:nvSpPr>
            <p:cNvPr id="34" name="ZoneTexte 33">
              <a:extLst>
                <a:ext uri="{FF2B5EF4-FFF2-40B4-BE49-F238E27FC236}">
                  <a16:creationId xmlns:a16="http://schemas.microsoft.com/office/drawing/2014/main" id="{76EC5C86-BEEF-CB5F-D971-B34C5B3661B6}"/>
                </a:ext>
              </a:extLst>
            </p:cNvPr>
            <p:cNvSpPr txBox="1">
              <a:spLocks/>
            </p:cNvSpPr>
            <p:nvPr/>
          </p:nvSpPr>
          <p:spPr>
            <a:xfrm>
              <a:off x="2195558" y="5625721"/>
              <a:ext cx="687045" cy="246221"/>
            </a:xfrm>
            <a:prstGeom prst="rect">
              <a:avLst/>
            </a:prstGeom>
            <a:noFill/>
          </p:spPr>
          <p:txBody>
            <a:bodyPr wrap="square" rtlCol="0">
              <a:spAutoFit/>
            </a:bodyPr>
            <a:lstStyle/>
            <a:p>
              <a:pPr algn="ctr"/>
              <a:r>
                <a:rPr lang="en-US" sz="1000" b="1" dirty="0" err="1">
                  <a:latin typeface="Times New Roman" panose="02020603050405020304" pitchFamily="18" charset="0"/>
                </a:rPr>
                <a:t>SF</a:t>
              </a:r>
              <a:r>
                <a:rPr lang="en-US" sz="1000" b="1" baseline="-25000" dirty="0" err="1">
                  <a:latin typeface="Times New Roman" panose="02020603050405020304" pitchFamily="18" charset="0"/>
                </a:rPr>
                <a:t>I</a:t>
              </a:r>
              <a:r>
                <a:rPr lang="en-US" sz="1000" b="1" dirty="0" err="1">
                  <a:latin typeface="Times New Roman" panose="02020603050405020304" pitchFamily="18" charset="0"/>
                </a:rPr>
                <a:t>_ind</a:t>
              </a:r>
              <a:endParaRPr lang="fr-FR" sz="1000" b="1" dirty="0">
                <a:latin typeface="Times New Roman" panose="02020603050405020304" pitchFamily="18" charset="0"/>
              </a:endParaRPr>
            </a:p>
          </p:txBody>
        </p:sp>
        <p:sp>
          <p:nvSpPr>
            <p:cNvPr id="40" name="ZoneTexte 39">
              <a:extLst>
                <a:ext uri="{FF2B5EF4-FFF2-40B4-BE49-F238E27FC236}">
                  <a16:creationId xmlns:a16="http://schemas.microsoft.com/office/drawing/2014/main" id="{6A07775A-865B-68FE-F0D8-C826055B39DE}"/>
                </a:ext>
              </a:extLst>
            </p:cNvPr>
            <p:cNvSpPr txBox="1">
              <a:spLocks/>
            </p:cNvSpPr>
            <p:nvPr/>
          </p:nvSpPr>
          <p:spPr>
            <a:xfrm>
              <a:off x="1278612" y="5621454"/>
              <a:ext cx="2796686" cy="230832"/>
            </a:xfrm>
            <a:prstGeom prst="rect">
              <a:avLst/>
            </a:prstGeom>
            <a:noFill/>
            <a:ln w="19050">
              <a:solidFill>
                <a:schemeClr val="accent6">
                  <a:lumMod val="75000"/>
                </a:schemeClr>
              </a:solidFill>
            </a:ln>
          </p:spPr>
          <p:txBody>
            <a:bodyPr wrap="square" rtlCol="0">
              <a:spAutoFit/>
            </a:bodyPr>
            <a:lstStyle/>
            <a:p>
              <a:endParaRPr lang="fr-FR" sz="900" dirty="0">
                <a:latin typeface="Times New Roman" panose="02020603050405020304" pitchFamily="18" charset="0"/>
              </a:endParaRPr>
            </a:p>
          </p:txBody>
        </p:sp>
        <p:cxnSp>
          <p:nvCxnSpPr>
            <p:cNvPr id="41" name="Connecteur droit avec flèche 40">
              <a:extLst>
                <a:ext uri="{FF2B5EF4-FFF2-40B4-BE49-F238E27FC236}">
                  <a16:creationId xmlns:a16="http://schemas.microsoft.com/office/drawing/2014/main" id="{4F41B9CD-D7C9-4968-BA52-E3642C70E908}"/>
                </a:ext>
              </a:extLst>
            </p:cNvPr>
            <p:cNvCxnSpPr>
              <a:cxnSpLocks/>
            </p:cNvCxnSpPr>
            <p:nvPr/>
          </p:nvCxnSpPr>
          <p:spPr>
            <a:xfrm>
              <a:off x="1543414" y="2263367"/>
              <a:ext cx="0" cy="3334725"/>
            </a:xfrm>
            <a:prstGeom prst="straightConnector1">
              <a:avLst/>
            </a:prstGeom>
            <a:ln w="95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E6CF12AD-82D4-CF46-A9E1-91C59D5C2F49}"/>
                </a:ext>
              </a:extLst>
            </p:cNvPr>
            <p:cNvCxnSpPr>
              <a:cxnSpLocks/>
            </p:cNvCxnSpPr>
            <p:nvPr/>
          </p:nvCxnSpPr>
          <p:spPr>
            <a:xfrm>
              <a:off x="1028241" y="2055088"/>
              <a:ext cx="50024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ADB64657-BD5D-868B-001C-01BBB5E9B744}"/>
                </a:ext>
              </a:extLst>
            </p:cNvPr>
            <p:cNvCxnSpPr>
              <a:cxnSpLocks/>
            </p:cNvCxnSpPr>
            <p:nvPr/>
          </p:nvCxnSpPr>
          <p:spPr>
            <a:xfrm>
              <a:off x="1028241" y="2051190"/>
              <a:ext cx="0" cy="444610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57C16012-43F2-5DD2-4075-1D26134F340E}"/>
                </a:ext>
              </a:extLst>
            </p:cNvPr>
            <p:cNvSpPr txBox="1">
              <a:spLocks/>
            </p:cNvSpPr>
            <p:nvPr/>
          </p:nvSpPr>
          <p:spPr>
            <a:xfrm>
              <a:off x="972180" y="6356663"/>
              <a:ext cx="2242065" cy="253916"/>
            </a:xfrm>
            <a:prstGeom prst="rect">
              <a:avLst/>
            </a:prstGeom>
            <a:noFill/>
          </p:spPr>
          <p:txBody>
            <a:bodyPr wrap="square" rtlCol="0">
              <a:spAutoFit/>
            </a:bodyPr>
            <a:lstStyle/>
            <a:p>
              <a:pPr algn="ctr"/>
              <a:r>
                <a:rPr lang="en-US" sz="1050" b="1" dirty="0" err="1">
                  <a:latin typeface="Times New Roman" panose="02020603050405020304" pitchFamily="18" charset="0"/>
                </a:rPr>
                <a:t>Nombre</a:t>
              </a:r>
              <a:r>
                <a:rPr lang="en-US" sz="1050" b="1" dirty="0">
                  <a:latin typeface="Times New Roman" panose="02020603050405020304" pitchFamily="18" charset="0"/>
                </a:rPr>
                <a:t> de </a:t>
              </a:r>
              <a:r>
                <a:rPr lang="en-US" sz="1050" b="1" dirty="0" err="1">
                  <a:latin typeface="Times New Roman" panose="02020603050405020304" pitchFamily="18" charset="0"/>
                </a:rPr>
                <a:t>phytomère</a:t>
              </a:r>
              <a:endParaRPr lang="fr-FR" sz="1050" b="1" dirty="0">
                <a:latin typeface="Times New Roman" panose="02020603050405020304" pitchFamily="18" charset="0"/>
              </a:endParaRPr>
            </a:p>
          </p:txBody>
        </p:sp>
        <p:cxnSp>
          <p:nvCxnSpPr>
            <p:cNvPr id="45" name="Connecteur droit 44">
              <a:extLst>
                <a:ext uri="{FF2B5EF4-FFF2-40B4-BE49-F238E27FC236}">
                  <a16:creationId xmlns:a16="http://schemas.microsoft.com/office/drawing/2014/main" id="{2A0BE3F3-46ED-EDDC-2750-3D4572F1A853}"/>
                </a:ext>
              </a:extLst>
            </p:cNvPr>
            <p:cNvCxnSpPr>
              <a:cxnSpLocks/>
            </p:cNvCxnSpPr>
            <p:nvPr/>
          </p:nvCxnSpPr>
          <p:spPr>
            <a:xfrm flipH="1">
              <a:off x="1028241" y="6497296"/>
              <a:ext cx="36277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8AD7EC12-2E7D-CDFA-E1FB-85A0C7FD1135}"/>
                </a:ext>
              </a:extLst>
            </p:cNvPr>
            <p:cNvCxnSpPr>
              <a:cxnSpLocks/>
            </p:cNvCxnSpPr>
            <p:nvPr/>
          </p:nvCxnSpPr>
          <p:spPr>
            <a:xfrm flipV="1">
              <a:off x="2562318" y="5450925"/>
              <a:ext cx="0" cy="1747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A31AD2CA-9256-0BA8-35C2-11A74872119A}"/>
                </a:ext>
              </a:extLst>
            </p:cNvPr>
            <p:cNvCxnSpPr>
              <a:cxnSpLocks/>
            </p:cNvCxnSpPr>
            <p:nvPr/>
          </p:nvCxnSpPr>
          <p:spPr>
            <a:xfrm flipV="1">
              <a:off x="3613451" y="5450925"/>
              <a:ext cx="0" cy="1747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Google Shape;368;p44">
            <a:extLst>
              <a:ext uri="{FF2B5EF4-FFF2-40B4-BE49-F238E27FC236}">
                <a16:creationId xmlns:a16="http://schemas.microsoft.com/office/drawing/2014/main" id="{E6DDD528-1235-39D3-3FAD-3AB5478E8FBA}"/>
              </a:ext>
            </a:extLst>
          </p:cNvPr>
          <p:cNvSpPr/>
          <p:nvPr/>
        </p:nvSpPr>
        <p:spPr>
          <a:xfrm>
            <a:off x="495433" y="3017511"/>
            <a:ext cx="3878605" cy="2422617"/>
          </a:xfrm>
          <a:prstGeom prst="roundRect">
            <a:avLst>
              <a:gd name="adj" fmla="val 5767"/>
            </a:avLst>
          </a:prstGeom>
          <a:solidFill>
            <a:srgbClr val="EFFCC2"/>
          </a:solidFill>
          <a:ln>
            <a:noFill/>
          </a:ln>
          <a:effectLst>
            <a:outerShdw blurRad="127000" dist="190500" dir="5400000" algn="t" rotWithShape="0">
              <a:srgbClr val="000000">
                <a:alpha val="14900"/>
              </a:srgbClr>
            </a:outerShdw>
          </a:effectLst>
        </p:spPr>
        <p:txBody>
          <a:bodyPr spcFirstLastPara="1" wrap="square" lIns="360000" tIns="360000" rIns="360000" bIns="360000" anchor="t" anchorCtr="0">
            <a:noAutofit/>
          </a:bodyPr>
          <a:lstStyle/>
          <a:p>
            <a:pPr algn="ctr" defTabSz="1219170">
              <a:buClr>
                <a:srgbClr val="000000"/>
              </a:buClr>
            </a:pPr>
            <a:r>
              <a:rPr lang="fr-FR" sz="2000" dirty="0">
                <a:solidFill>
                  <a:srgbClr val="002060"/>
                </a:solidFill>
                <a:latin typeface="Times New Roman" panose="02020603050405020304" pitchFamily="18" charset="0"/>
                <a:cs typeface="Times New Roman" panose="02020603050405020304" pitchFamily="18" charset="0"/>
              </a:rPr>
              <a:t>Rameaux ont été considérés comme équivalents, représentés par un "rameau moyen " pour un génotype considéré</a:t>
            </a:r>
            <a:endParaRPr lang="fr-FR" sz="2800" kern="0" dirty="0">
              <a:solidFill>
                <a:srgbClr val="002060"/>
              </a:solidFill>
              <a:latin typeface="Times New Roman" panose="02020603050405020304" pitchFamily="18" charset="0"/>
              <a:ea typeface="Quicksand SemiBold"/>
              <a:cs typeface="Times New Roman" panose="02020603050405020304" pitchFamily="18" charset="0"/>
              <a:sym typeface="Quicksand SemiBold"/>
            </a:endParaRPr>
          </a:p>
        </p:txBody>
      </p:sp>
      <p:sp>
        <p:nvSpPr>
          <p:cNvPr id="9" name="Espace réservé du numéro de diapositive 3">
            <a:extLst>
              <a:ext uri="{FF2B5EF4-FFF2-40B4-BE49-F238E27FC236}">
                <a16:creationId xmlns:a16="http://schemas.microsoft.com/office/drawing/2014/main" id="{66914BC8-14C9-B1DB-5054-852DA6764B5F}"/>
              </a:ext>
            </a:extLst>
          </p:cNvPr>
          <p:cNvSpPr txBox="1">
            <a:spLocks/>
          </p:cNvSpPr>
          <p:nvPr/>
        </p:nvSpPr>
        <p:spPr>
          <a:xfrm>
            <a:off x="11782428" y="6524456"/>
            <a:ext cx="409572"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22</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937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05B67F42-C46D-00FD-7B2C-6455BB3231CF}"/>
              </a:ext>
            </a:extLst>
          </p:cNvPr>
          <p:cNvGrpSpPr/>
          <p:nvPr/>
        </p:nvGrpSpPr>
        <p:grpSpPr>
          <a:xfrm>
            <a:off x="4366656" y="0"/>
            <a:ext cx="3787914" cy="531567"/>
            <a:chOff x="3249432" y="1133549"/>
            <a:chExt cx="5199650" cy="613989"/>
          </a:xfrm>
        </p:grpSpPr>
        <p:sp>
          <p:nvSpPr>
            <p:cNvPr id="3" name="矩形 1">
              <a:extLst>
                <a:ext uri="{FF2B5EF4-FFF2-40B4-BE49-F238E27FC236}">
                  <a16:creationId xmlns:a16="http://schemas.microsoft.com/office/drawing/2014/main" id="{BCF74411-6A10-3BC4-4BB0-5E7A53450D3E}"/>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
              <a:extLst>
                <a:ext uri="{FF2B5EF4-FFF2-40B4-BE49-F238E27FC236}">
                  <a16:creationId xmlns:a16="http://schemas.microsoft.com/office/drawing/2014/main" id="{B1874C50-E3CC-2FFD-1A62-F6030FD3F476}"/>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3">
              <a:extLst>
                <a:ext uri="{FF2B5EF4-FFF2-40B4-BE49-F238E27FC236}">
                  <a16:creationId xmlns:a16="http://schemas.microsoft.com/office/drawing/2014/main" id="{3E0350DA-C968-58D6-6660-6E04BF10380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6" name="文本框 8">
            <a:extLst>
              <a:ext uri="{FF2B5EF4-FFF2-40B4-BE49-F238E27FC236}">
                <a16:creationId xmlns:a16="http://schemas.microsoft.com/office/drawing/2014/main" id="{FBE1C3B0-8BBC-9CB9-FB48-08EE34CEC28C}"/>
              </a:ext>
            </a:extLst>
          </p:cNvPr>
          <p:cNvSpPr txBox="1"/>
          <p:nvPr/>
        </p:nvSpPr>
        <p:spPr>
          <a:xfrm>
            <a:off x="61259" y="1191792"/>
            <a:ext cx="8093311" cy="369332"/>
          </a:xfrm>
          <a:prstGeom prst="rect">
            <a:avLst/>
          </a:prstGeom>
          <a:noFill/>
        </p:spPr>
        <p:txBody>
          <a:bodyPr wrap="square" rtlCol="0">
            <a:spAutoFit/>
          </a:bodyPr>
          <a:lstStyle/>
          <a:p>
            <a:r>
              <a:rPr lang="fr-FR"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Perspectives d’application de l’approche de modélisation </a:t>
            </a:r>
            <a:endParaRPr lang="zh-CN" altLang="en-US"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8" name="Espace réservé du numéro de diapositive 7">
            <a:extLst>
              <a:ext uri="{FF2B5EF4-FFF2-40B4-BE49-F238E27FC236}">
                <a16:creationId xmlns:a16="http://schemas.microsoft.com/office/drawing/2014/main" id="{C94119A6-2C64-6F4D-BA25-3B30C8B0FE07}"/>
              </a:ext>
            </a:extLst>
          </p:cNvPr>
          <p:cNvSpPr>
            <a:spLocks noGrp="1"/>
          </p:cNvSpPr>
          <p:nvPr>
            <p:ph type="sldNum" sz="quarter" idx="12"/>
          </p:nvPr>
        </p:nvSpPr>
        <p:spPr>
          <a:xfrm>
            <a:off x="8872790" y="7985125"/>
            <a:ext cx="2743200" cy="365125"/>
          </a:xfrm>
        </p:spPr>
        <p:txBody>
          <a:bodyPr/>
          <a:lstStyle/>
          <a:p>
            <a:fld id="{0965E7C8-8D38-468A-8CEF-B3882896E78D}" type="slidenum">
              <a:rPr lang="zh-CN" altLang="en-US" smtClean="0"/>
              <a:t>28</a:t>
            </a:fld>
            <a:endParaRPr lang="zh-CN" altLang="en-US"/>
          </a:p>
        </p:txBody>
      </p:sp>
      <p:sp>
        <p:nvSpPr>
          <p:cNvPr id="10" name="Google Shape;368;p44">
            <a:extLst>
              <a:ext uri="{FF2B5EF4-FFF2-40B4-BE49-F238E27FC236}">
                <a16:creationId xmlns:a16="http://schemas.microsoft.com/office/drawing/2014/main" id="{01CD830B-8122-2910-208B-F30E35F2AA85}"/>
              </a:ext>
            </a:extLst>
          </p:cNvPr>
          <p:cNvSpPr/>
          <p:nvPr/>
        </p:nvSpPr>
        <p:spPr>
          <a:xfrm>
            <a:off x="6309310" y="3027633"/>
            <a:ext cx="2743200" cy="3143474"/>
          </a:xfrm>
          <a:prstGeom prst="roundRect">
            <a:avLst>
              <a:gd name="adj" fmla="val 5767"/>
            </a:avLst>
          </a:prstGeom>
          <a:solidFill>
            <a:srgbClr val="EFFCC2"/>
          </a:solidFill>
          <a:ln>
            <a:noFill/>
          </a:ln>
          <a:effectLst>
            <a:outerShdw blurRad="127000" dist="190500" dir="5400000" algn="t" rotWithShape="0">
              <a:srgbClr val="000000">
                <a:alpha val="14900"/>
              </a:srgbClr>
            </a:outerShdw>
          </a:effectLst>
        </p:spPr>
        <p:txBody>
          <a:bodyPr spcFirstLastPara="1" wrap="square" lIns="360000" tIns="360000" rIns="360000" bIns="360000" anchor="t" anchorCtr="0">
            <a:noAutofit/>
          </a:bodyPr>
          <a:lstStyle/>
          <a:p>
            <a:pPr defTabSz="1219170">
              <a:buClr>
                <a:srgbClr val="000000"/>
              </a:buClr>
            </a:pPr>
            <a:endParaRPr sz="1467" kern="0">
              <a:solidFill>
                <a:srgbClr val="1A1618"/>
              </a:solidFill>
              <a:latin typeface="Quicksand SemiBold"/>
              <a:ea typeface="Quicksand SemiBold"/>
              <a:cs typeface="Quicksand SemiBold"/>
              <a:sym typeface="Quicksand SemiBold"/>
            </a:endParaRPr>
          </a:p>
        </p:txBody>
      </p:sp>
      <p:sp>
        <p:nvSpPr>
          <p:cNvPr id="12" name="Google Shape;370;p44">
            <a:extLst>
              <a:ext uri="{FF2B5EF4-FFF2-40B4-BE49-F238E27FC236}">
                <a16:creationId xmlns:a16="http://schemas.microsoft.com/office/drawing/2014/main" id="{517E10B2-DC15-EE90-1267-43E864CF34A7}"/>
              </a:ext>
            </a:extLst>
          </p:cNvPr>
          <p:cNvSpPr/>
          <p:nvPr/>
        </p:nvSpPr>
        <p:spPr>
          <a:xfrm>
            <a:off x="9315786" y="3008621"/>
            <a:ext cx="2743200" cy="3143474"/>
          </a:xfrm>
          <a:prstGeom prst="roundRect">
            <a:avLst>
              <a:gd name="adj" fmla="val 5767"/>
            </a:avLst>
          </a:prstGeom>
          <a:solidFill>
            <a:srgbClr val="EFFCC2"/>
          </a:solidFill>
          <a:ln>
            <a:noFill/>
          </a:ln>
          <a:effectLst>
            <a:outerShdw blurRad="127000" dist="190500" dir="5400000" algn="t" rotWithShape="0">
              <a:srgbClr val="000000">
                <a:alpha val="14900"/>
              </a:srgbClr>
            </a:outerShdw>
          </a:effectLst>
        </p:spPr>
        <p:txBody>
          <a:bodyPr spcFirstLastPara="1" wrap="square" lIns="360000" tIns="360000" rIns="360000" bIns="360000" anchor="t" anchorCtr="0">
            <a:noAutofit/>
          </a:bodyPr>
          <a:lstStyle/>
          <a:p>
            <a:pPr defTabSz="1219170">
              <a:buClr>
                <a:srgbClr val="000000"/>
              </a:buClr>
            </a:pPr>
            <a:endParaRPr sz="1467" kern="0">
              <a:solidFill>
                <a:srgbClr val="1A1618"/>
              </a:solidFill>
              <a:latin typeface="Quicksand SemiBold"/>
              <a:ea typeface="Quicksand SemiBold"/>
              <a:cs typeface="Quicksand SemiBold"/>
              <a:sym typeface="Quicksand SemiBold"/>
            </a:endParaRPr>
          </a:p>
        </p:txBody>
      </p:sp>
      <p:sp>
        <p:nvSpPr>
          <p:cNvPr id="19" name="Google Shape;377;p44">
            <a:extLst>
              <a:ext uri="{FF2B5EF4-FFF2-40B4-BE49-F238E27FC236}">
                <a16:creationId xmlns:a16="http://schemas.microsoft.com/office/drawing/2014/main" id="{CF229DAA-D846-54B9-F4B5-F9F77DF4A23D}"/>
              </a:ext>
            </a:extLst>
          </p:cNvPr>
          <p:cNvSpPr/>
          <p:nvPr/>
        </p:nvSpPr>
        <p:spPr>
          <a:xfrm>
            <a:off x="9498187" y="3776380"/>
            <a:ext cx="2378400" cy="862873"/>
          </a:xfrm>
          <a:prstGeom prst="rect">
            <a:avLst/>
          </a:prstGeom>
          <a:noFill/>
          <a:ln>
            <a:noFill/>
          </a:ln>
        </p:spPr>
        <p:txBody>
          <a:bodyPr spcFirstLastPara="1" wrap="square" lIns="91433" tIns="45700" rIns="91433" bIns="45700" anchor="t" anchorCtr="0">
            <a:noAutofit/>
          </a:bodyPr>
          <a:lstStyle/>
          <a:p>
            <a:pPr algn="ctr" defTabSz="1219170">
              <a:buClr>
                <a:srgbClr val="000000"/>
              </a:buClr>
            </a:pPr>
            <a:r>
              <a:rPr lang="fr-FR" altLang="ko" sz="1600" b="1" kern="0" dirty="0">
                <a:solidFill>
                  <a:srgbClr val="002739"/>
                </a:solidFill>
                <a:latin typeface="Times New Roman" panose="02020603050405020304" pitchFamily="18" charset="0"/>
                <a:cs typeface="Times New Roman" panose="02020603050405020304" pitchFamily="18" charset="0"/>
                <a:sym typeface="Quicksand SemiBold"/>
              </a:rPr>
              <a:t>Elargir l’approche à de vaste population de génotypes</a:t>
            </a:r>
          </a:p>
          <a:p>
            <a:pPr defTabSz="1219170">
              <a:buClr>
                <a:srgbClr val="000000"/>
              </a:buClr>
            </a:pPr>
            <a:r>
              <a:rPr lang="fr-FR" altLang="ko" sz="1600" b="1" kern="0" dirty="0">
                <a:solidFill>
                  <a:srgbClr val="002739"/>
                </a:solidFill>
                <a:latin typeface="Times New Roman" panose="02020603050405020304" pitchFamily="18" charset="0"/>
                <a:cs typeface="Times New Roman" panose="02020603050405020304" pitchFamily="18" charset="0"/>
                <a:sym typeface="Quicksand SemiBold"/>
              </a:rPr>
              <a:t> </a:t>
            </a:r>
            <a:endParaRPr sz="1600" b="1" kern="0" dirty="0">
              <a:solidFill>
                <a:srgbClr val="002739"/>
              </a:solidFill>
              <a:latin typeface="Times New Roman" panose="02020603050405020304" pitchFamily="18" charset="0"/>
              <a:cs typeface="Times New Roman" panose="02020603050405020304" pitchFamily="18" charset="0"/>
              <a:sym typeface="Quicksand SemiBold"/>
            </a:endParaRPr>
          </a:p>
        </p:txBody>
      </p:sp>
      <p:sp>
        <p:nvSpPr>
          <p:cNvPr id="48" name="Google Shape;473;p70">
            <a:extLst>
              <a:ext uri="{FF2B5EF4-FFF2-40B4-BE49-F238E27FC236}">
                <a16:creationId xmlns:a16="http://schemas.microsoft.com/office/drawing/2014/main" id="{4B79B1D9-6B85-F314-B03B-534941E7EA6E}"/>
              </a:ext>
            </a:extLst>
          </p:cNvPr>
          <p:cNvSpPr txBox="1">
            <a:spLocks/>
          </p:cNvSpPr>
          <p:nvPr/>
        </p:nvSpPr>
        <p:spPr>
          <a:xfrm>
            <a:off x="4348659" y="2270646"/>
            <a:ext cx="682029" cy="477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2800" b="1" i="0" u="none" strike="noStrike" kern="0" cap="none" spc="0" normalizeH="0" baseline="0" noProof="0" dirty="0">
                <a:ln>
                  <a:noFill/>
                </a:ln>
                <a:solidFill>
                  <a:srgbClr val="8C4303"/>
                </a:solidFill>
                <a:effectLst/>
                <a:uLnTx/>
                <a:uFillTx/>
                <a:latin typeface="Times New Roman" panose="02020603050405020304" pitchFamily="18" charset="0"/>
                <a:cs typeface="Times New Roman" panose="02020603050405020304" pitchFamily="18" charset="0"/>
                <a:sym typeface="Playfair Display"/>
              </a:rPr>
              <a:t>02</a:t>
            </a:r>
          </a:p>
        </p:txBody>
      </p:sp>
      <p:sp>
        <p:nvSpPr>
          <p:cNvPr id="49" name="Google Shape;473;p70">
            <a:extLst>
              <a:ext uri="{FF2B5EF4-FFF2-40B4-BE49-F238E27FC236}">
                <a16:creationId xmlns:a16="http://schemas.microsoft.com/office/drawing/2014/main" id="{124C9654-8D0F-FDC2-E4AC-682933AB51A4}"/>
              </a:ext>
            </a:extLst>
          </p:cNvPr>
          <p:cNvSpPr txBox="1">
            <a:spLocks/>
          </p:cNvSpPr>
          <p:nvPr/>
        </p:nvSpPr>
        <p:spPr>
          <a:xfrm>
            <a:off x="7339895" y="2193140"/>
            <a:ext cx="682029" cy="477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2800" b="1" i="0" u="none" strike="noStrike" kern="0" cap="none" spc="0" normalizeH="0" baseline="0" noProof="0" dirty="0">
                <a:ln>
                  <a:noFill/>
                </a:ln>
                <a:solidFill>
                  <a:srgbClr val="8C4303"/>
                </a:solidFill>
                <a:effectLst/>
                <a:uLnTx/>
                <a:uFillTx/>
                <a:latin typeface="Times New Roman" panose="02020603050405020304" pitchFamily="18" charset="0"/>
                <a:cs typeface="Times New Roman" panose="02020603050405020304" pitchFamily="18" charset="0"/>
                <a:sym typeface="Playfair Display"/>
              </a:rPr>
              <a:t>03</a:t>
            </a:r>
          </a:p>
        </p:txBody>
      </p:sp>
      <p:sp>
        <p:nvSpPr>
          <p:cNvPr id="50" name="Google Shape;473;p70">
            <a:extLst>
              <a:ext uri="{FF2B5EF4-FFF2-40B4-BE49-F238E27FC236}">
                <a16:creationId xmlns:a16="http://schemas.microsoft.com/office/drawing/2014/main" id="{C62DF105-C098-3459-5A09-5634F6FD40A8}"/>
              </a:ext>
            </a:extLst>
          </p:cNvPr>
          <p:cNvSpPr txBox="1">
            <a:spLocks/>
          </p:cNvSpPr>
          <p:nvPr/>
        </p:nvSpPr>
        <p:spPr>
          <a:xfrm>
            <a:off x="10302557" y="2186704"/>
            <a:ext cx="682029" cy="477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2800" b="1" i="0" u="none" strike="noStrike" kern="0" cap="none" spc="0" normalizeH="0" baseline="0" noProof="0" dirty="0">
                <a:ln>
                  <a:noFill/>
                </a:ln>
                <a:solidFill>
                  <a:srgbClr val="8C4303"/>
                </a:solidFill>
                <a:effectLst/>
                <a:uLnTx/>
                <a:uFillTx/>
                <a:latin typeface="Times New Roman" panose="02020603050405020304" pitchFamily="18" charset="0"/>
                <a:cs typeface="Times New Roman" panose="02020603050405020304" pitchFamily="18" charset="0"/>
                <a:sym typeface="Playfair Display"/>
              </a:rPr>
              <a:t>04</a:t>
            </a:r>
          </a:p>
        </p:txBody>
      </p:sp>
      <p:sp>
        <p:nvSpPr>
          <p:cNvPr id="51" name="Google Shape;372;p44">
            <a:extLst>
              <a:ext uri="{FF2B5EF4-FFF2-40B4-BE49-F238E27FC236}">
                <a16:creationId xmlns:a16="http://schemas.microsoft.com/office/drawing/2014/main" id="{4567807C-55B0-904B-D667-9E1CD931F460}"/>
              </a:ext>
            </a:extLst>
          </p:cNvPr>
          <p:cNvSpPr txBox="1"/>
          <p:nvPr/>
        </p:nvSpPr>
        <p:spPr>
          <a:xfrm>
            <a:off x="6412437" y="3697868"/>
            <a:ext cx="2378400" cy="1077178"/>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fr-FR" altLang="ko"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rPr>
              <a:t>Valider ce modèle sur des données d’interception des rayonnements </a:t>
            </a:r>
            <a:endParaRPr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endParaRPr>
          </a:p>
        </p:txBody>
      </p:sp>
      <p:sp>
        <p:nvSpPr>
          <p:cNvPr id="59" name="ZoneTexte 58">
            <a:extLst>
              <a:ext uri="{FF2B5EF4-FFF2-40B4-BE49-F238E27FC236}">
                <a16:creationId xmlns:a16="http://schemas.microsoft.com/office/drawing/2014/main" id="{299EAE6D-3C86-552A-39CE-D06F907DF7ED}"/>
              </a:ext>
            </a:extLst>
          </p:cNvPr>
          <p:cNvSpPr txBox="1"/>
          <p:nvPr/>
        </p:nvSpPr>
        <p:spPr>
          <a:xfrm>
            <a:off x="4722829" y="76942"/>
            <a:ext cx="2639810" cy="369332"/>
          </a:xfrm>
          <a:prstGeom prst="rect">
            <a:avLst/>
          </a:prstGeom>
          <a:noFill/>
        </p:spPr>
        <p:txBody>
          <a:bodyPr wrap="square">
            <a:spAutoFit/>
          </a:bodyPr>
          <a:lstStyle/>
          <a:p>
            <a:pPr algn="ctr"/>
            <a:r>
              <a:rPr lang="en-US" altLang="zh-CN" sz="18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Pers</a:t>
            </a:r>
            <a:r>
              <a:rPr lang="en-US" altLang="zh-CN"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pectives </a:t>
            </a:r>
            <a:endParaRPr lang="zh-CN" altLang="en-US" sz="18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7" name="Espace réservé du numéro de diapositive 3">
            <a:extLst>
              <a:ext uri="{FF2B5EF4-FFF2-40B4-BE49-F238E27FC236}">
                <a16:creationId xmlns:a16="http://schemas.microsoft.com/office/drawing/2014/main" id="{450C8552-3077-A2FD-D58E-BD41BA1E5DC4}"/>
              </a:ext>
            </a:extLst>
          </p:cNvPr>
          <p:cNvSpPr txBox="1">
            <a:spLocks/>
          </p:cNvSpPr>
          <p:nvPr/>
        </p:nvSpPr>
        <p:spPr>
          <a:xfrm>
            <a:off x="11791950" y="6524456"/>
            <a:ext cx="40004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23</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Google Shape;369;p44">
            <a:extLst>
              <a:ext uri="{FF2B5EF4-FFF2-40B4-BE49-F238E27FC236}">
                <a16:creationId xmlns:a16="http://schemas.microsoft.com/office/drawing/2014/main" id="{5E56AFE4-397E-C9ED-6954-61A4AD67811A}"/>
              </a:ext>
            </a:extLst>
          </p:cNvPr>
          <p:cNvSpPr/>
          <p:nvPr/>
        </p:nvSpPr>
        <p:spPr>
          <a:xfrm>
            <a:off x="3302834" y="3027633"/>
            <a:ext cx="2743200" cy="3143474"/>
          </a:xfrm>
          <a:prstGeom prst="roundRect">
            <a:avLst>
              <a:gd name="adj" fmla="val 5767"/>
            </a:avLst>
          </a:prstGeom>
          <a:solidFill>
            <a:srgbClr val="EFFCC2"/>
          </a:solidFill>
          <a:ln>
            <a:noFill/>
          </a:ln>
          <a:effectLst>
            <a:outerShdw blurRad="127000" dist="190500" dir="5400000" algn="t" rotWithShape="0">
              <a:srgbClr val="000000">
                <a:alpha val="14900"/>
              </a:srgbClr>
            </a:outerShdw>
          </a:effectLst>
        </p:spPr>
        <p:txBody>
          <a:bodyPr spcFirstLastPara="1" wrap="square" lIns="360000" tIns="360000" rIns="360000" bIns="360000" anchor="t" anchorCtr="0">
            <a:noAutofit/>
          </a:bodyPr>
          <a:lstStyle/>
          <a:p>
            <a:pPr defTabSz="1219170">
              <a:buClr>
                <a:srgbClr val="000000"/>
              </a:buClr>
            </a:pPr>
            <a:endParaRPr sz="1467" kern="0">
              <a:solidFill>
                <a:srgbClr val="1A1618"/>
              </a:solidFill>
              <a:latin typeface="Quicksand SemiBold"/>
              <a:ea typeface="Quicksand SemiBold"/>
              <a:cs typeface="Quicksand SemiBold"/>
              <a:sym typeface="Quicksand SemiBold"/>
            </a:endParaRPr>
          </a:p>
        </p:txBody>
      </p:sp>
      <p:sp>
        <p:nvSpPr>
          <p:cNvPr id="13" name="Google Shape;372;p44">
            <a:extLst>
              <a:ext uri="{FF2B5EF4-FFF2-40B4-BE49-F238E27FC236}">
                <a16:creationId xmlns:a16="http://schemas.microsoft.com/office/drawing/2014/main" id="{08BAC280-10C3-0C73-3959-273958C1656A}"/>
              </a:ext>
            </a:extLst>
          </p:cNvPr>
          <p:cNvSpPr txBox="1"/>
          <p:nvPr/>
        </p:nvSpPr>
        <p:spPr>
          <a:xfrm>
            <a:off x="3368310" y="3412002"/>
            <a:ext cx="2536488" cy="1815841"/>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fr-FR" altLang="ko"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rPr>
              <a:t>Utiliser ces reconstructions 3D pour caractériser l’impact des traits d’architecture sur les variables d’interception du rayonnement</a:t>
            </a:r>
            <a:endParaRPr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endParaRPr>
          </a:p>
        </p:txBody>
      </p:sp>
      <p:sp>
        <p:nvSpPr>
          <p:cNvPr id="14" name="Google Shape;473;p70">
            <a:extLst>
              <a:ext uri="{FF2B5EF4-FFF2-40B4-BE49-F238E27FC236}">
                <a16:creationId xmlns:a16="http://schemas.microsoft.com/office/drawing/2014/main" id="{074C32DB-19B8-C6C5-9982-835EA8A0A486}"/>
              </a:ext>
            </a:extLst>
          </p:cNvPr>
          <p:cNvSpPr txBox="1">
            <a:spLocks/>
          </p:cNvSpPr>
          <p:nvPr/>
        </p:nvSpPr>
        <p:spPr>
          <a:xfrm>
            <a:off x="1341785" y="2310529"/>
            <a:ext cx="682029" cy="477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2800" b="1" i="0" u="none" strike="noStrike" kern="0" cap="none" spc="0" normalizeH="0" baseline="0" noProof="0" dirty="0">
                <a:ln>
                  <a:noFill/>
                </a:ln>
                <a:solidFill>
                  <a:srgbClr val="8C4303"/>
                </a:solidFill>
                <a:effectLst/>
                <a:uLnTx/>
                <a:uFillTx/>
                <a:latin typeface="Times New Roman" panose="02020603050405020304" pitchFamily="18" charset="0"/>
                <a:cs typeface="Times New Roman" panose="02020603050405020304" pitchFamily="18" charset="0"/>
                <a:sym typeface="Playfair Display"/>
              </a:rPr>
              <a:t>01</a:t>
            </a:r>
          </a:p>
        </p:txBody>
      </p:sp>
      <p:sp>
        <p:nvSpPr>
          <p:cNvPr id="15" name="Google Shape;369;p44">
            <a:extLst>
              <a:ext uri="{FF2B5EF4-FFF2-40B4-BE49-F238E27FC236}">
                <a16:creationId xmlns:a16="http://schemas.microsoft.com/office/drawing/2014/main" id="{BBE26FEB-A174-E0C6-56CF-2ECB8C55AE66}"/>
              </a:ext>
            </a:extLst>
          </p:cNvPr>
          <p:cNvSpPr/>
          <p:nvPr/>
        </p:nvSpPr>
        <p:spPr>
          <a:xfrm>
            <a:off x="295960" y="3067516"/>
            <a:ext cx="2743200" cy="3143474"/>
          </a:xfrm>
          <a:prstGeom prst="roundRect">
            <a:avLst>
              <a:gd name="adj" fmla="val 5767"/>
            </a:avLst>
          </a:prstGeom>
          <a:solidFill>
            <a:srgbClr val="EFFCC2"/>
          </a:solidFill>
          <a:ln>
            <a:noFill/>
          </a:ln>
          <a:effectLst>
            <a:outerShdw blurRad="127000" dist="190500" dir="5400000" algn="t" rotWithShape="0">
              <a:srgbClr val="000000">
                <a:alpha val="14900"/>
              </a:srgbClr>
            </a:outerShdw>
          </a:effectLst>
        </p:spPr>
        <p:txBody>
          <a:bodyPr spcFirstLastPara="1" wrap="square" lIns="360000" tIns="360000" rIns="360000" bIns="360000" anchor="t" anchorCtr="0">
            <a:noAutofit/>
          </a:bodyPr>
          <a:lstStyle/>
          <a:p>
            <a:pPr defTabSz="1219170">
              <a:buClr>
                <a:srgbClr val="000000"/>
              </a:buClr>
            </a:pPr>
            <a:endParaRPr sz="1467" kern="0">
              <a:solidFill>
                <a:srgbClr val="1A1618"/>
              </a:solidFill>
              <a:latin typeface="Quicksand SemiBold"/>
              <a:ea typeface="Quicksand SemiBold"/>
              <a:cs typeface="Quicksand SemiBold"/>
              <a:sym typeface="Quicksand SemiBold"/>
            </a:endParaRPr>
          </a:p>
        </p:txBody>
      </p:sp>
      <p:sp>
        <p:nvSpPr>
          <p:cNvPr id="16" name="Google Shape;372;p44">
            <a:extLst>
              <a:ext uri="{FF2B5EF4-FFF2-40B4-BE49-F238E27FC236}">
                <a16:creationId xmlns:a16="http://schemas.microsoft.com/office/drawing/2014/main" id="{8E6B96D2-C838-18C3-8D49-51F301C42C7C}"/>
              </a:ext>
            </a:extLst>
          </p:cNvPr>
          <p:cNvSpPr txBox="1"/>
          <p:nvPr/>
        </p:nvSpPr>
        <p:spPr>
          <a:xfrm>
            <a:off x="315413" y="4164880"/>
            <a:ext cx="2536488" cy="830956"/>
          </a:xfrm>
          <a:prstGeom prst="rect">
            <a:avLst/>
          </a:prstGeom>
          <a:noFill/>
          <a:ln>
            <a:noFill/>
          </a:ln>
        </p:spPr>
        <p:txBody>
          <a:bodyPr spcFirstLastPara="1" wrap="square" lIns="91433" tIns="45700" rIns="91433" bIns="45700" anchor="t" anchorCtr="0">
            <a:spAutoFit/>
          </a:bodyPr>
          <a:lstStyle/>
          <a:p>
            <a:pPr algn="ctr" defTabSz="1219170">
              <a:buClr>
                <a:srgbClr val="000000"/>
              </a:buClr>
            </a:pPr>
            <a:r>
              <a:rPr lang="fr-FR" altLang="ko"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rPr>
              <a:t>Analyse de sensibilité </a:t>
            </a:r>
          </a:p>
          <a:p>
            <a:pPr algn="ctr" defTabSz="1219170">
              <a:buClr>
                <a:srgbClr val="000000"/>
              </a:buClr>
            </a:pPr>
            <a:r>
              <a:rPr lang="fr-FR"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rPr>
              <a:t>des paramètres d’estimation </a:t>
            </a:r>
            <a:endParaRPr sz="1600" b="1" kern="0" dirty="0">
              <a:solidFill>
                <a:srgbClr val="002739"/>
              </a:solidFill>
              <a:latin typeface="Times New Roman" panose="02020603050405020304" pitchFamily="18" charset="0"/>
              <a:ea typeface="Quicksand Light"/>
              <a:cs typeface="Times New Roman" panose="02020603050405020304" pitchFamily="18" charset="0"/>
              <a:sym typeface="Quicksand Light"/>
            </a:endParaRPr>
          </a:p>
        </p:txBody>
      </p:sp>
    </p:spTree>
    <p:extLst>
      <p:ext uri="{BB962C8B-B14F-4D97-AF65-F5344CB8AC3E}">
        <p14:creationId xmlns:p14="http://schemas.microsoft.com/office/powerpoint/2010/main" val="23623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10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B894E321-B161-2B44-62FE-C9884E7211FB}"/>
              </a:ext>
            </a:extLst>
          </p:cNvPr>
          <p:cNvGrpSpPr/>
          <p:nvPr/>
        </p:nvGrpSpPr>
        <p:grpSpPr>
          <a:xfrm>
            <a:off x="4899391" y="0"/>
            <a:ext cx="3015884" cy="400110"/>
            <a:chOff x="3249432" y="1133549"/>
            <a:chExt cx="5199650" cy="613989"/>
          </a:xfrm>
        </p:grpSpPr>
        <p:sp>
          <p:nvSpPr>
            <p:cNvPr id="3" name="矩形 1">
              <a:extLst>
                <a:ext uri="{FF2B5EF4-FFF2-40B4-BE49-F238E27FC236}">
                  <a16:creationId xmlns:a16="http://schemas.microsoft.com/office/drawing/2014/main" id="{957AE31D-6D8C-657B-499D-49ABC0E3E1B1}"/>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矩形 2">
              <a:extLst>
                <a:ext uri="{FF2B5EF4-FFF2-40B4-BE49-F238E27FC236}">
                  <a16:creationId xmlns:a16="http://schemas.microsoft.com/office/drawing/2014/main" id="{9A4C4A49-7030-923A-7EE1-947C0A16D01F}"/>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5" name="图片 3">
              <a:extLst>
                <a:ext uri="{FF2B5EF4-FFF2-40B4-BE49-F238E27FC236}">
                  <a16:creationId xmlns:a16="http://schemas.microsoft.com/office/drawing/2014/main" id="{B7540FC5-89A6-F861-870C-7870668BA0FC}"/>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43226" y="1185197"/>
              <a:ext cx="549394" cy="510690"/>
            </a:xfrm>
            <a:prstGeom prst="rect">
              <a:avLst/>
            </a:prstGeom>
          </p:spPr>
        </p:pic>
      </p:grpSp>
      <p:sp>
        <p:nvSpPr>
          <p:cNvPr id="6" name="文本框 8">
            <a:extLst>
              <a:ext uri="{FF2B5EF4-FFF2-40B4-BE49-F238E27FC236}">
                <a16:creationId xmlns:a16="http://schemas.microsoft.com/office/drawing/2014/main" id="{4A105C27-F718-69E7-9CAF-ABE2832B9DD5}"/>
              </a:ext>
            </a:extLst>
          </p:cNvPr>
          <p:cNvSpPr txBox="1"/>
          <p:nvPr/>
        </p:nvSpPr>
        <p:spPr>
          <a:xfrm>
            <a:off x="4543425" y="0"/>
            <a:ext cx="2859753" cy="400110"/>
          </a:xfrm>
          <a:prstGeom prst="rect">
            <a:avLst/>
          </a:prstGeom>
          <a:noFill/>
        </p:spPr>
        <p:txBody>
          <a:bodyPr wrap="square" rtlCol="0">
            <a:spAutoFit/>
          </a:bodyPr>
          <a:lstStyle/>
          <a:p>
            <a:pPr algn="ctr"/>
            <a:r>
              <a:rPr lang="en-US"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A </a:t>
            </a:r>
            <a:r>
              <a:rPr lang="en-US" altLang="zh-CN" sz="2000" b="1" dirty="0" err="1">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retenir</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254" name="Google Shape;12775;p53">
            <a:extLst>
              <a:ext uri="{FF2B5EF4-FFF2-40B4-BE49-F238E27FC236}">
                <a16:creationId xmlns:a16="http://schemas.microsoft.com/office/drawing/2014/main" id="{F3F6AA4B-4143-B365-1DD0-683696E5ABEB}"/>
              </a:ext>
            </a:extLst>
          </p:cNvPr>
          <p:cNvSpPr txBox="1"/>
          <p:nvPr/>
        </p:nvSpPr>
        <p:spPr>
          <a:xfrm>
            <a:off x="3691552" y="2907264"/>
            <a:ext cx="8413993" cy="799500"/>
          </a:xfrm>
          <a:prstGeom prst="rect">
            <a:avLst/>
          </a:prstGeom>
          <a:noFill/>
          <a:ln>
            <a:noFill/>
          </a:ln>
        </p:spPr>
        <p:txBody>
          <a:bodyPr spcFirstLastPara="1" wrap="square" lIns="91425" tIns="91425" rIns="91425" bIns="91425" anchor="ctr" anchorCtr="0">
            <a:noAutofit/>
          </a:bodyPr>
          <a:lstStyle/>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Rajdhani"/>
                <a:cs typeface="Times New Roman" panose="02020603050405020304" pitchFamily="18" charset="0"/>
                <a:sym typeface="Rajdhani"/>
              </a:rPr>
              <a:t>Différences marquantes  du </a:t>
            </a: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nombre de feuilles primaire, nombre de feuilles secondaire, la surface foliaire,  et la longueur des entre-nœuds vis-à-vis des génotypes. </a:t>
            </a:r>
          </a:p>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Variabilité inter et intra-génotypique, profil de SF et LEN, distribution de bourgeons </a:t>
            </a:r>
          </a:p>
        </p:txBody>
      </p:sp>
      <p:sp>
        <p:nvSpPr>
          <p:cNvPr id="255" name="Google Shape;12776;p53">
            <a:extLst>
              <a:ext uri="{FF2B5EF4-FFF2-40B4-BE49-F238E27FC236}">
                <a16:creationId xmlns:a16="http://schemas.microsoft.com/office/drawing/2014/main" id="{A3A6F5D8-87ED-526C-727E-5F713C2176E9}"/>
              </a:ext>
            </a:extLst>
          </p:cNvPr>
          <p:cNvSpPr txBox="1"/>
          <p:nvPr/>
        </p:nvSpPr>
        <p:spPr>
          <a:xfrm>
            <a:off x="1349584" y="2859363"/>
            <a:ext cx="1655507" cy="799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2000" b="1" kern="0" dirty="0">
                <a:solidFill>
                  <a:srgbClr val="000A39"/>
                </a:solidFill>
                <a:latin typeface="Times New Roman" panose="02020603050405020304" pitchFamily="18" charset="0"/>
                <a:ea typeface="Rajdhani"/>
                <a:cs typeface="Times New Roman" panose="02020603050405020304" pitchFamily="18" charset="0"/>
                <a:sym typeface="Rajdhani"/>
              </a:rPr>
              <a:t>Variabilité </a:t>
            </a:r>
          </a:p>
        </p:txBody>
      </p:sp>
      <p:sp>
        <p:nvSpPr>
          <p:cNvPr id="256" name="Google Shape;12777;p53">
            <a:extLst>
              <a:ext uri="{FF2B5EF4-FFF2-40B4-BE49-F238E27FC236}">
                <a16:creationId xmlns:a16="http://schemas.microsoft.com/office/drawing/2014/main" id="{4769D632-6A1A-0783-9ED4-C8979DBFF0CB}"/>
              </a:ext>
            </a:extLst>
          </p:cNvPr>
          <p:cNvSpPr txBox="1"/>
          <p:nvPr/>
        </p:nvSpPr>
        <p:spPr>
          <a:xfrm>
            <a:off x="3691551" y="5581781"/>
            <a:ext cx="8265947" cy="799500"/>
          </a:xfrm>
          <a:prstGeom prst="rect">
            <a:avLst/>
          </a:prstGeom>
          <a:noFill/>
          <a:ln>
            <a:noFill/>
          </a:ln>
        </p:spPr>
        <p:txBody>
          <a:bodyPr spcFirstLastPara="1" wrap="square" lIns="91425" tIns="91425" rIns="91425" bIns="91425" anchor="ctr" anchorCtr="0">
            <a:noAutofit/>
          </a:bodyPr>
          <a:lstStyle/>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Résultats de la validation ont montré que les sorties du modèle étaient en bon accord avec l’ensemble des données et que le modèle simule bien les données</a:t>
            </a:r>
          </a:p>
          <a:p>
            <a:pPr marL="228600" indent="-215900">
              <a:buClr>
                <a:srgbClr val="000A39"/>
              </a:buClr>
              <a:buSzPts val="1600"/>
              <a:buFont typeface="Nunito Sans"/>
              <a:buChar char="●"/>
            </a:pPr>
            <a:endParaRPr sz="1600" kern="0" dirty="0">
              <a:solidFill>
                <a:srgbClr val="000A39"/>
              </a:solidFill>
              <a:latin typeface="Times New Roman" panose="02020603050405020304" pitchFamily="18" charset="0"/>
              <a:ea typeface="Nunito Sans"/>
              <a:cs typeface="Times New Roman" panose="02020603050405020304" pitchFamily="18" charset="0"/>
              <a:sym typeface="Nunito Sans"/>
            </a:endParaRPr>
          </a:p>
        </p:txBody>
      </p:sp>
      <p:sp>
        <p:nvSpPr>
          <p:cNvPr id="257" name="Google Shape;12778;p53">
            <a:extLst>
              <a:ext uri="{FF2B5EF4-FFF2-40B4-BE49-F238E27FC236}">
                <a16:creationId xmlns:a16="http://schemas.microsoft.com/office/drawing/2014/main" id="{B9E1109E-F218-F355-33E3-F36370DC9B51}"/>
              </a:ext>
            </a:extLst>
          </p:cNvPr>
          <p:cNvSpPr txBox="1"/>
          <p:nvPr/>
        </p:nvSpPr>
        <p:spPr>
          <a:xfrm>
            <a:off x="1305602" y="5375677"/>
            <a:ext cx="1461525" cy="640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b="1" kern="0" dirty="0">
                <a:solidFill>
                  <a:srgbClr val="000A39"/>
                </a:solidFill>
                <a:latin typeface="Times New Roman" panose="02020603050405020304" pitchFamily="18" charset="0"/>
                <a:ea typeface="Rajdhani"/>
                <a:cs typeface="Times New Roman" panose="02020603050405020304" pitchFamily="18" charset="0"/>
                <a:sym typeface="Rajdhani"/>
              </a:rPr>
              <a:t>Validation du modèle  </a:t>
            </a:r>
            <a:endParaRPr sz="2000" b="1" kern="0" dirty="0">
              <a:solidFill>
                <a:srgbClr val="000A39"/>
              </a:solidFill>
              <a:latin typeface="Times New Roman" panose="02020603050405020304" pitchFamily="18" charset="0"/>
              <a:ea typeface="Rajdhani"/>
              <a:cs typeface="Times New Roman" panose="02020603050405020304" pitchFamily="18" charset="0"/>
              <a:sym typeface="Rajdhani"/>
            </a:endParaRPr>
          </a:p>
        </p:txBody>
      </p:sp>
      <p:sp>
        <p:nvSpPr>
          <p:cNvPr id="258" name="Google Shape;12779;p53">
            <a:extLst>
              <a:ext uri="{FF2B5EF4-FFF2-40B4-BE49-F238E27FC236}">
                <a16:creationId xmlns:a16="http://schemas.microsoft.com/office/drawing/2014/main" id="{03E6136E-DB26-2BD9-F97C-70959BC9FDBB}"/>
              </a:ext>
            </a:extLst>
          </p:cNvPr>
          <p:cNvSpPr txBox="1"/>
          <p:nvPr/>
        </p:nvSpPr>
        <p:spPr>
          <a:xfrm>
            <a:off x="3691551" y="4231901"/>
            <a:ext cx="8100484" cy="799500"/>
          </a:xfrm>
          <a:prstGeom prst="rect">
            <a:avLst/>
          </a:prstGeom>
          <a:noFill/>
          <a:ln>
            <a:noFill/>
          </a:ln>
        </p:spPr>
        <p:txBody>
          <a:bodyPr spcFirstLastPara="1" wrap="square" lIns="91425" tIns="91425" rIns="91425" bIns="91425" anchor="ctr" anchorCtr="0">
            <a:noAutofit/>
          </a:bodyPr>
          <a:lstStyle/>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Bonne concordance entre les paramètres d’estimation et les mesures exhaustives </a:t>
            </a:r>
          </a:p>
          <a:p>
            <a:pPr marL="228600" indent="-215900">
              <a:buClr>
                <a:srgbClr val="000A39"/>
              </a:buClr>
              <a:buSzPts val="1600"/>
              <a:buFont typeface="Nunito Sans"/>
              <a:buChar char="●"/>
            </a:pPr>
            <a:endParaRPr sz="1600" kern="0" dirty="0">
              <a:solidFill>
                <a:srgbClr val="000A39"/>
              </a:solidFill>
              <a:latin typeface="Times New Roman" panose="02020603050405020304" pitchFamily="18" charset="0"/>
              <a:ea typeface="Nunito Sans"/>
              <a:cs typeface="Times New Roman" panose="02020603050405020304" pitchFamily="18" charset="0"/>
              <a:sym typeface="Nunito Sans"/>
            </a:endParaRPr>
          </a:p>
        </p:txBody>
      </p:sp>
      <p:sp>
        <p:nvSpPr>
          <p:cNvPr id="259" name="Google Shape;12780;p53">
            <a:extLst>
              <a:ext uri="{FF2B5EF4-FFF2-40B4-BE49-F238E27FC236}">
                <a16:creationId xmlns:a16="http://schemas.microsoft.com/office/drawing/2014/main" id="{F6C25A59-3657-F55A-E75F-AC323940BD70}"/>
              </a:ext>
            </a:extLst>
          </p:cNvPr>
          <p:cNvSpPr txBox="1"/>
          <p:nvPr/>
        </p:nvSpPr>
        <p:spPr>
          <a:xfrm>
            <a:off x="1349584" y="4098363"/>
            <a:ext cx="2507432" cy="640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b="1" kern="0" dirty="0">
                <a:solidFill>
                  <a:srgbClr val="000A39"/>
                </a:solidFill>
                <a:latin typeface="Times New Roman" panose="02020603050405020304" pitchFamily="18" charset="0"/>
                <a:ea typeface="Rajdhani"/>
                <a:cs typeface="Times New Roman" panose="02020603050405020304" pitchFamily="18" charset="0"/>
                <a:sym typeface="Rajdhani"/>
              </a:rPr>
              <a:t>Parametre d’estimation </a:t>
            </a:r>
            <a:endParaRPr sz="2000" b="1" kern="0" dirty="0">
              <a:solidFill>
                <a:srgbClr val="000A39"/>
              </a:solidFill>
              <a:latin typeface="Times New Roman" panose="02020603050405020304" pitchFamily="18" charset="0"/>
              <a:ea typeface="Rajdhani"/>
              <a:cs typeface="Times New Roman" panose="02020603050405020304" pitchFamily="18" charset="0"/>
              <a:sym typeface="Rajdhani"/>
            </a:endParaRPr>
          </a:p>
        </p:txBody>
      </p:sp>
      <p:sp>
        <p:nvSpPr>
          <p:cNvPr id="260" name="Google Shape;12775;p53">
            <a:extLst>
              <a:ext uri="{FF2B5EF4-FFF2-40B4-BE49-F238E27FC236}">
                <a16:creationId xmlns:a16="http://schemas.microsoft.com/office/drawing/2014/main" id="{AB077567-A65A-F796-661B-5A4138CEB805}"/>
              </a:ext>
            </a:extLst>
          </p:cNvPr>
          <p:cNvSpPr txBox="1"/>
          <p:nvPr/>
        </p:nvSpPr>
        <p:spPr>
          <a:xfrm>
            <a:off x="3691551" y="1722619"/>
            <a:ext cx="8413993" cy="799500"/>
          </a:xfrm>
          <a:prstGeom prst="rect">
            <a:avLst/>
          </a:prstGeom>
          <a:noFill/>
          <a:ln>
            <a:noFill/>
          </a:ln>
        </p:spPr>
        <p:txBody>
          <a:bodyPr spcFirstLastPara="1" wrap="square" lIns="91425" tIns="91425" rIns="91425" bIns="91425" anchor="ctr" anchorCtr="0">
            <a:noAutofit/>
          </a:bodyPr>
          <a:lstStyle/>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Normalement distribuées</a:t>
            </a:r>
          </a:p>
          <a:p>
            <a:pPr marL="228600" indent="-215900">
              <a:buClr>
                <a:srgbClr val="000A39"/>
              </a:buClr>
              <a:buSzPts val="1600"/>
              <a:buFont typeface="Nunito Sans"/>
              <a:buChar char="●"/>
            </a:pPr>
            <a:endPar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endParaRPr>
          </a:p>
          <a:p>
            <a:pPr marL="228600" indent="-215900">
              <a:buClr>
                <a:srgbClr val="000A39"/>
              </a:buClr>
              <a:buSzPts val="1600"/>
              <a:buFont typeface="Nunito Sans"/>
              <a:buChar char="●"/>
            </a:pPr>
            <a:r>
              <a:rPr lang="fr-FR" sz="1600" kern="0" dirty="0">
                <a:solidFill>
                  <a:srgbClr val="000A39"/>
                </a:solidFill>
                <a:latin typeface="Times New Roman" panose="02020603050405020304" pitchFamily="18" charset="0"/>
                <a:ea typeface="Nunito Sans"/>
                <a:cs typeface="Times New Roman" panose="02020603050405020304" pitchFamily="18" charset="0"/>
                <a:sym typeface="Nunito Sans"/>
              </a:rPr>
              <a:t>Forte héritabilité des variables </a:t>
            </a:r>
          </a:p>
        </p:txBody>
      </p:sp>
      <p:sp>
        <p:nvSpPr>
          <p:cNvPr id="261" name="Google Shape;12776;p53">
            <a:extLst>
              <a:ext uri="{FF2B5EF4-FFF2-40B4-BE49-F238E27FC236}">
                <a16:creationId xmlns:a16="http://schemas.microsoft.com/office/drawing/2014/main" id="{B97FD42F-5AE4-24F7-FF21-C5D1BF471428}"/>
              </a:ext>
            </a:extLst>
          </p:cNvPr>
          <p:cNvSpPr txBox="1"/>
          <p:nvPr/>
        </p:nvSpPr>
        <p:spPr>
          <a:xfrm>
            <a:off x="1349584" y="1815445"/>
            <a:ext cx="2602348" cy="640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2000" b="1" kern="0" dirty="0">
                <a:solidFill>
                  <a:srgbClr val="000A39"/>
                </a:solidFill>
                <a:latin typeface="Times New Roman" panose="02020603050405020304" pitchFamily="18" charset="0"/>
                <a:ea typeface="Rajdhani"/>
                <a:cs typeface="Times New Roman" panose="02020603050405020304" pitchFamily="18" charset="0"/>
                <a:sym typeface="Rajdhani"/>
              </a:rPr>
              <a:t>D</a:t>
            </a:r>
            <a:r>
              <a:rPr lang="fr-FR" sz="2000" b="1" kern="0" dirty="0" err="1">
                <a:solidFill>
                  <a:srgbClr val="000A39"/>
                </a:solidFill>
                <a:latin typeface="Times New Roman" panose="02020603050405020304" pitchFamily="18" charset="0"/>
                <a:ea typeface="Rajdhani"/>
                <a:cs typeface="Times New Roman" panose="02020603050405020304" pitchFamily="18" charset="0"/>
                <a:sym typeface="Rajdhani"/>
              </a:rPr>
              <a:t>istribution</a:t>
            </a:r>
            <a:r>
              <a:rPr lang="fr-FR" sz="2000" b="1" kern="0" dirty="0">
                <a:solidFill>
                  <a:srgbClr val="000A39"/>
                </a:solidFill>
                <a:latin typeface="Times New Roman" panose="02020603050405020304" pitchFamily="18" charset="0"/>
                <a:ea typeface="Rajdhani"/>
                <a:cs typeface="Times New Roman" panose="02020603050405020304" pitchFamily="18" charset="0"/>
                <a:sym typeface="Rajdhani"/>
              </a:rPr>
              <a:t> des données et H²</a:t>
            </a:r>
          </a:p>
        </p:txBody>
      </p:sp>
      <p:sp>
        <p:nvSpPr>
          <p:cNvPr id="7" name="Espace réservé du numéro de diapositive 3">
            <a:extLst>
              <a:ext uri="{FF2B5EF4-FFF2-40B4-BE49-F238E27FC236}">
                <a16:creationId xmlns:a16="http://schemas.microsoft.com/office/drawing/2014/main" id="{6581B961-0B05-0DF1-2430-ABB2AF91194E}"/>
              </a:ext>
            </a:extLst>
          </p:cNvPr>
          <p:cNvSpPr>
            <a:spLocks noGrp="1"/>
          </p:cNvSpPr>
          <p:nvPr>
            <p:ph type="sldNum" sz="quarter" idx="12"/>
          </p:nvPr>
        </p:nvSpPr>
        <p:spPr>
          <a:xfrm>
            <a:off x="11791951" y="5981531"/>
            <a:ext cx="400049"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24</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8" name="文本框 8">
            <a:extLst>
              <a:ext uri="{FF2B5EF4-FFF2-40B4-BE49-F238E27FC236}">
                <a16:creationId xmlns:a16="http://schemas.microsoft.com/office/drawing/2014/main" id="{F35EAA76-6A8B-AE7C-70D8-DDA962692531}"/>
              </a:ext>
            </a:extLst>
          </p:cNvPr>
          <p:cNvSpPr txBox="1"/>
          <p:nvPr/>
        </p:nvSpPr>
        <p:spPr>
          <a:xfrm>
            <a:off x="0" y="743195"/>
            <a:ext cx="6372225"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Les points </a:t>
            </a:r>
            <a:r>
              <a:rPr lang="en-US" altLang="zh-CN" sz="2000" b="1" dirty="0" err="1">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essentiels</a:t>
            </a:r>
            <a:r>
              <a:rPr lang="en-US" altLang="zh-CN" sz="2000" b="1" dirty="0">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 à </a:t>
            </a:r>
            <a:r>
              <a:rPr lang="en-US" altLang="zh-CN" sz="2000" b="1" dirty="0" err="1">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retenir</a:t>
            </a:r>
            <a:r>
              <a:rPr lang="en-US" altLang="zh-CN" sz="2000" b="1" dirty="0">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 de </a:t>
            </a:r>
            <a:r>
              <a:rPr lang="en-US" altLang="zh-CN" sz="2000" b="1" dirty="0" err="1">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cette</a:t>
            </a:r>
            <a:r>
              <a:rPr lang="en-US" altLang="zh-CN" sz="2000" b="1" dirty="0">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rPr>
              <a:t> étude</a:t>
            </a:r>
            <a:endParaRPr lang="zh-CN" altLang="en-US" sz="2000" b="1" dirty="0">
              <a:solidFill>
                <a:srgbClr val="FF000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Tree>
    <p:extLst>
      <p:ext uri="{BB962C8B-B14F-4D97-AF65-F5344CB8AC3E}">
        <p14:creationId xmlns:p14="http://schemas.microsoft.com/office/powerpoint/2010/main" val="168931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8">
            <a:extLst>
              <a:ext uri="{FF2B5EF4-FFF2-40B4-BE49-F238E27FC236}">
                <a16:creationId xmlns:a16="http://schemas.microsoft.com/office/drawing/2014/main" id="{C7C7CD18-D7E9-832D-0A28-B723650B5036}"/>
              </a:ext>
            </a:extLst>
          </p:cNvPr>
          <p:cNvSpPr txBox="1"/>
          <p:nvPr/>
        </p:nvSpPr>
        <p:spPr>
          <a:xfrm>
            <a:off x="4410075" y="0"/>
            <a:ext cx="3101092" cy="4762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2000" b="1" dirty="0">
                <a:solidFill>
                  <a:srgbClr val="002060"/>
                </a:solidFill>
                <a:latin typeface="Times New Roman" panose="02020603050405020304" pitchFamily="18" charset="0"/>
                <a:cs typeface="Times New Roman" panose="02020603050405020304" pitchFamily="18" charset="0"/>
              </a:rPr>
              <a:t>Plan de </a:t>
            </a:r>
            <a:r>
              <a:rPr lang="en-US" altLang="zh-CN" sz="2000" b="1" dirty="0" err="1">
                <a:solidFill>
                  <a:srgbClr val="002060"/>
                </a:solidFill>
                <a:latin typeface="Times New Roman" panose="02020603050405020304" pitchFamily="18" charset="0"/>
                <a:cs typeface="Times New Roman" panose="02020603050405020304" pitchFamily="18" charset="0"/>
              </a:rPr>
              <a:t>présentation</a:t>
            </a:r>
            <a:r>
              <a:rPr lang="en-US" altLang="zh-CN" sz="2000" b="1" dirty="0">
                <a:solidFill>
                  <a:srgbClr val="002060"/>
                </a:solidFill>
                <a:latin typeface="Times New Roman" panose="02020603050405020304" pitchFamily="18" charset="0"/>
                <a:cs typeface="Times New Roman" panose="02020603050405020304" pitchFamily="18" charset="0"/>
              </a:rPr>
              <a:t> </a:t>
            </a:r>
          </a:p>
        </p:txBody>
      </p:sp>
      <p:sp>
        <p:nvSpPr>
          <p:cNvPr id="10" name="ZoneTexte 9">
            <a:extLst>
              <a:ext uri="{FF2B5EF4-FFF2-40B4-BE49-F238E27FC236}">
                <a16:creationId xmlns:a16="http://schemas.microsoft.com/office/drawing/2014/main" id="{F2334E1F-A0D9-BC50-3780-546F288EF5AB}"/>
              </a:ext>
            </a:extLst>
          </p:cNvPr>
          <p:cNvSpPr txBox="1"/>
          <p:nvPr/>
        </p:nvSpPr>
        <p:spPr>
          <a:xfrm>
            <a:off x="6096000" y="622330"/>
            <a:ext cx="5969771" cy="5902126"/>
          </a:xfrm>
          <a:prstGeom prst="rect">
            <a:avLst/>
          </a:prstGeom>
          <a:solidFill>
            <a:srgbClr val="0799AD"/>
          </a:solidFill>
        </p:spPr>
        <p:txBody>
          <a:bodyPr vert="horz" lIns="91440" tIns="45720" rIns="91440" bIns="45720" rtlCol="0" anchor="ctr">
            <a:normAutofit fontScale="92500" lnSpcReduction="10000"/>
          </a:bodyPr>
          <a:lstStyle/>
          <a:p>
            <a:pPr algn="ctr">
              <a:lnSpc>
                <a:spcPct val="90000"/>
              </a:lnSpc>
              <a:spcAft>
                <a:spcPts val="600"/>
              </a:spcAft>
            </a:pPr>
            <a:endParaRPr lang="en-US" sz="3600" b="1" dirty="0">
              <a:solidFill>
                <a:schemeClr val="accent5">
                  <a:lumMod val="50000"/>
                </a:schemeClr>
              </a:solidFill>
              <a:latin typeface="Garamond" panose="02020404030301010803" pitchFamily="18" charset="0"/>
              <a:cs typeface="Times New Roman" panose="02020603050405020304" pitchFamily="18" charset="0"/>
            </a:endParaRPr>
          </a:p>
          <a:p>
            <a:pPr indent="-228600" algn="ctr">
              <a:lnSpc>
                <a:spcPct val="90000"/>
              </a:lnSpc>
              <a:spcAft>
                <a:spcPts val="600"/>
              </a:spcAft>
              <a:buFont typeface="Arial" panose="020B0604020202020204" pitchFamily="34" charset="0"/>
              <a:buChar char="•"/>
            </a:pPr>
            <a:r>
              <a:rPr lang="en-US" sz="2800" b="1" dirty="0">
                <a:solidFill>
                  <a:srgbClr val="FFFEAB"/>
                </a:solidFill>
                <a:latin typeface="Garamond" panose="02020404030301010803" pitchFamily="18" charset="0"/>
              </a:rPr>
              <a:t>Introduction </a:t>
            </a: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err="1">
                <a:solidFill>
                  <a:srgbClr val="FFFEAB"/>
                </a:solidFill>
                <a:latin typeface="Garamond" panose="02020404030301010803" pitchFamily="18" charset="0"/>
              </a:rPr>
              <a:t>Contexte</a:t>
            </a:r>
            <a:r>
              <a:rPr lang="en-US" sz="2800" b="1" dirty="0">
                <a:solidFill>
                  <a:srgbClr val="FFFEAB"/>
                </a:solidFill>
                <a:latin typeface="Garamond" panose="02020404030301010803" pitchFamily="18" charset="0"/>
              </a:rPr>
              <a:t> et </a:t>
            </a:r>
            <a:r>
              <a:rPr lang="en-US" sz="2800" b="1" dirty="0" err="1">
                <a:solidFill>
                  <a:srgbClr val="FFFEAB"/>
                </a:solidFill>
                <a:latin typeface="Garamond" panose="02020404030301010803" pitchFamily="18" charset="0"/>
              </a:rPr>
              <a:t>objectifs</a:t>
            </a: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a:solidFill>
                  <a:srgbClr val="FFFEAB"/>
                </a:solidFill>
                <a:latin typeface="Garamond" panose="02020404030301010803" pitchFamily="18" charset="0"/>
              </a:rPr>
              <a:t>Démarche</a:t>
            </a: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err="1">
                <a:solidFill>
                  <a:srgbClr val="FFFEAB"/>
                </a:solidFill>
                <a:latin typeface="Garamond" panose="02020404030301010803" pitchFamily="18" charset="0"/>
              </a:rPr>
              <a:t>Matériels</a:t>
            </a:r>
            <a:r>
              <a:rPr lang="en-US" sz="2800" b="1" dirty="0">
                <a:solidFill>
                  <a:srgbClr val="FFFEAB"/>
                </a:solidFill>
                <a:latin typeface="Garamond" panose="02020404030301010803" pitchFamily="18" charset="0"/>
              </a:rPr>
              <a:t> et </a:t>
            </a:r>
            <a:r>
              <a:rPr lang="en-US" sz="2800" b="1" dirty="0" err="1">
                <a:solidFill>
                  <a:srgbClr val="FFFEAB"/>
                </a:solidFill>
                <a:latin typeface="Garamond" panose="02020404030301010803" pitchFamily="18" charset="0"/>
              </a:rPr>
              <a:t>méthodes</a:t>
            </a: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err="1">
                <a:solidFill>
                  <a:srgbClr val="FFFEAB"/>
                </a:solidFill>
                <a:latin typeface="Garamond" panose="02020404030301010803" pitchFamily="18" charset="0"/>
              </a:rPr>
              <a:t>Résultats</a:t>
            </a:r>
            <a:r>
              <a:rPr lang="en-US" sz="2800" b="1" dirty="0">
                <a:solidFill>
                  <a:srgbClr val="FFFEAB"/>
                </a:solidFill>
                <a:latin typeface="Garamond" panose="02020404030301010803" pitchFamily="18" charset="0"/>
              </a:rPr>
              <a:t> et discussion</a:t>
            </a: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err="1">
                <a:solidFill>
                  <a:srgbClr val="FFFEAB"/>
                </a:solidFill>
                <a:latin typeface="Garamond" panose="02020404030301010803" pitchFamily="18" charset="0"/>
              </a:rPr>
              <a:t>Limites</a:t>
            </a:r>
            <a:r>
              <a:rPr lang="en-US" sz="2800" b="1" dirty="0">
                <a:solidFill>
                  <a:srgbClr val="FFFEAB"/>
                </a:solidFill>
                <a:latin typeface="Garamond" panose="02020404030301010803" pitchFamily="18" charset="0"/>
              </a:rPr>
              <a:t> et perspectives</a:t>
            </a:r>
          </a:p>
          <a:p>
            <a:pPr indent="-228600" algn="ctr">
              <a:lnSpc>
                <a:spcPct val="90000"/>
              </a:lnSpc>
              <a:spcAft>
                <a:spcPts val="600"/>
              </a:spcAft>
              <a:buFont typeface="Arial" panose="020B0604020202020204" pitchFamily="34" charset="0"/>
              <a:buChar char="•"/>
            </a:pPr>
            <a:endParaRPr lang="en-US" sz="2800" b="1" dirty="0">
              <a:solidFill>
                <a:srgbClr val="FFFEAB"/>
              </a:solidFill>
              <a:latin typeface="Garamond" panose="02020404030301010803" pitchFamily="18" charset="0"/>
            </a:endParaRPr>
          </a:p>
          <a:p>
            <a:pPr indent="-228600" algn="ctr">
              <a:lnSpc>
                <a:spcPct val="90000"/>
              </a:lnSpc>
              <a:spcAft>
                <a:spcPts val="600"/>
              </a:spcAft>
              <a:buFont typeface="Arial" panose="020B0604020202020204" pitchFamily="34" charset="0"/>
              <a:buChar char="•"/>
            </a:pPr>
            <a:r>
              <a:rPr lang="en-US" sz="2800" b="1" dirty="0">
                <a:solidFill>
                  <a:srgbClr val="FFFEAB"/>
                </a:solidFill>
                <a:latin typeface="Garamond" panose="02020404030301010803" pitchFamily="18" charset="0"/>
              </a:rPr>
              <a:t>Conclusion</a:t>
            </a:r>
          </a:p>
          <a:p>
            <a:pPr algn="ctr">
              <a:lnSpc>
                <a:spcPct val="90000"/>
              </a:lnSpc>
              <a:spcAft>
                <a:spcPts val="600"/>
              </a:spcAft>
            </a:pPr>
            <a:endParaRPr lang="en-US" sz="3600" b="1" dirty="0">
              <a:solidFill>
                <a:schemeClr val="accent5">
                  <a:lumMod val="50000"/>
                </a:schemeClr>
              </a:solidFill>
              <a:latin typeface="Garamond" panose="02020404030301010803" pitchFamily="18" charset="0"/>
              <a:cs typeface="Times New Roman" panose="02020603050405020304" pitchFamily="18" charset="0"/>
            </a:endParaRPr>
          </a:p>
        </p:txBody>
      </p:sp>
      <p:grpSp>
        <p:nvGrpSpPr>
          <p:cNvPr id="11" name="Google Shape;313;p42">
            <a:extLst>
              <a:ext uri="{FF2B5EF4-FFF2-40B4-BE49-F238E27FC236}">
                <a16:creationId xmlns:a16="http://schemas.microsoft.com/office/drawing/2014/main" id="{39DA76FE-FAD6-F7CA-C329-CC3D13755420}"/>
              </a:ext>
            </a:extLst>
          </p:cNvPr>
          <p:cNvGrpSpPr/>
          <p:nvPr/>
        </p:nvGrpSpPr>
        <p:grpSpPr>
          <a:xfrm>
            <a:off x="6181725" y="803305"/>
            <a:ext cx="542925" cy="476250"/>
            <a:chOff x="3392700" y="-1198500"/>
            <a:chExt cx="2358600" cy="2358600"/>
          </a:xfrm>
        </p:grpSpPr>
        <p:sp>
          <p:nvSpPr>
            <p:cNvPr id="12" name="Google Shape;314;p42">
              <a:extLst>
                <a:ext uri="{FF2B5EF4-FFF2-40B4-BE49-F238E27FC236}">
                  <a16:creationId xmlns:a16="http://schemas.microsoft.com/office/drawing/2014/main" id="{5B461FF1-11E2-C246-DC3C-C9CA88024860}"/>
                </a:ext>
              </a:extLst>
            </p:cNvPr>
            <p:cNvSpPr/>
            <p:nvPr/>
          </p:nvSpPr>
          <p:spPr>
            <a:xfrm>
              <a:off x="3392700" y="-1198500"/>
              <a:ext cx="2358600" cy="235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3" name="Google Shape;315;p42">
              <a:extLst>
                <a:ext uri="{FF2B5EF4-FFF2-40B4-BE49-F238E27FC236}">
                  <a16:creationId xmlns:a16="http://schemas.microsoft.com/office/drawing/2014/main" id="{910EA1AE-E154-CCAC-65DA-FF6D19E72679}"/>
                </a:ext>
              </a:extLst>
            </p:cNvPr>
            <p:cNvSpPr/>
            <p:nvPr/>
          </p:nvSpPr>
          <p:spPr>
            <a:xfrm>
              <a:off x="3608450" y="-982750"/>
              <a:ext cx="1927200" cy="19272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pic>
        <p:nvPicPr>
          <p:cNvPr id="2" name="Image 1">
            <a:extLst>
              <a:ext uri="{FF2B5EF4-FFF2-40B4-BE49-F238E27FC236}">
                <a16:creationId xmlns:a16="http://schemas.microsoft.com/office/drawing/2014/main" id="{AC9F2AB4-A071-3E44-3351-DBD7829336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987" y="2333269"/>
            <a:ext cx="3091913" cy="2776538"/>
          </a:xfrm>
          <a:prstGeom prst="rect">
            <a:avLst/>
          </a:prstGeom>
        </p:spPr>
      </p:pic>
      <p:sp>
        <p:nvSpPr>
          <p:cNvPr id="4" name="Espace réservé du numéro de diapositive 3">
            <a:extLst>
              <a:ext uri="{FF2B5EF4-FFF2-40B4-BE49-F238E27FC236}">
                <a16:creationId xmlns:a16="http://schemas.microsoft.com/office/drawing/2014/main" id="{4062565E-22E3-AB6C-6EDE-7A229D88E4BE}"/>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1</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grpSp>
        <p:nvGrpSpPr>
          <p:cNvPr id="3" name="Google Shape;313;p42">
            <a:extLst>
              <a:ext uri="{FF2B5EF4-FFF2-40B4-BE49-F238E27FC236}">
                <a16:creationId xmlns:a16="http://schemas.microsoft.com/office/drawing/2014/main" id="{7401F61E-3ED5-2774-E640-DC48172CD50D}"/>
              </a:ext>
            </a:extLst>
          </p:cNvPr>
          <p:cNvGrpSpPr/>
          <p:nvPr/>
        </p:nvGrpSpPr>
        <p:grpSpPr>
          <a:xfrm>
            <a:off x="11439525" y="774730"/>
            <a:ext cx="542925" cy="476250"/>
            <a:chOff x="3392700" y="-1198500"/>
            <a:chExt cx="2358600" cy="2358600"/>
          </a:xfrm>
        </p:grpSpPr>
        <p:sp>
          <p:nvSpPr>
            <p:cNvPr id="5" name="Google Shape;314;p42">
              <a:extLst>
                <a:ext uri="{FF2B5EF4-FFF2-40B4-BE49-F238E27FC236}">
                  <a16:creationId xmlns:a16="http://schemas.microsoft.com/office/drawing/2014/main" id="{C8585AC2-1952-3431-7523-77796C747E18}"/>
                </a:ext>
              </a:extLst>
            </p:cNvPr>
            <p:cNvSpPr/>
            <p:nvPr/>
          </p:nvSpPr>
          <p:spPr>
            <a:xfrm>
              <a:off x="3392700" y="-1198500"/>
              <a:ext cx="2358600" cy="235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 name="Google Shape;315;p42">
              <a:extLst>
                <a:ext uri="{FF2B5EF4-FFF2-40B4-BE49-F238E27FC236}">
                  <a16:creationId xmlns:a16="http://schemas.microsoft.com/office/drawing/2014/main" id="{ACCFDA71-9274-BE85-71D8-59E67A1C2793}"/>
                </a:ext>
              </a:extLst>
            </p:cNvPr>
            <p:cNvSpPr/>
            <p:nvPr/>
          </p:nvSpPr>
          <p:spPr>
            <a:xfrm>
              <a:off x="3608450" y="-982750"/>
              <a:ext cx="1927200" cy="19272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7" name="组合 18">
            <a:extLst>
              <a:ext uri="{FF2B5EF4-FFF2-40B4-BE49-F238E27FC236}">
                <a16:creationId xmlns:a16="http://schemas.microsoft.com/office/drawing/2014/main" id="{F10B12DE-317B-5B51-61EC-B9490801A5BC}"/>
              </a:ext>
            </a:extLst>
          </p:cNvPr>
          <p:cNvGrpSpPr/>
          <p:nvPr/>
        </p:nvGrpSpPr>
        <p:grpSpPr>
          <a:xfrm>
            <a:off x="4080408" y="33780"/>
            <a:ext cx="3844392" cy="541385"/>
            <a:chOff x="3249432" y="1133549"/>
            <a:chExt cx="5199650" cy="613989"/>
          </a:xfrm>
        </p:grpSpPr>
        <p:sp>
          <p:nvSpPr>
            <p:cNvPr id="9" name="矩形 1">
              <a:extLst>
                <a:ext uri="{FF2B5EF4-FFF2-40B4-BE49-F238E27FC236}">
                  <a16:creationId xmlns:a16="http://schemas.microsoft.com/office/drawing/2014/main" id="{24080ECD-1A74-5B48-DE98-02136669D1A2}"/>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
              <a:extLst>
                <a:ext uri="{FF2B5EF4-FFF2-40B4-BE49-F238E27FC236}">
                  <a16:creationId xmlns:a16="http://schemas.microsoft.com/office/drawing/2014/main" id="{06DEF312-8B74-9EAC-5217-3B221B5C5F32}"/>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3">
              <a:extLst>
                <a:ext uri="{FF2B5EF4-FFF2-40B4-BE49-F238E27FC236}">
                  <a16:creationId xmlns:a16="http://schemas.microsoft.com/office/drawing/2014/main" id="{66AECDE0-AC86-EF14-F85E-9D3D7DA13505}"/>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spTree>
    <p:extLst>
      <p:ext uri="{BB962C8B-B14F-4D97-AF65-F5344CB8AC3E}">
        <p14:creationId xmlns:p14="http://schemas.microsoft.com/office/powerpoint/2010/main" val="3710623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05B67F42-C46D-00FD-7B2C-6455BB3231CF}"/>
              </a:ext>
            </a:extLst>
          </p:cNvPr>
          <p:cNvGrpSpPr/>
          <p:nvPr/>
        </p:nvGrpSpPr>
        <p:grpSpPr>
          <a:xfrm>
            <a:off x="4504666" y="-4175"/>
            <a:ext cx="3668373" cy="505582"/>
            <a:chOff x="3249432" y="1133549"/>
            <a:chExt cx="5199650" cy="613989"/>
          </a:xfrm>
        </p:grpSpPr>
        <p:sp>
          <p:nvSpPr>
            <p:cNvPr id="3" name="矩形 1">
              <a:extLst>
                <a:ext uri="{FF2B5EF4-FFF2-40B4-BE49-F238E27FC236}">
                  <a16:creationId xmlns:a16="http://schemas.microsoft.com/office/drawing/2014/main" id="{BCF74411-6A10-3BC4-4BB0-5E7A53450D3E}"/>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
              <a:extLst>
                <a:ext uri="{FF2B5EF4-FFF2-40B4-BE49-F238E27FC236}">
                  <a16:creationId xmlns:a16="http://schemas.microsoft.com/office/drawing/2014/main" id="{B1874C50-E3CC-2FFD-1A62-F6030FD3F476}"/>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3">
              <a:extLst>
                <a:ext uri="{FF2B5EF4-FFF2-40B4-BE49-F238E27FC236}">
                  <a16:creationId xmlns:a16="http://schemas.microsoft.com/office/drawing/2014/main" id="{3E0350DA-C968-58D6-6660-6E04BF10380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2" y="1185198"/>
              <a:ext cx="493728" cy="510690"/>
            </a:xfrm>
            <a:prstGeom prst="rect">
              <a:avLst/>
            </a:prstGeom>
          </p:spPr>
        </p:pic>
      </p:grpSp>
      <p:sp>
        <p:nvSpPr>
          <p:cNvPr id="59" name="ZoneTexte 58">
            <a:extLst>
              <a:ext uri="{FF2B5EF4-FFF2-40B4-BE49-F238E27FC236}">
                <a16:creationId xmlns:a16="http://schemas.microsoft.com/office/drawing/2014/main" id="{299EAE6D-3C86-552A-39CE-D06F907DF7ED}"/>
              </a:ext>
            </a:extLst>
          </p:cNvPr>
          <p:cNvSpPr txBox="1"/>
          <p:nvPr/>
        </p:nvSpPr>
        <p:spPr>
          <a:xfrm>
            <a:off x="4722829" y="76942"/>
            <a:ext cx="2639810" cy="369332"/>
          </a:xfrm>
          <a:prstGeom prst="rect">
            <a:avLst/>
          </a:prstGeom>
          <a:noFill/>
        </p:spPr>
        <p:txBody>
          <a:bodyPr wrap="square">
            <a:spAutoFit/>
          </a:bodyPr>
          <a:lstStyle/>
          <a:p>
            <a:pPr algn="ctr"/>
            <a:r>
              <a:rPr lang="en-US" altLang="zh-CN" sz="18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Conclusion</a:t>
            </a:r>
            <a:endParaRPr lang="zh-CN" altLang="en-US" sz="18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sp>
        <p:nvSpPr>
          <p:cNvPr id="8" name="Google Shape;1736;p59">
            <a:extLst>
              <a:ext uri="{FF2B5EF4-FFF2-40B4-BE49-F238E27FC236}">
                <a16:creationId xmlns:a16="http://schemas.microsoft.com/office/drawing/2014/main" id="{B45995A9-B300-9002-FA29-1011C7390517}"/>
              </a:ext>
            </a:extLst>
          </p:cNvPr>
          <p:cNvSpPr/>
          <p:nvPr/>
        </p:nvSpPr>
        <p:spPr>
          <a:xfrm>
            <a:off x="800100" y="1381125"/>
            <a:ext cx="10326904" cy="4138769"/>
          </a:xfrm>
          <a:prstGeom prst="roundRect">
            <a:avLst>
              <a:gd name="adj" fmla="val 8590"/>
            </a:avLst>
          </a:prstGeom>
          <a:solidFill>
            <a:srgbClr val="00273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fr-FR" altLang="ko" sz="3200" dirty="0">
                <a:solidFill>
                  <a:srgbClr val="EFFCC2"/>
                </a:solidFill>
                <a:latin typeface="Times New Roman" panose="02020603050405020304" pitchFamily="18" charset="0"/>
                <a:ea typeface="Quicksand SemiBold"/>
                <a:cs typeface="Times New Roman" panose="02020603050405020304" pitchFamily="18" charset="0"/>
                <a:sym typeface="Quicksand SemiBold"/>
              </a:rPr>
              <a:t>L’approche de modélisation mise en place offre  leviers et nouvelles perspectives d’étude impliquant la conception d'une stratégie de gestion durable du vignoble par l'utilisation conjointe de la modélisation architecturale et de l'analyse écophysiologique du fonctionnement de la plante.</a:t>
            </a:r>
          </a:p>
        </p:txBody>
      </p:sp>
      <p:sp>
        <p:nvSpPr>
          <p:cNvPr id="9" name="Espace réservé du numéro de diapositive 3">
            <a:extLst>
              <a:ext uri="{FF2B5EF4-FFF2-40B4-BE49-F238E27FC236}">
                <a16:creationId xmlns:a16="http://schemas.microsoft.com/office/drawing/2014/main" id="{2AAB094B-DF5A-6966-AC9B-D9D49C96046E}"/>
              </a:ext>
            </a:extLst>
          </p:cNvPr>
          <p:cNvSpPr>
            <a:spLocks noGrp="1"/>
          </p:cNvSpPr>
          <p:nvPr>
            <p:ph type="sldNum" sz="quarter" idx="12"/>
          </p:nvPr>
        </p:nvSpPr>
        <p:spPr>
          <a:xfrm>
            <a:off x="11839575" y="6524456"/>
            <a:ext cx="352424"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25</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502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oogle Shape;482;p52">
            <a:extLst>
              <a:ext uri="{FF2B5EF4-FFF2-40B4-BE49-F238E27FC236}">
                <a16:creationId xmlns:a16="http://schemas.microsoft.com/office/drawing/2014/main" id="{6F6711A5-FECE-4FCD-72F6-054F9B842F97}"/>
              </a:ext>
            </a:extLst>
          </p:cNvPr>
          <p:cNvGrpSpPr/>
          <p:nvPr/>
        </p:nvGrpSpPr>
        <p:grpSpPr>
          <a:xfrm>
            <a:off x="3771872" y="1973489"/>
            <a:ext cx="4647765" cy="2463218"/>
            <a:chOff x="4069250" y="1258200"/>
            <a:chExt cx="4425600" cy="2345475"/>
          </a:xfrm>
        </p:grpSpPr>
        <p:sp>
          <p:nvSpPr>
            <p:cNvPr id="8" name="Google Shape;483;p52">
              <a:extLst>
                <a:ext uri="{FF2B5EF4-FFF2-40B4-BE49-F238E27FC236}">
                  <a16:creationId xmlns:a16="http://schemas.microsoft.com/office/drawing/2014/main" id="{08E80854-6B16-E25E-E874-8F4F684D147C}"/>
                </a:ext>
              </a:extLst>
            </p:cNvPr>
            <p:cNvSpPr/>
            <p:nvPr/>
          </p:nvSpPr>
          <p:spPr>
            <a:xfrm>
              <a:off x="4412000" y="1258200"/>
              <a:ext cx="3740100" cy="2170800"/>
            </a:xfrm>
            <a:prstGeom prst="rect">
              <a:avLst/>
            </a:prstGeom>
            <a:solidFill>
              <a:srgbClr val="727C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484;p52">
              <a:extLst>
                <a:ext uri="{FF2B5EF4-FFF2-40B4-BE49-F238E27FC236}">
                  <a16:creationId xmlns:a16="http://schemas.microsoft.com/office/drawing/2014/main" id="{3BEDF73C-050B-D17E-B512-313028F61678}"/>
                </a:ext>
              </a:extLst>
            </p:cNvPr>
            <p:cNvSpPr/>
            <p:nvPr/>
          </p:nvSpPr>
          <p:spPr>
            <a:xfrm rot="10800000">
              <a:off x="4069250" y="3429075"/>
              <a:ext cx="4425600" cy="174600"/>
            </a:xfrm>
            <a:prstGeom prst="round2SameRect">
              <a:avLst>
                <a:gd name="adj1" fmla="val 50000"/>
                <a:gd name="adj2" fmla="val 0"/>
              </a:avLst>
            </a:prstGeom>
            <a:solidFill>
              <a:srgbClr val="2D3C1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485;p52">
              <a:extLst>
                <a:ext uri="{FF2B5EF4-FFF2-40B4-BE49-F238E27FC236}">
                  <a16:creationId xmlns:a16="http://schemas.microsoft.com/office/drawing/2014/main" id="{0D43D3DA-FE5B-51CB-C78D-12F59EE3C25C}"/>
                </a:ext>
              </a:extLst>
            </p:cNvPr>
            <p:cNvSpPr/>
            <p:nvPr/>
          </p:nvSpPr>
          <p:spPr>
            <a:xfrm rot="10800000">
              <a:off x="6081350" y="3429100"/>
              <a:ext cx="401400" cy="84000"/>
            </a:xfrm>
            <a:prstGeom prst="round2SameRect">
              <a:avLst>
                <a:gd name="adj1" fmla="val 50000"/>
                <a:gd name="adj2" fmla="val 0"/>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Google Shape;487;p52">
            <a:extLst>
              <a:ext uri="{FF2B5EF4-FFF2-40B4-BE49-F238E27FC236}">
                <a16:creationId xmlns:a16="http://schemas.microsoft.com/office/drawing/2014/main" id="{90C16B66-1765-4A3F-E246-88055AB495BF}"/>
              </a:ext>
            </a:extLst>
          </p:cNvPr>
          <p:cNvSpPr txBox="1">
            <a:spLocks/>
          </p:cNvSpPr>
          <p:nvPr/>
        </p:nvSpPr>
        <p:spPr>
          <a:xfrm>
            <a:off x="2513561" y="6721475"/>
            <a:ext cx="7143371" cy="14870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ormorant Garamond"/>
              <a:buNone/>
              <a:defRPr sz="3500" b="0" i="0" u="none" strike="noStrike" cap="none">
                <a:solidFill>
                  <a:schemeClr val="dk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2pPr>
            <a:lvl3pPr marR="0" lvl="2"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3pPr>
            <a:lvl4pPr marR="0" lvl="3"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4pPr>
            <a:lvl5pPr marR="0" lvl="4"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5pPr>
            <a:lvl6pPr marR="0" lvl="5"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6pPr>
            <a:lvl7pPr marR="0" lvl="6"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7pPr>
            <a:lvl8pPr marR="0" lvl="7"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8pPr>
            <a:lvl9pPr marR="0" lvl="8" algn="l" rtl="0">
              <a:lnSpc>
                <a:spcPct val="100000"/>
              </a:lnSpc>
              <a:spcBef>
                <a:spcPts val="0"/>
              </a:spcBef>
              <a:spcAft>
                <a:spcPts val="0"/>
              </a:spcAft>
              <a:buClr>
                <a:schemeClr val="dk1"/>
              </a:buClr>
              <a:buSzPts val="3000"/>
              <a:buFont typeface="Cormorant Garamond"/>
              <a:buNone/>
              <a:defRPr sz="3000" b="0" i="0" u="none" strike="noStrike" cap="none">
                <a:solidFill>
                  <a:schemeClr val="dk1"/>
                </a:solidFill>
                <a:latin typeface="Cormorant Garamond"/>
                <a:ea typeface="Cormorant Garamond"/>
                <a:cs typeface="Cormorant Garamond"/>
                <a:sym typeface="Cormorant Garamond"/>
              </a:defRPr>
            </a:lvl9pPr>
          </a:lstStyle>
          <a:p>
            <a:pPr marL="0" marR="0" lvl="0" indent="0" algn="ctr" rtl="0">
              <a:spcBef>
                <a:spcPts val="0"/>
              </a:spcBef>
              <a:spcAft>
                <a:spcPts val="0"/>
              </a:spcAft>
              <a:buNone/>
            </a:pPr>
            <a:r>
              <a:rPr lang="fr-FR" altLang="ko" sz="4400" b="1" dirty="0">
                <a:solidFill>
                  <a:srgbClr val="002060"/>
                </a:solidFill>
                <a:latin typeface="Times New Roman" panose="02020603050405020304" pitchFamily="18" charset="0"/>
                <a:ea typeface="Quicksand SemiBold"/>
                <a:cs typeface="Times New Roman" panose="02020603050405020304" pitchFamily="18" charset="0"/>
                <a:sym typeface="Quicksand SemiBold"/>
              </a:rPr>
              <a:t>Merci de votre aimable </a:t>
            </a:r>
          </a:p>
          <a:p>
            <a:pPr marL="0" marR="0" lvl="0" indent="0" algn="ctr" rtl="0">
              <a:spcBef>
                <a:spcPts val="0"/>
              </a:spcBef>
              <a:spcAft>
                <a:spcPts val="0"/>
              </a:spcAft>
              <a:buNone/>
            </a:pPr>
            <a:r>
              <a:rPr lang="fr-FR" altLang="ko" sz="4400" b="1" dirty="0">
                <a:solidFill>
                  <a:srgbClr val="002060"/>
                </a:solidFill>
                <a:latin typeface="Times New Roman" panose="02020603050405020304" pitchFamily="18" charset="0"/>
                <a:ea typeface="Quicksand SemiBold"/>
                <a:cs typeface="Times New Roman" panose="02020603050405020304" pitchFamily="18" charset="0"/>
                <a:sym typeface="Quicksand SemiBold"/>
              </a:rPr>
              <a:t>attention ! </a:t>
            </a:r>
            <a:endParaRPr lang="fr-FR" sz="4400" b="1" dirty="0">
              <a:solidFill>
                <a:srgbClr val="002060"/>
              </a:solidFill>
              <a:latin typeface="Times New Roman" panose="02020603050405020304" pitchFamily="18" charset="0"/>
              <a:ea typeface="Quicksand SemiBold"/>
              <a:cs typeface="Times New Roman" panose="02020603050405020304" pitchFamily="18" charset="0"/>
              <a:sym typeface="Quicksand SemiBold"/>
            </a:endParaRPr>
          </a:p>
        </p:txBody>
      </p:sp>
      <p:grpSp>
        <p:nvGrpSpPr>
          <p:cNvPr id="12" name="Google Shape;489;p52">
            <a:extLst>
              <a:ext uri="{FF2B5EF4-FFF2-40B4-BE49-F238E27FC236}">
                <a16:creationId xmlns:a16="http://schemas.microsoft.com/office/drawing/2014/main" id="{93A1A8CF-068A-5408-1D7D-95AF458D63DB}"/>
              </a:ext>
            </a:extLst>
          </p:cNvPr>
          <p:cNvGrpSpPr/>
          <p:nvPr/>
        </p:nvGrpSpPr>
        <p:grpSpPr>
          <a:xfrm>
            <a:off x="617708" y="2520223"/>
            <a:ext cx="1812584" cy="1812584"/>
            <a:chOff x="3392700" y="-1198500"/>
            <a:chExt cx="2358600" cy="2358600"/>
          </a:xfrm>
        </p:grpSpPr>
        <p:sp>
          <p:nvSpPr>
            <p:cNvPr id="13" name="Google Shape;490;p52">
              <a:extLst>
                <a:ext uri="{FF2B5EF4-FFF2-40B4-BE49-F238E27FC236}">
                  <a16:creationId xmlns:a16="http://schemas.microsoft.com/office/drawing/2014/main" id="{6C4C671C-7332-DDA0-F923-B49E78C6D5F5}"/>
                </a:ext>
              </a:extLst>
            </p:cNvPr>
            <p:cNvSpPr/>
            <p:nvPr/>
          </p:nvSpPr>
          <p:spPr>
            <a:xfrm>
              <a:off x="3392700" y="-1198500"/>
              <a:ext cx="2358600" cy="2358600"/>
            </a:xfrm>
            <a:prstGeom prst="ellipse">
              <a:avLst/>
            </a:prstGeom>
            <a:solidFill>
              <a:srgbClr val="727C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491;p52">
              <a:extLst>
                <a:ext uri="{FF2B5EF4-FFF2-40B4-BE49-F238E27FC236}">
                  <a16:creationId xmlns:a16="http://schemas.microsoft.com/office/drawing/2014/main" id="{B1063A0A-092C-D851-AAFA-9C98FDDB4B87}"/>
                </a:ext>
              </a:extLst>
            </p:cNvPr>
            <p:cNvSpPr/>
            <p:nvPr/>
          </p:nvSpPr>
          <p:spPr>
            <a:xfrm>
              <a:off x="3608450" y="-982750"/>
              <a:ext cx="1927200" cy="1927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 name="Google Shape;492;p52">
            <a:extLst>
              <a:ext uri="{FF2B5EF4-FFF2-40B4-BE49-F238E27FC236}">
                <a16:creationId xmlns:a16="http://schemas.microsoft.com/office/drawing/2014/main" id="{86405D5F-295C-1449-23FE-F38F12616D01}"/>
              </a:ext>
            </a:extLst>
          </p:cNvPr>
          <p:cNvGrpSpPr/>
          <p:nvPr/>
        </p:nvGrpSpPr>
        <p:grpSpPr>
          <a:xfrm>
            <a:off x="9761708" y="2520223"/>
            <a:ext cx="1812584" cy="1812584"/>
            <a:chOff x="3392700" y="-1198500"/>
            <a:chExt cx="2358600" cy="2358600"/>
          </a:xfrm>
        </p:grpSpPr>
        <p:sp>
          <p:nvSpPr>
            <p:cNvPr id="16" name="Google Shape;493;p52">
              <a:extLst>
                <a:ext uri="{FF2B5EF4-FFF2-40B4-BE49-F238E27FC236}">
                  <a16:creationId xmlns:a16="http://schemas.microsoft.com/office/drawing/2014/main" id="{72DFDAA1-E2D8-1428-B96D-2CC607B7A329}"/>
                </a:ext>
              </a:extLst>
            </p:cNvPr>
            <p:cNvSpPr/>
            <p:nvPr/>
          </p:nvSpPr>
          <p:spPr>
            <a:xfrm>
              <a:off x="3392700" y="-1198500"/>
              <a:ext cx="2358600" cy="2358600"/>
            </a:xfrm>
            <a:prstGeom prst="ellipse">
              <a:avLst/>
            </a:prstGeom>
            <a:solidFill>
              <a:srgbClr val="727C5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494;p52">
              <a:extLst>
                <a:ext uri="{FF2B5EF4-FFF2-40B4-BE49-F238E27FC236}">
                  <a16:creationId xmlns:a16="http://schemas.microsoft.com/office/drawing/2014/main" id="{B4B26C0B-260F-6378-4EE5-00BF2644A8EE}"/>
                </a:ext>
              </a:extLst>
            </p:cNvPr>
            <p:cNvSpPr/>
            <p:nvPr/>
          </p:nvSpPr>
          <p:spPr>
            <a:xfrm>
              <a:off x="3608450" y="-982750"/>
              <a:ext cx="1927200" cy="1927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 name="矩形 16">
            <a:extLst>
              <a:ext uri="{FF2B5EF4-FFF2-40B4-BE49-F238E27FC236}">
                <a16:creationId xmlns:a16="http://schemas.microsoft.com/office/drawing/2014/main" id="{E25E3CD0-697D-8445-D042-61EB60B8BBE1}"/>
              </a:ext>
            </a:extLst>
          </p:cNvPr>
          <p:cNvSpPr/>
          <p:nvPr/>
        </p:nvSpPr>
        <p:spPr>
          <a:xfrm>
            <a:off x="1129136" y="6386032"/>
            <a:ext cx="2642735" cy="46835"/>
          </a:xfrm>
          <a:prstGeom prst="rect">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7">
            <a:extLst>
              <a:ext uri="{FF2B5EF4-FFF2-40B4-BE49-F238E27FC236}">
                <a16:creationId xmlns:a16="http://schemas.microsoft.com/office/drawing/2014/main" id="{7E1232A1-8754-F11A-5AFF-9629AC5B0651}"/>
              </a:ext>
            </a:extLst>
          </p:cNvPr>
          <p:cNvSpPr/>
          <p:nvPr/>
        </p:nvSpPr>
        <p:spPr>
          <a:xfrm>
            <a:off x="3622029" y="6386032"/>
            <a:ext cx="2642735" cy="46835"/>
          </a:xfrm>
          <a:prstGeom prst="rect">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18">
            <a:extLst>
              <a:ext uri="{FF2B5EF4-FFF2-40B4-BE49-F238E27FC236}">
                <a16:creationId xmlns:a16="http://schemas.microsoft.com/office/drawing/2014/main" id="{9659DD32-AF20-EB90-EF41-DD5D99B8333A}"/>
              </a:ext>
            </a:extLst>
          </p:cNvPr>
          <p:cNvSpPr/>
          <p:nvPr/>
        </p:nvSpPr>
        <p:spPr>
          <a:xfrm>
            <a:off x="6136275" y="6386032"/>
            <a:ext cx="2642735" cy="46835"/>
          </a:xfrm>
          <a:prstGeom prst="rect">
            <a:avLst/>
          </a:prstGeom>
          <a:solidFill>
            <a:srgbClr val="7559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9">
            <a:extLst>
              <a:ext uri="{FF2B5EF4-FFF2-40B4-BE49-F238E27FC236}">
                <a16:creationId xmlns:a16="http://schemas.microsoft.com/office/drawing/2014/main" id="{6353A343-125E-1F9D-A4BD-AF704E0FC344}"/>
              </a:ext>
            </a:extLst>
          </p:cNvPr>
          <p:cNvSpPr/>
          <p:nvPr/>
        </p:nvSpPr>
        <p:spPr>
          <a:xfrm>
            <a:off x="8629169" y="6386032"/>
            <a:ext cx="2851653" cy="46835"/>
          </a:xfrm>
          <a:prstGeom prst="rect">
            <a:avLst/>
          </a:prstGeom>
          <a:solidFill>
            <a:srgbClr val="421D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Image 22">
            <a:extLst>
              <a:ext uri="{FF2B5EF4-FFF2-40B4-BE49-F238E27FC236}">
                <a16:creationId xmlns:a16="http://schemas.microsoft.com/office/drawing/2014/main" id="{64AA8B39-985A-42B7-6D08-6686B7624F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9454" y="2035591"/>
            <a:ext cx="3823181" cy="2150539"/>
          </a:xfrm>
          <a:prstGeom prst="rect">
            <a:avLst/>
          </a:prstGeom>
        </p:spPr>
      </p:pic>
      <p:pic>
        <p:nvPicPr>
          <p:cNvPr id="24" name="Image 23">
            <a:extLst>
              <a:ext uri="{FF2B5EF4-FFF2-40B4-BE49-F238E27FC236}">
                <a16:creationId xmlns:a16="http://schemas.microsoft.com/office/drawing/2014/main" id="{0D9A068F-88FC-980C-EC9B-9ECEF6FCCB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1672" y="-2183210"/>
            <a:ext cx="3849328" cy="2173686"/>
          </a:xfrm>
          <a:prstGeom prst="rect">
            <a:avLst/>
          </a:prstGeom>
        </p:spPr>
      </p:pic>
      <p:sp>
        <p:nvSpPr>
          <p:cNvPr id="2" name="Espace réservé du numéro de diapositive 3">
            <a:extLst>
              <a:ext uri="{FF2B5EF4-FFF2-40B4-BE49-F238E27FC236}">
                <a16:creationId xmlns:a16="http://schemas.microsoft.com/office/drawing/2014/main" id="{7613AAAB-7910-3FC9-1BF2-062D14B0B5F6}"/>
              </a:ext>
            </a:extLst>
          </p:cNvPr>
          <p:cNvSpPr>
            <a:spLocks noGrp="1"/>
          </p:cNvSpPr>
          <p:nvPr>
            <p:ph type="sldNum" sz="quarter" idx="12"/>
          </p:nvPr>
        </p:nvSpPr>
        <p:spPr>
          <a:xfrm>
            <a:off x="11772900" y="6524456"/>
            <a:ext cx="419099"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25</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5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0833E-6 2.22222E-6 L 0.00169 0.61389 " pathEditMode="relative" rAng="0" ptsTypes="AA">
                                      <p:cBhvr>
                                        <p:cTn id="6" dur="2000" fill="hold"/>
                                        <p:tgtEl>
                                          <p:spTgt spid="24"/>
                                        </p:tgtEl>
                                        <p:attrNameLst>
                                          <p:attrName>ppt_x</p:attrName>
                                          <p:attrName>ppt_y</p:attrName>
                                        </p:attrNameLst>
                                      </p:cBhvr>
                                      <p:rCtr x="78" y="30694"/>
                                    </p:animMotion>
                                  </p:childTnLst>
                                </p:cTn>
                              </p:par>
                            </p:childTnLst>
                          </p:cTn>
                        </p:par>
                        <p:par>
                          <p:cTn id="7" fill="hold">
                            <p:stCondLst>
                              <p:cond delay="2000"/>
                            </p:stCondLst>
                            <p:childTnLst>
                              <p:par>
                                <p:cTn id="8" presetID="64" presetClass="path" presetSubtype="0" accel="50000" decel="50000" fill="hold" grpId="0" nodeType="afterEffect">
                                  <p:stCondLst>
                                    <p:cond delay="0"/>
                                  </p:stCondLst>
                                  <p:childTnLst>
                                    <p:animMotion origin="layout" path="M 1.45833E-6 4.07407E-6 L -0.00235 -0.32315 " pathEditMode="relative" rAng="0" ptsTypes="AA">
                                      <p:cBhvr>
                                        <p:cTn id="9" dur="2000" fill="hold"/>
                                        <p:tgtEl>
                                          <p:spTgt spid="11"/>
                                        </p:tgtEl>
                                        <p:attrNameLst>
                                          <p:attrName>ppt_x</p:attrName>
                                          <p:attrName>ppt_y</p:attrName>
                                        </p:attrNameLst>
                                      </p:cBhvr>
                                      <p:rCtr x="-117" y="-1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Google Shape;480;p70">
            <a:extLst>
              <a:ext uri="{FF2B5EF4-FFF2-40B4-BE49-F238E27FC236}">
                <a16:creationId xmlns:a16="http://schemas.microsoft.com/office/drawing/2014/main" id="{FBDF5824-BBA4-69EF-E280-082B6694C1EB}"/>
              </a:ext>
            </a:extLst>
          </p:cNvPr>
          <p:cNvSpPr txBox="1">
            <a:spLocks/>
          </p:cNvSpPr>
          <p:nvPr/>
        </p:nvSpPr>
        <p:spPr>
          <a:xfrm>
            <a:off x="9546696" y="4281448"/>
            <a:ext cx="2126702"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2100" b="1" i="0" u="none" strike="noStrike" kern="0" cap="none" spc="0" normalizeH="0" baseline="0" noProof="0" dirty="0">
                <a:ln>
                  <a:noFill/>
                </a:ln>
                <a:solidFill>
                  <a:srgbClr val="324A00"/>
                </a:solidFill>
                <a:effectLst/>
                <a:uLnTx/>
                <a:uFill>
                  <a:noFill/>
                </a:uFill>
                <a:latin typeface="Playfair Display"/>
                <a:sym typeface="Playfair Display"/>
              </a:rPr>
              <a:t>Micro -</a:t>
            </a:r>
            <a:r>
              <a:rPr kumimoji="0" lang="fr-FR" sz="2100" b="1" i="0" u="none" strike="noStrike" kern="0" cap="none" spc="0" normalizeH="0" noProof="0" dirty="0">
                <a:ln>
                  <a:noFill/>
                </a:ln>
                <a:solidFill>
                  <a:srgbClr val="324A00"/>
                </a:solidFill>
                <a:effectLst/>
                <a:uLnTx/>
                <a:uFill>
                  <a:noFill/>
                </a:uFill>
                <a:latin typeface="Playfair Display"/>
                <a:sym typeface="Playfair Display"/>
              </a:rPr>
              <a:t> </a:t>
            </a:r>
            <a:r>
              <a:rPr kumimoji="0" lang="fr-FR" sz="2100" b="1" i="0" u="none" strike="noStrike" kern="0" cap="none" spc="0" normalizeH="0" baseline="0" noProof="0" dirty="0">
                <a:ln>
                  <a:noFill/>
                </a:ln>
                <a:solidFill>
                  <a:srgbClr val="324A00"/>
                </a:solidFill>
                <a:effectLst/>
                <a:uLnTx/>
                <a:uFill>
                  <a:noFill/>
                </a:uFill>
                <a:latin typeface="Playfair Display"/>
                <a:sym typeface="Playfair Display"/>
              </a:rPr>
              <a:t>climat</a:t>
            </a:r>
            <a:endParaRPr kumimoji="0" lang="fr-FR" sz="2100" b="1" i="0" u="none" strike="noStrike" kern="0" cap="none" spc="0" normalizeH="0" baseline="0" noProof="0" dirty="0">
              <a:ln>
                <a:noFill/>
              </a:ln>
              <a:solidFill>
                <a:srgbClr val="324A00"/>
              </a:solidFill>
              <a:effectLst/>
              <a:uLnTx/>
              <a:uFillTx/>
              <a:latin typeface="Playfair Display"/>
              <a:sym typeface="Playfair Display"/>
            </a:endParaRPr>
          </a:p>
        </p:txBody>
      </p:sp>
      <p:sp>
        <p:nvSpPr>
          <p:cNvPr id="101" name="文本框 8">
            <a:extLst>
              <a:ext uri="{FF2B5EF4-FFF2-40B4-BE49-F238E27FC236}">
                <a16:creationId xmlns:a16="http://schemas.microsoft.com/office/drawing/2014/main" id="{B888155D-EC5F-90F7-42CC-A5F19EAE9847}"/>
              </a:ext>
            </a:extLst>
          </p:cNvPr>
          <p:cNvSpPr txBox="1"/>
          <p:nvPr/>
        </p:nvSpPr>
        <p:spPr>
          <a:xfrm>
            <a:off x="4188275" y="53265"/>
            <a:ext cx="3101092" cy="4762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2000" b="1" dirty="0">
                <a:solidFill>
                  <a:srgbClr val="002060"/>
                </a:solidFill>
                <a:latin typeface="Times New Roman" panose="02020603050405020304" pitchFamily="18" charset="0"/>
                <a:cs typeface="Times New Roman" panose="02020603050405020304" pitchFamily="18" charset="0"/>
              </a:rPr>
              <a:t>Introduction 1/2</a:t>
            </a:r>
          </a:p>
        </p:txBody>
      </p:sp>
      <p:grpSp>
        <p:nvGrpSpPr>
          <p:cNvPr id="102" name="组合 18">
            <a:extLst>
              <a:ext uri="{FF2B5EF4-FFF2-40B4-BE49-F238E27FC236}">
                <a16:creationId xmlns:a16="http://schemas.microsoft.com/office/drawing/2014/main" id="{AA975BCB-613C-5C35-8296-48F5EC05061C}"/>
              </a:ext>
            </a:extLst>
          </p:cNvPr>
          <p:cNvGrpSpPr/>
          <p:nvPr/>
        </p:nvGrpSpPr>
        <p:grpSpPr>
          <a:xfrm>
            <a:off x="4080408" y="33780"/>
            <a:ext cx="3844392" cy="541385"/>
            <a:chOff x="3249432" y="1133549"/>
            <a:chExt cx="5199650" cy="613989"/>
          </a:xfrm>
        </p:grpSpPr>
        <p:sp>
          <p:nvSpPr>
            <p:cNvPr id="103" name="矩形 1">
              <a:extLst>
                <a:ext uri="{FF2B5EF4-FFF2-40B4-BE49-F238E27FC236}">
                  <a16:creationId xmlns:a16="http://schemas.microsoft.com/office/drawing/2014/main" id="{EEE54E0F-1465-EB22-5D02-B7979283C527}"/>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2">
              <a:extLst>
                <a:ext uri="{FF2B5EF4-FFF2-40B4-BE49-F238E27FC236}">
                  <a16:creationId xmlns:a16="http://schemas.microsoft.com/office/drawing/2014/main" id="{9818FB0E-6F1D-D3A9-0173-8B9F38255464}"/>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3">
              <a:extLst>
                <a:ext uri="{FF2B5EF4-FFF2-40B4-BE49-F238E27FC236}">
                  <a16:creationId xmlns:a16="http://schemas.microsoft.com/office/drawing/2014/main" id="{2481517B-6770-92D6-EC7F-471A0D47E83F}"/>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pic>
        <p:nvPicPr>
          <p:cNvPr id="109" name="Image 108" descr="Une image contenant texte, capture d’écran, diagramme, graphisme&#10;&#10;Description générée automatiquement">
            <a:extLst>
              <a:ext uri="{FF2B5EF4-FFF2-40B4-BE49-F238E27FC236}">
                <a16:creationId xmlns:a16="http://schemas.microsoft.com/office/drawing/2014/main" id="{25827B14-1DB5-103E-42A3-6CDD509A552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3803" y="4738429"/>
            <a:ext cx="2434063" cy="1691353"/>
          </a:xfrm>
          <a:prstGeom prst="rect">
            <a:avLst/>
          </a:prstGeom>
        </p:spPr>
      </p:pic>
      <p:sp>
        <p:nvSpPr>
          <p:cNvPr id="122" name="Google Shape;503;p72">
            <a:extLst>
              <a:ext uri="{FF2B5EF4-FFF2-40B4-BE49-F238E27FC236}">
                <a16:creationId xmlns:a16="http://schemas.microsoft.com/office/drawing/2014/main" id="{1C614D02-7DB5-DD29-A981-947ECA9BDB79}"/>
              </a:ext>
            </a:extLst>
          </p:cNvPr>
          <p:cNvSpPr/>
          <p:nvPr/>
        </p:nvSpPr>
        <p:spPr>
          <a:xfrm rot="5400000">
            <a:off x="5224580" y="-1631335"/>
            <a:ext cx="1162191" cy="5681030"/>
          </a:xfrm>
          <a:prstGeom prst="rect">
            <a:avLst/>
          </a:prstGeom>
          <a:solidFill>
            <a:srgbClr val="324A00">
              <a:alpha val="76340"/>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504;p72">
            <a:extLst>
              <a:ext uri="{FF2B5EF4-FFF2-40B4-BE49-F238E27FC236}">
                <a16:creationId xmlns:a16="http://schemas.microsoft.com/office/drawing/2014/main" id="{CFBB1048-D75F-C4AB-54F7-2F8E12E83E0B}"/>
              </a:ext>
            </a:extLst>
          </p:cNvPr>
          <p:cNvSpPr txBox="1">
            <a:spLocks/>
          </p:cNvSpPr>
          <p:nvPr/>
        </p:nvSpPr>
        <p:spPr>
          <a:xfrm>
            <a:off x="3082475" y="738113"/>
            <a:ext cx="5446400" cy="762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Playfair Display"/>
              <a:buNone/>
              <a:defRPr sz="4267" b="1" i="0" u="none" strike="noStrike" cap="none">
                <a:solidFill>
                  <a:schemeClr val="accent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Quicksand"/>
                <a:ea typeface="Quicksand"/>
                <a:cs typeface="Quicksand"/>
                <a:sym typeface="Quicksand"/>
              </a:defRPr>
            </a:lvl9pPr>
          </a:lstStyle>
          <a:p>
            <a:pPr lvl="0">
              <a:buClr>
                <a:srgbClr val="63753C"/>
              </a:buClr>
            </a:pPr>
            <a:r>
              <a:rPr lang="fr-FR" sz="2800" kern="0" dirty="0">
                <a:solidFill>
                  <a:srgbClr val="F4F7DA"/>
                </a:solidFill>
                <a:latin typeface="Times New Roman" panose="02020603050405020304" pitchFamily="18" charset="0"/>
                <a:cs typeface="Times New Roman" panose="02020603050405020304" pitchFamily="18" charset="0"/>
              </a:rPr>
              <a:t>Pourquoi s’intéresser à l’architecture de la vigne? </a:t>
            </a:r>
            <a:endParaRPr kumimoji="0" lang="fr-FR" sz="2800" b="1" i="0" u="none" strike="noStrike" kern="0" cap="none" spc="0" normalizeH="0" baseline="0" noProof="0" dirty="0">
              <a:ln>
                <a:noFill/>
              </a:ln>
              <a:solidFill>
                <a:srgbClr val="F4F7DA"/>
              </a:solidFill>
              <a:effectLst/>
              <a:uLnTx/>
              <a:uFillTx/>
              <a:latin typeface="Times New Roman" panose="02020603050405020304" pitchFamily="18" charset="0"/>
              <a:cs typeface="Times New Roman" panose="02020603050405020304" pitchFamily="18" charset="0"/>
              <a:sym typeface="Playfair Display"/>
            </a:endParaRPr>
          </a:p>
        </p:txBody>
      </p:sp>
      <p:sp>
        <p:nvSpPr>
          <p:cNvPr id="125" name="Google Shape;1551;p102">
            <a:extLst>
              <a:ext uri="{FF2B5EF4-FFF2-40B4-BE49-F238E27FC236}">
                <a16:creationId xmlns:a16="http://schemas.microsoft.com/office/drawing/2014/main" id="{A1B76163-125A-33B8-7984-CE413C7DFC36}"/>
              </a:ext>
            </a:extLst>
          </p:cNvPr>
          <p:cNvSpPr/>
          <p:nvPr/>
        </p:nvSpPr>
        <p:spPr>
          <a:xfrm>
            <a:off x="997068" y="3662414"/>
            <a:ext cx="613766" cy="6190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2"/>
                </a:solidFill>
                <a:latin typeface="Montserrat"/>
                <a:ea typeface="Montserrat"/>
                <a:cs typeface="Montserrat"/>
                <a:sym typeface="Montserrat"/>
              </a:rPr>
              <a:t>✓</a:t>
            </a:r>
            <a:endParaRPr sz="2600" dirty="0">
              <a:solidFill>
                <a:schemeClr val="lt2"/>
              </a:solidFill>
              <a:latin typeface="Montserrat"/>
              <a:ea typeface="Montserrat"/>
              <a:cs typeface="Montserrat"/>
              <a:sym typeface="Montserrat"/>
            </a:endParaRPr>
          </a:p>
        </p:txBody>
      </p:sp>
      <p:sp>
        <p:nvSpPr>
          <p:cNvPr id="127" name="Google Shape;1551;p102">
            <a:extLst>
              <a:ext uri="{FF2B5EF4-FFF2-40B4-BE49-F238E27FC236}">
                <a16:creationId xmlns:a16="http://schemas.microsoft.com/office/drawing/2014/main" id="{83248CB1-A160-478E-1B32-DBCB825BE01F}"/>
              </a:ext>
            </a:extLst>
          </p:cNvPr>
          <p:cNvSpPr/>
          <p:nvPr/>
        </p:nvSpPr>
        <p:spPr>
          <a:xfrm>
            <a:off x="10216139" y="3678798"/>
            <a:ext cx="613766" cy="6190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2"/>
                </a:solidFill>
                <a:latin typeface="Montserrat"/>
                <a:ea typeface="Montserrat"/>
                <a:cs typeface="Montserrat"/>
                <a:sym typeface="Montserrat"/>
              </a:rPr>
              <a:t>✓</a:t>
            </a:r>
            <a:endParaRPr sz="2600" dirty="0">
              <a:solidFill>
                <a:schemeClr val="lt2"/>
              </a:solidFill>
              <a:latin typeface="Montserrat"/>
              <a:ea typeface="Montserrat"/>
              <a:cs typeface="Montserrat"/>
              <a:sym typeface="Montserrat"/>
            </a:endParaRPr>
          </a:p>
        </p:txBody>
      </p:sp>
      <p:sp>
        <p:nvSpPr>
          <p:cNvPr id="128" name="ZoneTexte 127">
            <a:extLst>
              <a:ext uri="{FF2B5EF4-FFF2-40B4-BE49-F238E27FC236}">
                <a16:creationId xmlns:a16="http://schemas.microsoft.com/office/drawing/2014/main" id="{6897FCDF-3681-2F2E-F480-A4FBDF2A33CA}"/>
              </a:ext>
            </a:extLst>
          </p:cNvPr>
          <p:cNvSpPr txBox="1"/>
          <p:nvPr/>
        </p:nvSpPr>
        <p:spPr>
          <a:xfrm>
            <a:off x="4846392" y="1951768"/>
            <a:ext cx="2287833" cy="523220"/>
          </a:xfrm>
          <a:prstGeom prst="rect">
            <a:avLst/>
          </a:prstGeom>
          <a:noFill/>
        </p:spPr>
        <p:txBody>
          <a:bodyPr wrap="square">
            <a:spAutoFit/>
          </a:bodyPr>
          <a:lstStyle/>
          <a:p>
            <a:r>
              <a:rPr lang="fr-FR" sz="2800" b="1" kern="0" dirty="0">
                <a:solidFill>
                  <a:srgbClr val="324A00"/>
                </a:solidFill>
                <a:latin typeface="Playfair Display"/>
                <a:sym typeface="Playfair Display"/>
              </a:rPr>
              <a:t>Ar</a:t>
            </a:r>
            <a:r>
              <a:rPr kumimoji="0" lang="fr-FR" sz="2800" b="1" i="0" u="none" strike="noStrike" kern="0" cap="none" spc="0" normalizeH="0" noProof="0" dirty="0" err="1">
                <a:ln>
                  <a:noFill/>
                </a:ln>
                <a:solidFill>
                  <a:srgbClr val="324A00"/>
                </a:solidFill>
                <a:effectLst/>
                <a:uLnTx/>
                <a:uFillTx/>
                <a:latin typeface="Playfair Display"/>
                <a:sym typeface="Playfair Display"/>
              </a:rPr>
              <a:t>chitecture</a:t>
            </a:r>
            <a:endParaRPr lang="fr-FR" sz="2800" dirty="0"/>
          </a:p>
        </p:txBody>
      </p:sp>
      <p:pic>
        <p:nvPicPr>
          <p:cNvPr id="129" name="Image 128" descr="Une image contenant cellule solaire, conception&#10;&#10;Description générée automatiquement avec une confiance moyenne">
            <a:extLst>
              <a:ext uri="{FF2B5EF4-FFF2-40B4-BE49-F238E27FC236}">
                <a16:creationId xmlns:a16="http://schemas.microsoft.com/office/drawing/2014/main" id="{55DE6718-4D06-55E8-737C-310CB036670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2849" b="45859"/>
          <a:stretch/>
        </p:blipFill>
        <p:spPr>
          <a:xfrm rot="16200000">
            <a:off x="35206" y="4833910"/>
            <a:ext cx="717193" cy="679421"/>
          </a:xfrm>
          <a:prstGeom prst="rect">
            <a:avLst/>
          </a:prstGeom>
        </p:spPr>
      </p:pic>
      <p:sp>
        <p:nvSpPr>
          <p:cNvPr id="2" name="Google Shape;474;p70">
            <a:extLst>
              <a:ext uri="{FF2B5EF4-FFF2-40B4-BE49-F238E27FC236}">
                <a16:creationId xmlns:a16="http://schemas.microsoft.com/office/drawing/2014/main" id="{E9839E6D-F7F2-0996-DFA8-22EFD03A675B}"/>
              </a:ext>
            </a:extLst>
          </p:cNvPr>
          <p:cNvSpPr txBox="1">
            <a:spLocks/>
          </p:cNvSpPr>
          <p:nvPr/>
        </p:nvSpPr>
        <p:spPr>
          <a:xfrm>
            <a:off x="264500" y="4290286"/>
            <a:ext cx="2452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100" b="1" i="0" u="none" strike="noStrike" kern="0" cap="none" spc="0" normalizeH="0" baseline="0" noProof="0" dirty="0" err="1">
                <a:ln>
                  <a:noFill/>
                </a:ln>
                <a:solidFill>
                  <a:srgbClr val="324A00"/>
                </a:solidFill>
                <a:effectLst/>
                <a:uLnTx/>
                <a:uFillTx/>
                <a:latin typeface="Playfair Display"/>
                <a:sym typeface="Playfair Display"/>
              </a:rPr>
              <a:t>Echange</a:t>
            </a:r>
            <a:r>
              <a:rPr lang="en-US" kern="0" dirty="0">
                <a:solidFill>
                  <a:srgbClr val="324A00"/>
                </a:solidFill>
              </a:rPr>
              <a:t>s </a:t>
            </a:r>
            <a:r>
              <a:rPr kumimoji="0" lang="en-US" sz="2100" b="1" i="0" u="none" strike="noStrike" kern="0" cap="none" spc="0" normalizeH="0" noProof="0" dirty="0" err="1">
                <a:ln>
                  <a:noFill/>
                </a:ln>
                <a:solidFill>
                  <a:srgbClr val="324A00"/>
                </a:solidFill>
                <a:effectLst/>
                <a:uLnTx/>
                <a:uFillTx/>
                <a:latin typeface="Playfair Display"/>
                <a:sym typeface="Playfair Display"/>
              </a:rPr>
              <a:t>gazeux</a:t>
            </a:r>
            <a:r>
              <a:rPr kumimoji="0" lang="en-US" sz="2100" b="1" i="0" u="none" strike="noStrike" kern="0" cap="none" spc="0" normalizeH="0" noProof="0" dirty="0">
                <a:ln>
                  <a:noFill/>
                </a:ln>
                <a:solidFill>
                  <a:srgbClr val="324A00"/>
                </a:solidFill>
                <a:effectLst/>
                <a:uLnTx/>
                <a:uFillTx/>
                <a:latin typeface="Playfair Display"/>
                <a:sym typeface="Playfair Display"/>
              </a:rPr>
              <a:t> </a:t>
            </a:r>
            <a:endParaRPr kumimoji="0" lang="fr-FR" sz="2100" b="1" i="0" u="none" strike="noStrike" kern="0" cap="none" spc="0" normalizeH="0" baseline="0" noProof="0" dirty="0">
              <a:ln>
                <a:noFill/>
              </a:ln>
              <a:solidFill>
                <a:srgbClr val="324A00"/>
              </a:solidFill>
              <a:effectLst/>
              <a:uLnTx/>
              <a:uFillTx/>
              <a:latin typeface="Playfair Display"/>
              <a:sym typeface="Playfair Display"/>
            </a:endParaRPr>
          </a:p>
        </p:txBody>
      </p:sp>
      <p:pic>
        <p:nvPicPr>
          <p:cNvPr id="107" name="Image 106">
            <a:extLst>
              <a:ext uri="{FF2B5EF4-FFF2-40B4-BE49-F238E27FC236}">
                <a16:creationId xmlns:a16="http://schemas.microsoft.com/office/drawing/2014/main" id="{6371357E-F86B-EDAF-0980-B9BBB8C1CB1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64877" y="5426542"/>
            <a:ext cx="2781206" cy="1438615"/>
          </a:xfrm>
          <a:prstGeom prst="rect">
            <a:avLst/>
          </a:prstGeom>
        </p:spPr>
      </p:pic>
      <p:sp>
        <p:nvSpPr>
          <p:cNvPr id="3" name="Google Shape;1551;p102">
            <a:extLst>
              <a:ext uri="{FF2B5EF4-FFF2-40B4-BE49-F238E27FC236}">
                <a16:creationId xmlns:a16="http://schemas.microsoft.com/office/drawing/2014/main" id="{D68D897D-4EA0-549B-D0AC-24D8F096024E}"/>
              </a:ext>
            </a:extLst>
          </p:cNvPr>
          <p:cNvSpPr/>
          <p:nvPr/>
        </p:nvSpPr>
        <p:spPr>
          <a:xfrm>
            <a:off x="6538450" y="3678798"/>
            <a:ext cx="613766" cy="6190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2"/>
                </a:solidFill>
                <a:latin typeface="Montserrat"/>
                <a:ea typeface="Montserrat"/>
                <a:cs typeface="Montserrat"/>
                <a:sym typeface="Montserrat"/>
              </a:rPr>
              <a:t>✓</a:t>
            </a:r>
            <a:endParaRPr sz="2600" dirty="0">
              <a:solidFill>
                <a:schemeClr val="lt2"/>
              </a:solidFill>
              <a:latin typeface="Montserrat"/>
              <a:ea typeface="Montserrat"/>
              <a:cs typeface="Montserrat"/>
              <a:sym typeface="Montserrat"/>
            </a:endParaRPr>
          </a:p>
        </p:txBody>
      </p:sp>
      <p:sp>
        <p:nvSpPr>
          <p:cNvPr id="4" name="Google Shape;474;p70">
            <a:extLst>
              <a:ext uri="{FF2B5EF4-FFF2-40B4-BE49-F238E27FC236}">
                <a16:creationId xmlns:a16="http://schemas.microsoft.com/office/drawing/2014/main" id="{6A4C7108-062A-8E4F-FA62-34C1DCD3EC8C}"/>
              </a:ext>
            </a:extLst>
          </p:cNvPr>
          <p:cNvSpPr txBox="1">
            <a:spLocks/>
          </p:cNvSpPr>
          <p:nvPr/>
        </p:nvSpPr>
        <p:spPr>
          <a:xfrm>
            <a:off x="6052523" y="4297832"/>
            <a:ext cx="1769136"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noProof="0" dirty="0" err="1">
                <a:solidFill>
                  <a:srgbClr val="324A00"/>
                </a:solidFill>
              </a:rPr>
              <a:t>Rendement</a:t>
            </a:r>
            <a:r>
              <a:rPr lang="en-US" kern="0" noProof="0" dirty="0">
                <a:solidFill>
                  <a:srgbClr val="324A00"/>
                </a:solidFill>
              </a:rPr>
              <a:t> </a:t>
            </a:r>
            <a:endParaRPr kumimoji="0" lang="fr-FR" sz="2100" b="1" i="0" u="none" strike="noStrike" kern="0" cap="none" spc="0" normalizeH="0" baseline="0" noProof="0" dirty="0">
              <a:ln>
                <a:noFill/>
              </a:ln>
              <a:solidFill>
                <a:srgbClr val="324A00"/>
              </a:solidFill>
              <a:effectLst/>
              <a:uLnTx/>
              <a:uFillTx/>
              <a:latin typeface="Playfair Display"/>
              <a:sym typeface="Playfair Display"/>
            </a:endParaRPr>
          </a:p>
        </p:txBody>
      </p:sp>
      <p:pic>
        <p:nvPicPr>
          <p:cNvPr id="6" name="Image 5" descr="Une image contenant raisin, fruit, vignoble, plein air&#10;&#10;Description générée automatiquement">
            <a:extLst>
              <a:ext uri="{FF2B5EF4-FFF2-40B4-BE49-F238E27FC236}">
                <a16:creationId xmlns:a16="http://schemas.microsoft.com/office/drawing/2014/main" id="{6E21B0F8-9183-8712-647B-DA51AC639C99}"/>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27336" t="5494" r="34081" b="8586"/>
          <a:stretch/>
        </p:blipFill>
        <p:spPr>
          <a:xfrm>
            <a:off x="6030635" y="5033649"/>
            <a:ext cx="1762595" cy="1517686"/>
          </a:xfrm>
          <a:prstGeom prst="ellipse">
            <a:avLst/>
          </a:prstGeom>
          <a:ln w="63500" cap="rnd">
            <a:noFill/>
          </a:ln>
          <a:effectLst>
            <a:outerShdw blurRad="381000" dist="292100" dir="5400000" sx="-80000" sy="-18000" rotWithShape="0">
              <a:srgbClr val="000000">
                <a:alpha val="22000"/>
              </a:srgbClr>
            </a:outerShdw>
          </a:effectLst>
        </p:spPr>
      </p:pic>
      <p:sp>
        <p:nvSpPr>
          <p:cNvPr id="7" name="Espace réservé du numéro de diapositive 3">
            <a:extLst>
              <a:ext uri="{FF2B5EF4-FFF2-40B4-BE49-F238E27FC236}">
                <a16:creationId xmlns:a16="http://schemas.microsoft.com/office/drawing/2014/main" id="{A3CCA9C0-F366-10CA-70A3-26F84D95AAD8}"/>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2</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0" name="Google Shape;474;p70">
            <a:extLst>
              <a:ext uri="{FF2B5EF4-FFF2-40B4-BE49-F238E27FC236}">
                <a16:creationId xmlns:a16="http://schemas.microsoft.com/office/drawing/2014/main" id="{4DB90281-AE35-451C-44B2-8BD44A3691C2}"/>
              </a:ext>
            </a:extLst>
          </p:cNvPr>
          <p:cNvSpPr txBox="1">
            <a:spLocks/>
          </p:cNvSpPr>
          <p:nvPr/>
        </p:nvSpPr>
        <p:spPr>
          <a:xfrm>
            <a:off x="5603122" y="4612066"/>
            <a:ext cx="2667937"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1800"/>
              <a:buFont typeface="Arial"/>
              <a:buNone/>
              <a:defRPr sz="1800" b="0" i="0" u="none" strike="noStrike" cap="none">
                <a:solidFill>
                  <a:schemeClr val="accent3"/>
                </a:solidFill>
                <a:latin typeface="Arial"/>
                <a:ea typeface="Arial"/>
                <a:cs typeface="Arial"/>
                <a:sym typeface="Arial"/>
              </a:defRPr>
            </a:lvl9pPr>
          </a:lstStyle>
          <a:p>
            <a:pPr lvl="0">
              <a:buClr>
                <a:srgbClr val="000000"/>
              </a:buClr>
              <a:buSzPts val="1100"/>
              <a:defRPr/>
            </a:pPr>
            <a:r>
              <a:rPr lang="fr-FR" sz="1100" kern="0" dirty="0">
                <a:solidFill>
                  <a:srgbClr val="324A00"/>
                </a:solidFill>
              </a:rPr>
              <a:t>Qualité et régularité de la production</a:t>
            </a:r>
          </a:p>
        </p:txBody>
      </p:sp>
      <p:pic>
        <p:nvPicPr>
          <p:cNvPr id="11" name="grapes video_grapes Bale(4)">
            <a:hlinkClick r:id="" action="ppaction://media"/>
            <a:extLst>
              <a:ext uri="{FF2B5EF4-FFF2-40B4-BE49-F238E27FC236}">
                <a16:creationId xmlns:a16="http://schemas.microsoft.com/office/drawing/2014/main" id="{130F13E8-C54C-3F00-45C3-0C906EB7BD2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935406" y="4738429"/>
            <a:ext cx="3247280" cy="1826595"/>
          </a:xfrm>
          <a:prstGeom prst="ellipse">
            <a:avLst/>
          </a:prstGeom>
        </p:spPr>
      </p:pic>
    </p:spTree>
    <p:extLst>
      <p:ext uri="{BB962C8B-B14F-4D97-AF65-F5344CB8AC3E}">
        <p14:creationId xmlns:p14="http://schemas.microsoft.com/office/powerpoint/2010/main" val="88646486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par>
                                    <p:cTn id="8" presetID="33" presetClass="path" presetSubtype="0" accel="100000" fill="hold" grpId="0" nodeType="withEffect" p14:presetBounceEnd="100000">
                                      <p:stCondLst>
                                        <p:cond delay="0"/>
                                      </p:stCondLst>
                                      <p:childTnLst>
                                        <p:animMotion origin="layout" path="M -0.00391 -0.00255 C 0.05494 0.11226 0.1414 0.23171 0.21198 0.27893 C 0.31823 0.35509 0.41992 0.38425 0.4401 0.34537 C 0.45625 0.30763 0.38489 0.21134 0.27916 0.13564 C 0.20807 0.08773 0.07864 0.05462 -0.03503 0.05046 C -0.14519 0.05462 -0.27943 0.08773 -0.35013 0.13564 C -0.45573 0.21134 -0.52644 0.30763 -0.50677 0.34537 C -0.48737 0.38425 -0.38516 0.35509 -0.28282 0.27893 C -0.21211 0.23171 -0.12175 0.11226 -0.06732 -0.00255 C -0.00834 -0.12269 0.03151 -0.28033 0.03151 -0.3801 C 0.03151 -0.53334 0.00364 -0.65232 -0.03503 -0.65232 C -0.07084 -0.65232 -0.10248 -0.53334 -0.10248 -0.3801 C -0.10248 -0.28033 -0.05925 -0.12269 -0.00391 -0.00255 Z " pathEditMode="relative" rAng="0" ptsTypes="AAAAAAAAAAAAA" p14:bounceEnd="100000">
                                          <p:cBhvr>
                                            <p:cTn id="9" dur="2000" fill="hold"/>
                                            <p:tgtEl>
                                              <p:spTgt spid="128"/>
                                            </p:tgtEl>
                                            <p:attrNameLst>
                                              <p:attrName>ppt_x</p:attrName>
                                              <p:attrName>ppt_y</p:attrName>
                                            </p:attrNameLst>
                                          </p:cBhvr>
                                          <p:rCtr x="-2995" y="-14236"/>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2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1"/>
                    </p:tgtEl>
                  </p:cMediaNode>
                </p:video>
                <p:seq concurrent="1" nextAc="seek">
                  <p:cTn id="24" restart="whenNotActive" fill="hold" evtFilter="cancelBubble" nodeType="interactiveSeq">
                    <p:stCondLst>
                      <p:cond evt="onClick" delay="0">
                        <p:tgtEl>
                          <p:spTgt spid="11"/>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1"/>
                                            </p:tgtEl>
                                          </p:cBhvr>
                                        </p:cmd>
                                      </p:childTnLst>
                                    </p:cTn>
                                  </p:par>
                                </p:childTnLst>
                              </p:cTn>
                            </p:par>
                          </p:childTnLst>
                        </p:cTn>
                      </p:par>
                    </p:childTnLst>
                  </p:cTn>
                  <p:nextCondLst>
                    <p:cond evt="onClick" delay="0">
                      <p:tgtEl>
                        <p:spTgt spid="11"/>
                      </p:tgtEl>
                    </p:cond>
                  </p:nextCondLst>
                </p:seq>
              </p:childTnLst>
            </p:cTn>
          </p:par>
        </p:tnLst>
        <p:bldLst>
          <p:bldP spid="1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par>
                                    <p:cTn id="8" presetID="33" presetClass="path" presetSubtype="0" accel="100000" fill="hold" grpId="0" nodeType="withEffect">
                                      <p:stCondLst>
                                        <p:cond delay="0"/>
                                      </p:stCondLst>
                                      <p:childTnLst>
                                        <p:animMotion origin="layout" path="M -0.00391 -0.00255 C 0.05494 0.11226 0.1414 0.23171 0.21198 0.27893 C 0.31823 0.35509 0.41992 0.38425 0.4401 0.34537 C 0.45625 0.30763 0.38489 0.21134 0.27916 0.13564 C 0.20807 0.08773 0.07864 0.05462 -0.03503 0.05046 C -0.14519 0.05462 -0.27943 0.08773 -0.35013 0.13564 C -0.45573 0.21134 -0.52644 0.30763 -0.50677 0.34537 C -0.48737 0.38425 -0.38516 0.35509 -0.28282 0.27893 C -0.21211 0.23171 -0.12175 0.11226 -0.06732 -0.00255 C -0.00834 -0.12269 0.03151 -0.28033 0.03151 -0.3801 C 0.03151 -0.53334 0.00364 -0.65232 -0.03503 -0.65232 C -0.07084 -0.65232 -0.10248 -0.53334 -0.10248 -0.3801 C -0.10248 -0.28033 -0.05925 -0.12269 -0.00391 -0.00255 Z " pathEditMode="relative" rAng="0" ptsTypes="AAAAAAAAAAAAA">
                                          <p:cBhvr>
                                            <p:cTn id="9" dur="2000" fill="hold"/>
                                            <p:tgtEl>
                                              <p:spTgt spid="128"/>
                                            </p:tgtEl>
                                            <p:attrNameLst>
                                              <p:attrName>ppt_x</p:attrName>
                                              <p:attrName>ppt_y</p:attrName>
                                            </p:attrNameLst>
                                          </p:cBhvr>
                                          <p:rCtr x="-2995" y="-14236"/>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2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1"/>
                    </p:tgtEl>
                  </p:cMediaNode>
                </p:video>
                <p:seq concurrent="1" nextAc="seek">
                  <p:cTn id="24" restart="whenNotActive" fill="hold" evtFilter="cancelBubble" nodeType="interactiveSeq">
                    <p:stCondLst>
                      <p:cond evt="onClick" delay="0">
                        <p:tgtEl>
                          <p:spTgt spid="11"/>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1"/>
                                            </p:tgtEl>
                                          </p:cBhvr>
                                        </p:cmd>
                                      </p:childTnLst>
                                    </p:cTn>
                                  </p:par>
                                </p:childTnLst>
                              </p:cTn>
                            </p:par>
                          </p:childTnLst>
                        </p:cTn>
                      </p:par>
                    </p:childTnLst>
                  </p:cTn>
                  <p:nextCondLst>
                    <p:cond evt="onClick" delay="0">
                      <p:tgtEl>
                        <p:spTgt spid="11"/>
                      </p:tgtEl>
                    </p:cond>
                  </p:nextCondLst>
                </p:seq>
              </p:childTnLst>
            </p:cTn>
          </p:par>
        </p:tnLst>
        <p:bldLst>
          <p:bldP spid="12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组合 18">
            <a:extLst>
              <a:ext uri="{FF2B5EF4-FFF2-40B4-BE49-F238E27FC236}">
                <a16:creationId xmlns:a16="http://schemas.microsoft.com/office/drawing/2014/main" id="{35663880-B07F-78B3-07C3-0B4031D182DA}"/>
              </a:ext>
            </a:extLst>
          </p:cNvPr>
          <p:cNvGrpSpPr/>
          <p:nvPr/>
        </p:nvGrpSpPr>
        <p:grpSpPr>
          <a:xfrm>
            <a:off x="4080408" y="33780"/>
            <a:ext cx="3844392" cy="541385"/>
            <a:chOff x="3249432" y="1133549"/>
            <a:chExt cx="5199650" cy="613989"/>
          </a:xfrm>
        </p:grpSpPr>
        <p:sp>
          <p:nvSpPr>
            <p:cNvPr id="15" name="矩形 1">
              <a:extLst>
                <a:ext uri="{FF2B5EF4-FFF2-40B4-BE49-F238E27FC236}">
                  <a16:creationId xmlns:a16="http://schemas.microsoft.com/office/drawing/2014/main" id="{F1E6D416-59E2-F4E3-82E9-D47190EF588A}"/>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
              <a:extLst>
                <a:ext uri="{FF2B5EF4-FFF2-40B4-BE49-F238E27FC236}">
                  <a16:creationId xmlns:a16="http://schemas.microsoft.com/office/drawing/2014/main" id="{61549AB3-6F00-C335-80EF-903DBF89AD40}"/>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3">
              <a:extLst>
                <a:ext uri="{FF2B5EF4-FFF2-40B4-BE49-F238E27FC236}">
                  <a16:creationId xmlns:a16="http://schemas.microsoft.com/office/drawing/2014/main" id="{AAE34F33-D9DA-DB66-61CC-C2F21549BF1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sp>
        <p:nvSpPr>
          <p:cNvPr id="18" name="ZoneTexte 17">
            <a:extLst>
              <a:ext uri="{FF2B5EF4-FFF2-40B4-BE49-F238E27FC236}">
                <a16:creationId xmlns:a16="http://schemas.microsoft.com/office/drawing/2014/main" id="{40CAC006-175B-2D31-32CA-606194384F09}"/>
              </a:ext>
            </a:extLst>
          </p:cNvPr>
          <p:cNvSpPr txBox="1"/>
          <p:nvPr/>
        </p:nvSpPr>
        <p:spPr>
          <a:xfrm>
            <a:off x="4162425" y="80095"/>
            <a:ext cx="2905125" cy="37209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Times New Roman" panose="02020603050405020304" pitchFamily="18" charset="0"/>
                <a:ea typeface="等线" panose="02010600030101010101" pitchFamily="2" charset="-122"/>
                <a:cs typeface="Times New Roman" panose="02020603050405020304" pitchFamily="18" charset="0"/>
              </a:rPr>
              <a:t>Introduction 2/2</a:t>
            </a:r>
          </a:p>
        </p:txBody>
      </p:sp>
      <p:sp>
        <p:nvSpPr>
          <p:cNvPr id="10" name="Google Shape;1316;p94">
            <a:extLst>
              <a:ext uri="{FF2B5EF4-FFF2-40B4-BE49-F238E27FC236}">
                <a16:creationId xmlns:a16="http://schemas.microsoft.com/office/drawing/2014/main" id="{41319CC2-C2B3-8EE7-8DCC-7F9911077284}"/>
              </a:ext>
            </a:extLst>
          </p:cNvPr>
          <p:cNvSpPr/>
          <p:nvPr/>
        </p:nvSpPr>
        <p:spPr>
          <a:xfrm rot="10800000">
            <a:off x="900963" y="3487014"/>
            <a:ext cx="4207457" cy="3062648"/>
          </a:xfrm>
          <a:prstGeom prst="rect">
            <a:avLst/>
          </a:prstGeom>
          <a:solidFill>
            <a:schemeClr val="bg2">
              <a:lumMod val="75000"/>
              <a:alpha val="5759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590;p55">
            <a:extLst>
              <a:ext uri="{FF2B5EF4-FFF2-40B4-BE49-F238E27FC236}">
                <a16:creationId xmlns:a16="http://schemas.microsoft.com/office/drawing/2014/main" id="{5A19F193-2B79-3037-3818-79DA61E3AB3C}"/>
              </a:ext>
            </a:extLst>
          </p:cNvPr>
          <p:cNvSpPr txBox="1"/>
          <p:nvPr/>
        </p:nvSpPr>
        <p:spPr>
          <a:xfrm flipH="1">
            <a:off x="7229474" y="2915800"/>
            <a:ext cx="4177972" cy="513200"/>
          </a:xfrm>
          <a:prstGeom prst="rect">
            <a:avLst/>
          </a:prstGeom>
          <a:solidFill>
            <a:srgbClr val="795030"/>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dirty="0" err="1">
                <a:ln>
                  <a:noFill/>
                </a:ln>
                <a:solidFill>
                  <a:srgbClr val="FFFFFF"/>
                </a:solidFill>
                <a:effectLst/>
                <a:uLnTx/>
                <a:uFillTx/>
                <a:latin typeface="Times New Roman" panose="02020603050405020304" pitchFamily="18" charset="0"/>
                <a:ea typeface="Cormorant Garamond"/>
                <a:cs typeface="Times New Roman" panose="02020603050405020304" pitchFamily="18" charset="0"/>
                <a:sym typeface="Cormorant Garamond"/>
              </a:rPr>
              <a:t>Génétique</a:t>
            </a:r>
            <a:endParaRPr kumimoji="0" sz="2400" b="1" i="0" u="none" strike="noStrike" kern="0" cap="none" spc="0" normalizeH="0" baseline="0" noProof="0" dirty="0">
              <a:ln>
                <a:noFill/>
              </a:ln>
              <a:solidFill>
                <a:srgbClr val="FFFFFF"/>
              </a:solidFill>
              <a:effectLst/>
              <a:uLnTx/>
              <a:uFillTx/>
              <a:latin typeface="Times New Roman" panose="02020603050405020304" pitchFamily="18" charset="0"/>
              <a:ea typeface="Cormorant Garamond"/>
              <a:cs typeface="Times New Roman" panose="02020603050405020304" pitchFamily="18" charset="0"/>
              <a:sym typeface="Cormorant Garamond"/>
            </a:endParaRPr>
          </a:p>
        </p:txBody>
      </p:sp>
      <p:sp>
        <p:nvSpPr>
          <p:cNvPr id="35" name="Google Shape;591;p55">
            <a:extLst>
              <a:ext uri="{FF2B5EF4-FFF2-40B4-BE49-F238E27FC236}">
                <a16:creationId xmlns:a16="http://schemas.microsoft.com/office/drawing/2014/main" id="{7512BFFA-6A8C-6F18-B49E-9F24EA637D80}"/>
              </a:ext>
            </a:extLst>
          </p:cNvPr>
          <p:cNvSpPr txBox="1"/>
          <p:nvPr/>
        </p:nvSpPr>
        <p:spPr>
          <a:xfrm flipH="1">
            <a:off x="904872" y="2909397"/>
            <a:ext cx="4203547" cy="513200"/>
          </a:xfrm>
          <a:prstGeom prst="rect">
            <a:avLst/>
          </a:prstGeom>
          <a:solidFill>
            <a:srgbClr val="362A1B"/>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dirty="0">
                <a:ln>
                  <a:noFill/>
                </a:ln>
                <a:solidFill>
                  <a:srgbClr val="FFFFFF"/>
                </a:solidFill>
                <a:effectLst/>
                <a:uLnTx/>
                <a:uFillTx/>
                <a:latin typeface="Times New Roman" panose="02020603050405020304" pitchFamily="18" charset="0"/>
                <a:ea typeface="Cormorant Garamond"/>
                <a:cs typeface="Times New Roman" panose="02020603050405020304" pitchFamily="18" charset="0"/>
                <a:sym typeface="Cormorant Garamond"/>
              </a:rPr>
              <a:t>Pratiques </a:t>
            </a:r>
            <a:r>
              <a:rPr kumimoji="0" lang="en-US" sz="2400" b="1" i="0" u="none" strike="noStrike" kern="0" cap="none" spc="0" normalizeH="0" baseline="0" noProof="0" dirty="0" err="1">
                <a:ln>
                  <a:noFill/>
                </a:ln>
                <a:solidFill>
                  <a:srgbClr val="FFFFFF"/>
                </a:solidFill>
                <a:effectLst/>
                <a:uLnTx/>
                <a:uFillTx/>
                <a:latin typeface="Times New Roman" panose="02020603050405020304" pitchFamily="18" charset="0"/>
                <a:ea typeface="Cormorant Garamond"/>
                <a:cs typeface="Times New Roman" panose="02020603050405020304" pitchFamily="18" charset="0"/>
                <a:sym typeface="Cormorant Garamond"/>
              </a:rPr>
              <a:t>culturales</a:t>
            </a:r>
            <a:endParaRPr kumimoji="0" sz="2400" b="1" i="0" u="none" strike="noStrike" kern="0" cap="none" spc="0" normalizeH="0" baseline="0" noProof="0" dirty="0">
              <a:ln>
                <a:noFill/>
              </a:ln>
              <a:solidFill>
                <a:srgbClr val="FFFFFF"/>
              </a:solidFill>
              <a:effectLst/>
              <a:uLnTx/>
              <a:uFillTx/>
              <a:latin typeface="Times New Roman" panose="02020603050405020304" pitchFamily="18" charset="0"/>
              <a:ea typeface="Cormorant Garamond"/>
              <a:cs typeface="Times New Roman" panose="02020603050405020304" pitchFamily="18" charset="0"/>
              <a:sym typeface="Cormorant Garamond"/>
            </a:endParaRPr>
          </a:p>
        </p:txBody>
      </p:sp>
      <p:sp>
        <p:nvSpPr>
          <p:cNvPr id="37" name="Google Shape;1316;p94">
            <a:extLst>
              <a:ext uri="{FF2B5EF4-FFF2-40B4-BE49-F238E27FC236}">
                <a16:creationId xmlns:a16="http://schemas.microsoft.com/office/drawing/2014/main" id="{2D72B6C8-866C-8A16-CCD3-40A0B32E8B8F}"/>
              </a:ext>
            </a:extLst>
          </p:cNvPr>
          <p:cNvSpPr/>
          <p:nvPr/>
        </p:nvSpPr>
        <p:spPr>
          <a:xfrm rot="10800000">
            <a:off x="7229470" y="3496067"/>
            <a:ext cx="4177974" cy="3053594"/>
          </a:xfrm>
          <a:prstGeom prst="rect">
            <a:avLst/>
          </a:prstGeom>
          <a:solidFill>
            <a:schemeClr val="bg2">
              <a:lumMod val="75000"/>
              <a:alpha val="5759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矩形 16">
            <a:extLst>
              <a:ext uri="{FF2B5EF4-FFF2-40B4-BE49-F238E27FC236}">
                <a16:creationId xmlns:a16="http://schemas.microsoft.com/office/drawing/2014/main" id="{E170BA99-7932-FCD9-61F3-67E18E7D097B}"/>
              </a:ext>
            </a:extLst>
          </p:cNvPr>
          <p:cNvSpPr/>
          <p:nvPr/>
        </p:nvSpPr>
        <p:spPr>
          <a:xfrm>
            <a:off x="7229475" y="3429000"/>
            <a:ext cx="1685082" cy="67068"/>
          </a:xfrm>
          <a:prstGeom prst="rect">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17">
            <a:extLst>
              <a:ext uri="{FF2B5EF4-FFF2-40B4-BE49-F238E27FC236}">
                <a16:creationId xmlns:a16="http://schemas.microsoft.com/office/drawing/2014/main" id="{FDCE5FFD-2D4B-E96A-AD29-20B4FA447ECA}"/>
              </a:ext>
            </a:extLst>
          </p:cNvPr>
          <p:cNvSpPr/>
          <p:nvPr/>
        </p:nvSpPr>
        <p:spPr>
          <a:xfrm>
            <a:off x="9722368" y="3429000"/>
            <a:ext cx="1685082" cy="67068"/>
          </a:xfrm>
          <a:prstGeom prst="rect">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16">
            <a:extLst>
              <a:ext uri="{FF2B5EF4-FFF2-40B4-BE49-F238E27FC236}">
                <a16:creationId xmlns:a16="http://schemas.microsoft.com/office/drawing/2014/main" id="{790D9338-8F31-9982-D40F-EF3D27212C5C}"/>
              </a:ext>
            </a:extLst>
          </p:cNvPr>
          <p:cNvSpPr/>
          <p:nvPr/>
        </p:nvSpPr>
        <p:spPr>
          <a:xfrm>
            <a:off x="900969" y="3416122"/>
            <a:ext cx="1685082" cy="73775"/>
          </a:xfrm>
          <a:prstGeom prst="rect">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17">
            <a:extLst>
              <a:ext uri="{FF2B5EF4-FFF2-40B4-BE49-F238E27FC236}">
                <a16:creationId xmlns:a16="http://schemas.microsoft.com/office/drawing/2014/main" id="{693D4246-F4A8-A0D8-55C6-24339271971E}"/>
              </a:ext>
            </a:extLst>
          </p:cNvPr>
          <p:cNvSpPr/>
          <p:nvPr/>
        </p:nvSpPr>
        <p:spPr>
          <a:xfrm>
            <a:off x="3422437" y="3416122"/>
            <a:ext cx="1685082" cy="73775"/>
          </a:xfrm>
          <a:prstGeom prst="rect">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ZoneTexte 45">
            <a:extLst>
              <a:ext uri="{FF2B5EF4-FFF2-40B4-BE49-F238E27FC236}">
                <a16:creationId xmlns:a16="http://schemas.microsoft.com/office/drawing/2014/main" id="{C67B46BA-1216-F576-0EA6-403EE596110B}"/>
              </a:ext>
            </a:extLst>
          </p:cNvPr>
          <p:cNvSpPr txBox="1"/>
          <p:nvPr/>
        </p:nvSpPr>
        <p:spPr>
          <a:xfrm>
            <a:off x="1596795" y="3770122"/>
            <a:ext cx="2794130" cy="461665"/>
          </a:xfrm>
          <a:prstGeom prst="rect">
            <a:avLst/>
          </a:prstGeom>
          <a:noFill/>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Mode de </a:t>
            </a:r>
            <a:r>
              <a:rPr lang="en-US" sz="2400" b="1" dirty="0" err="1">
                <a:solidFill>
                  <a:srgbClr val="002060"/>
                </a:solidFill>
                <a:latin typeface="Times New Roman" panose="02020603050405020304" pitchFamily="18" charset="0"/>
                <a:cs typeface="Times New Roman" panose="02020603050405020304" pitchFamily="18" charset="0"/>
              </a:rPr>
              <a:t>conduite</a:t>
            </a:r>
            <a:r>
              <a:rPr lang="en-US" sz="2400" b="1" dirty="0">
                <a:solidFill>
                  <a:srgbClr val="002060"/>
                </a:solidFill>
                <a:latin typeface="Times New Roman" panose="02020603050405020304" pitchFamily="18" charset="0"/>
                <a:cs typeface="Times New Roman" panose="02020603050405020304" pitchFamily="18" charset="0"/>
              </a:rPr>
              <a:t> </a:t>
            </a:r>
            <a:endParaRPr lang="fr-FR" sz="2400" b="1" dirty="0">
              <a:solidFill>
                <a:srgbClr val="002060"/>
              </a:solidFill>
              <a:latin typeface="Times New Roman" panose="02020603050405020304" pitchFamily="18" charset="0"/>
              <a:cs typeface="Times New Roman" panose="02020603050405020304" pitchFamily="18" charset="0"/>
            </a:endParaRPr>
          </a:p>
        </p:txBody>
      </p:sp>
      <p:sp>
        <p:nvSpPr>
          <p:cNvPr id="48" name="ZoneTexte 47">
            <a:extLst>
              <a:ext uri="{FF2B5EF4-FFF2-40B4-BE49-F238E27FC236}">
                <a16:creationId xmlns:a16="http://schemas.microsoft.com/office/drawing/2014/main" id="{9E1C17AC-F8F5-2E50-04BC-0DED48AF23B5}"/>
              </a:ext>
            </a:extLst>
          </p:cNvPr>
          <p:cNvSpPr txBox="1"/>
          <p:nvPr/>
        </p:nvSpPr>
        <p:spPr>
          <a:xfrm>
            <a:off x="8072016" y="4640735"/>
            <a:ext cx="2695979" cy="461665"/>
          </a:xfrm>
          <a:prstGeom prst="rect">
            <a:avLst/>
          </a:prstGeom>
          <a:noFill/>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Choix des cépages</a:t>
            </a:r>
            <a:endParaRPr lang="fr-FR" sz="2400" b="1" dirty="0">
              <a:solidFill>
                <a:srgbClr val="002060"/>
              </a:solidFill>
              <a:latin typeface="Times New Roman" panose="02020603050405020304" pitchFamily="18" charset="0"/>
              <a:cs typeface="Times New Roman" panose="02020603050405020304" pitchFamily="18" charset="0"/>
            </a:endParaRPr>
          </a:p>
        </p:txBody>
      </p:sp>
      <p:sp>
        <p:nvSpPr>
          <p:cNvPr id="59" name="ZoneTexte 58">
            <a:extLst>
              <a:ext uri="{FF2B5EF4-FFF2-40B4-BE49-F238E27FC236}">
                <a16:creationId xmlns:a16="http://schemas.microsoft.com/office/drawing/2014/main" id="{76F0A418-FCBE-D09C-22A3-78FC11DEAA1A}"/>
              </a:ext>
            </a:extLst>
          </p:cNvPr>
          <p:cNvSpPr txBox="1"/>
          <p:nvPr/>
        </p:nvSpPr>
        <p:spPr>
          <a:xfrm>
            <a:off x="1672895" y="4200247"/>
            <a:ext cx="2327204" cy="438582"/>
          </a:xfrm>
          <a:prstGeom prst="rect">
            <a:avLst/>
          </a:prstGeom>
          <a:solidFill>
            <a:srgbClr val="92D050"/>
          </a:solidFill>
        </p:spPr>
        <p:txBody>
          <a:bodyPr wrap="square">
            <a:spAutoFit/>
          </a:bodyPr>
          <a:lstStyle/>
          <a:p>
            <a:pPr algn="ctr"/>
            <a:endParaRPr lang="fr-FR" sz="1050" b="1" dirty="0">
              <a:solidFill>
                <a:schemeClr val="dk1"/>
              </a:solidFill>
              <a:latin typeface="Palanquin"/>
              <a:cs typeface="Palanquin"/>
            </a:endParaRPr>
          </a:p>
          <a:p>
            <a:pPr algn="ctr"/>
            <a:r>
              <a:rPr lang="fr-FR" sz="1200" b="1" dirty="0">
                <a:latin typeface="Garamond" panose="02020404030301010803" pitchFamily="18" charset="0"/>
              </a:rPr>
              <a:t>Taille , taille hivernale, palissage</a:t>
            </a:r>
            <a:endParaRPr lang="fr-FR" sz="1200" b="1" dirty="0">
              <a:solidFill>
                <a:schemeClr val="dk1"/>
              </a:solidFill>
              <a:latin typeface="Garamond" panose="02020404030301010803" pitchFamily="18" charset="0"/>
              <a:cs typeface="Palanquin"/>
            </a:endParaRPr>
          </a:p>
        </p:txBody>
      </p:sp>
      <p:sp>
        <p:nvSpPr>
          <p:cNvPr id="60" name="ZoneTexte 59">
            <a:extLst>
              <a:ext uri="{FF2B5EF4-FFF2-40B4-BE49-F238E27FC236}">
                <a16:creationId xmlns:a16="http://schemas.microsoft.com/office/drawing/2014/main" id="{0B87010F-2E02-7CC5-3C36-E8753B22294A}"/>
              </a:ext>
            </a:extLst>
          </p:cNvPr>
          <p:cNvSpPr txBox="1"/>
          <p:nvPr/>
        </p:nvSpPr>
        <p:spPr>
          <a:xfrm>
            <a:off x="1460443" y="5172035"/>
            <a:ext cx="3117980" cy="461665"/>
          </a:xfrm>
          <a:prstGeom prst="rect">
            <a:avLst/>
          </a:prstGeom>
          <a:noFill/>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Design de plantation</a:t>
            </a:r>
            <a:endParaRPr lang="fr-FR" sz="2400" b="1" dirty="0">
              <a:solidFill>
                <a:srgbClr val="002060"/>
              </a:solidFill>
              <a:latin typeface="Times New Roman" panose="02020603050405020304" pitchFamily="18" charset="0"/>
              <a:cs typeface="Times New Roman" panose="02020603050405020304" pitchFamily="18" charset="0"/>
            </a:endParaRPr>
          </a:p>
        </p:txBody>
      </p:sp>
      <p:sp>
        <p:nvSpPr>
          <p:cNvPr id="61" name="ZoneTexte 60">
            <a:extLst>
              <a:ext uri="{FF2B5EF4-FFF2-40B4-BE49-F238E27FC236}">
                <a16:creationId xmlns:a16="http://schemas.microsoft.com/office/drawing/2014/main" id="{78FD8FCD-77CC-08A9-7592-33A46E9070CA}"/>
              </a:ext>
            </a:extLst>
          </p:cNvPr>
          <p:cNvSpPr txBox="1"/>
          <p:nvPr/>
        </p:nvSpPr>
        <p:spPr>
          <a:xfrm>
            <a:off x="1672896" y="5673832"/>
            <a:ext cx="2327203" cy="461665"/>
          </a:xfrm>
          <a:prstGeom prst="rect">
            <a:avLst/>
          </a:prstGeom>
          <a:solidFill>
            <a:srgbClr val="92D050"/>
          </a:solidFill>
        </p:spPr>
        <p:txBody>
          <a:bodyPr wrap="square">
            <a:spAutoFit/>
          </a:bodyPr>
          <a:lstStyle/>
          <a:p>
            <a:pPr algn="ctr"/>
            <a:r>
              <a:rPr lang="en-US" sz="1200" b="1" dirty="0">
                <a:solidFill>
                  <a:schemeClr val="dk1"/>
                </a:solidFill>
                <a:latin typeface="Garamond" panose="02020404030301010803" pitchFamily="18" charset="0"/>
                <a:cs typeface="Palanquin"/>
              </a:rPr>
              <a:t>Orientation des </a:t>
            </a:r>
            <a:r>
              <a:rPr lang="en-US" sz="1200" b="1" dirty="0" err="1">
                <a:solidFill>
                  <a:schemeClr val="dk1"/>
                </a:solidFill>
                <a:latin typeface="Garamond" panose="02020404030301010803" pitchFamily="18" charset="0"/>
                <a:cs typeface="Palanquin"/>
              </a:rPr>
              <a:t>rangs</a:t>
            </a:r>
            <a:endParaRPr lang="en-US" sz="1200" b="1" dirty="0">
              <a:solidFill>
                <a:schemeClr val="dk1"/>
              </a:solidFill>
              <a:latin typeface="Garamond" panose="02020404030301010803" pitchFamily="18" charset="0"/>
              <a:cs typeface="Palanquin"/>
            </a:endParaRPr>
          </a:p>
          <a:p>
            <a:pPr algn="ctr"/>
            <a:r>
              <a:rPr lang="en-US" sz="1200" b="1" dirty="0">
                <a:solidFill>
                  <a:schemeClr val="dk1"/>
                </a:solidFill>
                <a:latin typeface="Garamond" panose="02020404030301010803" pitchFamily="18" charset="0"/>
                <a:cs typeface="Palanquin"/>
              </a:rPr>
              <a:t> </a:t>
            </a:r>
            <a:r>
              <a:rPr lang="fr-FR" sz="1200" b="1" dirty="0">
                <a:solidFill>
                  <a:schemeClr val="dk1"/>
                </a:solidFill>
                <a:latin typeface="Garamond" panose="02020404030301010803" pitchFamily="18" charset="0"/>
                <a:cs typeface="Palanquin"/>
              </a:rPr>
              <a:t>schéma culturale</a:t>
            </a:r>
            <a:endParaRPr lang="en-US" sz="1200" b="1" dirty="0">
              <a:solidFill>
                <a:schemeClr val="dk1"/>
              </a:solidFill>
              <a:latin typeface="Garamond" panose="02020404030301010803" pitchFamily="18" charset="0"/>
              <a:cs typeface="Palanquin"/>
            </a:endParaRPr>
          </a:p>
        </p:txBody>
      </p:sp>
      <p:sp>
        <p:nvSpPr>
          <p:cNvPr id="64" name="Google Shape;503;p72">
            <a:extLst>
              <a:ext uri="{FF2B5EF4-FFF2-40B4-BE49-F238E27FC236}">
                <a16:creationId xmlns:a16="http://schemas.microsoft.com/office/drawing/2014/main" id="{A602BE44-FBD2-7263-FADD-24C7CA4AC22A}"/>
              </a:ext>
            </a:extLst>
          </p:cNvPr>
          <p:cNvSpPr/>
          <p:nvPr/>
        </p:nvSpPr>
        <p:spPr>
          <a:xfrm rot="10800000" flipV="1">
            <a:off x="2564099" y="784150"/>
            <a:ext cx="7111133" cy="1182323"/>
          </a:xfrm>
          <a:prstGeom prst="rect">
            <a:avLst/>
          </a:prstGeom>
          <a:solidFill>
            <a:srgbClr val="324A00">
              <a:alpha val="76340"/>
            </a:srgb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Quel</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sont</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les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facteurs</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qui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modifient</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l’architecture</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chez la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vigne</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a:t>
            </a:r>
            <a:r>
              <a:rPr lang="en-US" altLang="zh-CN" sz="2400" b="1" kern="0" dirty="0" err="1">
                <a:solidFill>
                  <a:srgbClr val="F4F7DA"/>
                </a:solidFill>
                <a:latin typeface="Times New Roman" panose="02020603050405020304" pitchFamily="18" charset="0"/>
                <a:cs typeface="Times New Roman" panose="02020603050405020304" pitchFamily="18" charset="0"/>
                <a:sym typeface="Playfair Display"/>
              </a:rPr>
              <a:t>en</a:t>
            </a:r>
            <a:r>
              <a:rPr lang="en-US" altLang="zh-CN" sz="2400" b="1" kern="0" dirty="0">
                <a:solidFill>
                  <a:srgbClr val="F4F7DA"/>
                </a:solidFill>
                <a:latin typeface="Times New Roman" panose="02020603050405020304" pitchFamily="18" charset="0"/>
                <a:cs typeface="Times New Roman" panose="02020603050405020304" pitchFamily="18" charset="0"/>
                <a:sym typeface="Playfair Display"/>
              </a:rPr>
              <a:t> particulier ?</a:t>
            </a:r>
          </a:p>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Google Shape;473;p70">
            <a:extLst>
              <a:ext uri="{FF2B5EF4-FFF2-40B4-BE49-F238E27FC236}">
                <a16:creationId xmlns:a16="http://schemas.microsoft.com/office/drawing/2014/main" id="{33AF9686-E33C-881D-0B9F-34F496017667}"/>
              </a:ext>
            </a:extLst>
          </p:cNvPr>
          <p:cNvSpPr txBox="1">
            <a:spLocks/>
          </p:cNvSpPr>
          <p:nvPr/>
        </p:nvSpPr>
        <p:spPr>
          <a:xfrm>
            <a:off x="813396" y="2462919"/>
            <a:ext cx="859500"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3500" b="1" i="0" u="none" strike="noStrike" kern="0" cap="none" spc="0" normalizeH="0" baseline="0" noProof="0" dirty="0">
                <a:ln>
                  <a:noFill/>
                </a:ln>
                <a:solidFill>
                  <a:srgbClr val="8C4303"/>
                </a:solidFill>
                <a:effectLst/>
                <a:uLnTx/>
                <a:uFillTx/>
                <a:latin typeface="Playfair Display"/>
                <a:sym typeface="Playfair Display"/>
              </a:rPr>
              <a:t>01</a:t>
            </a:r>
          </a:p>
        </p:txBody>
      </p:sp>
      <p:sp>
        <p:nvSpPr>
          <p:cNvPr id="67" name="Google Shape;476;p70">
            <a:extLst>
              <a:ext uri="{FF2B5EF4-FFF2-40B4-BE49-F238E27FC236}">
                <a16:creationId xmlns:a16="http://schemas.microsoft.com/office/drawing/2014/main" id="{F819A159-815B-076D-36B4-74EBD69F027E}"/>
              </a:ext>
            </a:extLst>
          </p:cNvPr>
          <p:cNvSpPr txBox="1">
            <a:spLocks/>
          </p:cNvSpPr>
          <p:nvPr/>
        </p:nvSpPr>
        <p:spPr>
          <a:xfrm>
            <a:off x="10718004" y="2420933"/>
            <a:ext cx="859500"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6000"/>
              <a:buFont typeface="Playfair Display"/>
              <a:buNone/>
              <a:defRPr sz="3500" b="1" i="0" u="none" strike="noStrike" cap="none">
                <a:solidFill>
                  <a:schemeClr val="accent5"/>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8C4303"/>
              </a:buClr>
              <a:buSzPts val="6000"/>
              <a:buFont typeface="Playfair Display"/>
              <a:buNone/>
              <a:tabLst/>
              <a:defRPr/>
            </a:pPr>
            <a:r>
              <a:rPr kumimoji="0" lang="en" sz="3500" b="1" i="0" u="none" strike="noStrike" kern="0" cap="none" spc="0" normalizeH="0" baseline="0" noProof="0">
                <a:ln>
                  <a:noFill/>
                </a:ln>
                <a:solidFill>
                  <a:srgbClr val="8C4303"/>
                </a:solidFill>
                <a:effectLst/>
                <a:uLnTx/>
                <a:uFillTx/>
                <a:latin typeface="Playfair Display"/>
                <a:sym typeface="Playfair Display"/>
              </a:rPr>
              <a:t>02</a:t>
            </a:r>
          </a:p>
        </p:txBody>
      </p:sp>
      <p:sp>
        <p:nvSpPr>
          <p:cNvPr id="2" name="Espace réservé du numéro de diapositive 3">
            <a:extLst>
              <a:ext uri="{FF2B5EF4-FFF2-40B4-BE49-F238E27FC236}">
                <a16:creationId xmlns:a16="http://schemas.microsoft.com/office/drawing/2014/main" id="{D5A6E45F-0F6E-9B42-FF09-232613F11DAA}"/>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3</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02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组合 18">
            <a:extLst>
              <a:ext uri="{FF2B5EF4-FFF2-40B4-BE49-F238E27FC236}">
                <a16:creationId xmlns:a16="http://schemas.microsoft.com/office/drawing/2014/main" id="{C0648436-44D8-4E04-4B6D-D8C824678500}"/>
              </a:ext>
            </a:extLst>
          </p:cNvPr>
          <p:cNvGrpSpPr/>
          <p:nvPr/>
        </p:nvGrpSpPr>
        <p:grpSpPr>
          <a:xfrm>
            <a:off x="3977267" y="85031"/>
            <a:ext cx="3844392" cy="541385"/>
            <a:chOff x="3249432" y="1133549"/>
            <a:chExt cx="5199650" cy="613989"/>
          </a:xfrm>
        </p:grpSpPr>
        <p:sp>
          <p:nvSpPr>
            <p:cNvPr id="7" name="矩形 1">
              <a:extLst>
                <a:ext uri="{FF2B5EF4-FFF2-40B4-BE49-F238E27FC236}">
                  <a16:creationId xmlns:a16="http://schemas.microsoft.com/office/drawing/2014/main" id="{1F472F9D-29B9-9382-9B62-977EE0B0F6D5}"/>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
              <a:extLst>
                <a:ext uri="{FF2B5EF4-FFF2-40B4-BE49-F238E27FC236}">
                  <a16:creationId xmlns:a16="http://schemas.microsoft.com/office/drawing/2014/main" id="{4B1B9487-2DAB-7EED-ECC5-A004CE3EDFB3}"/>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3">
              <a:extLst>
                <a:ext uri="{FF2B5EF4-FFF2-40B4-BE49-F238E27FC236}">
                  <a16:creationId xmlns:a16="http://schemas.microsoft.com/office/drawing/2014/main" id="{0EA80D70-8FA2-9358-F624-F793A26624AD}"/>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48004" y="1185199"/>
              <a:ext cx="561577" cy="510690"/>
            </a:xfrm>
            <a:prstGeom prst="rect">
              <a:avLst/>
            </a:prstGeom>
          </p:spPr>
        </p:pic>
      </p:grpSp>
      <p:sp>
        <p:nvSpPr>
          <p:cNvPr id="11" name="文本框 8">
            <a:extLst>
              <a:ext uri="{FF2B5EF4-FFF2-40B4-BE49-F238E27FC236}">
                <a16:creationId xmlns:a16="http://schemas.microsoft.com/office/drawing/2014/main" id="{0E084823-06EF-4E2E-F310-79672EDD9656}"/>
              </a:ext>
            </a:extLst>
          </p:cNvPr>
          <p:cNvSpPr txBox="1"/>
          <p:nvPr/>
        </p:nvSpPr>
        <p:spPr>
          <a:xfrm>
            <a:off x="4014891" y="85031"/>
            <a:ext cx="3260529" cy="400110"/>
          </a:xfrm>
          <a:prstGeom prst="rect">
            <a:avLst/>
          </a:prstGeom>
          <a:noFill/>
        </p:spPr>
        <p:txBody>
          <a:bodyPr wrap="square" rtlCol="0">
            <a:spAutoFit/>
          </a:bodyPr>
          <a:lstStyle/>
          <a:p>
            <a:pPr algn="ctr"/>
            <a:r>
              <a:rPr lang="fr-FR" altLang="zh-CN"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rPr>
              <a:t>Contexte agronomique 1/2</a:t>
            </a:r>
            <a:endParaRPr lang="zh-CN" altLang="en-US" sz="2000" b="1" dirty="0">
              <a:solidFill>
                <a:srgbClr val="002060"/>
              </a:solidFill>
              <a:latin typeface="Times New Roman" panose="02020603050405020304" pitchFamily="18" charset="0"/>
              <a:ea typeface="汉仪良品线简" panose="00020600040101010101" pitchFamily="18" charset="-122"/>
              <a:cs typeface="Times New Roman" panose="02020603050405020304" pitchFamily="18" charset="0"/>
            </a:endParaRPr>
          </a:p>
        </p:txBody>
      </p:sp>
      <p:pic>
        <p:nvPicPr>
          <p:cNvPr id="15" name="Image 14" descr="Une image contenant texte&#10;&#10;Description générée automatiquement">
            <a:extLst>
              <a:ext uri="{FF2B5EF4-FFF2-40B4-BE49-F238E27FC236}">
                <a16:creationId xmlns:a16="http://schemas.microsoft.com/office/drawing/2014/main" id="{D270232A-7E07-0FA3-5C81-A62D1BBC6E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492" y="626416"/>
            <a:ext cx="4166735" cy="5815571"/>
          </a:xfrm>
          <a:prstGeom prst="rect">
            <a:avLst/>
          </a:prstGeom>
        </p:spPr>
      </p:pic>
      <p:pic>
        <p:nvPicPr>
          <p:cNvPr id="17" name="Image 16" descr="Une image contenant fleur&#10;&#10;Description générée automatiquement">
            <a:extLst>
              <a:ext uri="{FF2B5EF4-FFF2-40B4-BE49-F238E27FC236}">
                <a16:creationId xmlns:a16="http://schemas.microsoft.com/office/drawing/2014/main" id="{D514829C-0D08-2F82-2799-E1B56AC684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3950" y="1623493"/>
            <a:ext cx="7222295" cy="4324350"/>
          </a:xfrm>
          <a:prstGeom prst="rect">
            <a:avLst/>
          </a:prstGeom>
        </p:spPr>
      </p:pic>
      <p:sp>
        <p:nvSpPr>
          <p:cNvPr id="19" name="ZoneTexte 18">
            <a:extLst>
              <a:ext uri="{FF2B5EF4-FFF2-40B4-BE49-F238E27FC236}">
                <a16:creationId xmlns:a16="http://schemas.microsoft.com/office/drawing/2014/main" id="{486C417B-40AF-9C25-493E-14C5C4C006CF}"/>
              </a:ext>
            </a:extLst>
          </p:cNvPr>
          <p:cNvSpPr txBox="1"/>
          <p:nvPr/>
        </p:nvSpPr>
        <p:spPr>
          <a:xfrm>
            <a:off x="110410" y="852072"/>
            <a:ext cx="5127527" cy="338554"/>
          </a:xfrm>
          <a:prstGeom prst="rect">
            <a:avLst/>
          </a:prstGeom>
          <a:noFill/>
        </p:spPr>
        <p:txBody>
          <a:bodyPr wrap="square">
            <a:spAutoFit/>
          </a:bodyPr>
          <a:lstStyle/>
          <a:p>
            <a:r>
              <a:rPr lang="fr-FR" sz="1600" b="1" dirty="0">
                <a:latin typeface="Times New Roman" panose="02020603050405020304" pitchFamily="18" charset="0"/>
                <a:cs typeface="Times New Roman" panose="02020603050405020304" pitchFamily="18" charset="0"/>
              </a:rPr>
              <a:t>Description générale de la plante et du rameau de vigne</a:t>
            </a:r>
          </a:p>
        </p:txBody>
      </p:sp>
      <p:sp>
        <p:nvSpPr>
          <p:cNvPr id="2" name="ZoneTexte 1">
            <a:extLst>
              <a:ext uri="{FF2B5EF4-FFF2-40B4-BE49-F238E27FC236}">
                <a16:creationId xmlns:a16="http://schemas.microsoft.com/office/drawing/2014/main" id="{2B118E30-F402-42FC-325E-A26929E965B0}"/>
              </a:ext>
            </a:extLst>
          </p:cNvPr>
          <p:cNvSpPr txBox="1"/>
          <p:nvPr/>
        </p:nvSpPr>
        <p:spPr>
          <a:xfrm>
            <a:off x="1825545" y="6011100"/>
            <a:ext cx="5127527" cy="430887"/>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Diagram of larger structural parts of grapevine, courtesy of </a:t>
            </a:r>
            <a:r>
              <a:rPr lang="en-US" sz="1100" dirty="0">
                <a:latin typeface="Times New Roman" panose="02020603050405020304" pitchFamily="18" charset="0"/>
                <a:cs typeface="Times New Roman" panose="02020603050405020304" pitchFamily="18" charset="0"/>
                <a:hlinkClick r:id="rId6"/>
              </a:rPr>
              <a:t>University of Minnesota Extension</a:t>
            </a:r>
            <a:r>
              <a:rPr lang="fr-FR" sz="1100" b="1" dirty="0">
                <a:latin typeface="Times New Roman" panose="02020603050405020304" pitchFamily="18" charset="0"/>
                <a:cs typeface="Times New Roman" panose="02020603050405020304" pitchFamily="18" charset="0"/>
              </a:rPr>
              <a:t>            </a:t>
            </a:r>
          </a:p>
        </p:txBody>
      </p:sp>
      <p:sp>
        <p:nvSpPr>
          <p:cNvPr id="3" name="Espace réservé du numéro de diapositive 3">
            <a:extLst>
              <a:ext uri="{FF2B5EF4-FFF2-40B4-BE49-F238E27FC236}">
                <a16:creationId xmlns:a16="http://schemas.microsoft.com/office/drawing/2014/main" id="{D87FAFDA-5B02-C902-CEEA-3B791DD9D1A4}"/>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4</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BDBA187E-C985-B2ED-EBA0-7C963F916B39}"/>
              </a:ext>
            </a:extLst>
          </p:cNvPr>
          <p:cNvSpPr txBox="1"/>
          <p:nvPr/>
        </p:nvSpPr>
        <p:spPr>
          <a:xfrm>
            <a:off x="7275420" y="6396334"/>
            <a:ext cx="4956619" cy="430887"/>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Diagram of the smaller parts of a grapevine's shoots, courtesy of </a:t>
            </a:r>
            <a:r>
              <a:rPr lang="en-US" sz="1100" dirty="0">
                <a:latin typeface="Times New Roman" panose="02020603050405020304" pitchFamily="18" charset="0"/>
                <a:cs typeface="Times New Roman" panose="02020603050405020304" pitchFamily="18" charset="0"/>
                <a:hlinkClick r:id="rId7"/>
              </a:rPr>
              <a:t>University of California Division of Agriculture and Natural Resources</a:t>
            </a:r>
            <a:r>
              <a:rPr lang="en-US" sz="1100" dirty="0">
                <a:latin typeface="Times New Roman" panose="02020603050405020304" pitchFamily="18" charset="0"/>
                <a:cs typeface="Times New Roman" panose="02020603050405020304" pitchFamily="18" charset="0"/>
              </a:rPr>
              <a:t> (UCANR).</a:t>
            </a:r>
            <a:endParaRPr lang="fr-F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61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oogle Shape;5088;p73">
            <a:extLst>
              <a:ext uri="{FF2B5EF4-FFF2-40B4-BE49-F238E27FC236}">
                <a16:creationId xmlns:a16="http://schemas.microsoft.com/office/drawing/2014/main" id="{9A21166E-7A01-D118-0C7D-C2728F11B1DF}"/>
              </a:ext>
            </a:extLst>
          </p:cNvPr>
          <p:cNvGrpSpPr/>
          <p:nvPr/>
        </p:nvGrpSpPr>
        <p:grpSpPr>
          <a:xfrm>
            <a:off x="923854" y="1773384"/>
            <a:ext cx="10121535" cy="4901890"/>
            <a:chOff x="708692" y="3604170"/>
            <a:chExt cx="1415751" cy="684227"/>
          </a:xfrm>
          <a:solidFill>
            <a:srgbClr val="0799AD"/>
          </a:solidFill>
        </p:grpSpPr>
        <p:grpSp>
          <p:nvGrpSpPr>
            <p:cNvPr id="8" name="Google Shape;5089;p73">
              <a:extLst>
                <a:ext uri="{FF2B5EF4-FFF2-40B4-BE49-F238E27FC236}">
                  <a16:creationId xmlns:a16="http://schemas.microsoft.com/office/drawing/2014/main" id="{E000B7D4-E883-E3EE-4E58-C31312954B9F}"/>
                </a:ext>
              </a:extLst>
            </p:cNvPr>
            <p:cNvGrpSpPr/>
            <p:nvPr/>
          </p:nvGrpSpPr>
          <p:grpSpPr>
            <a:xfrm>
              <a:off x="1306712" y="3857893"/>
              <a:ext cx="205235" cy="187626"/>
              <a:chOff x="-148861" y="3875146"/>
              <a:chExt cx="188861" cy="172657"/>
            </a:xfrm>
            <a:grpFill/>
          </p:grpSpPr>
          <p:sp>
            <p:nvSpPr>
              <p:cNvPr id="75" name="Google Shape;5091;p73">
                <a:extLst>
                  <a:ext uri="{FF2B5EF4-FFF2-40B4-BE49-F238E27FC236}">
                    <a16:creationId xmlns:a16="http://schemas.microsoft.com/office/drawing/2014/main" id="{EEF36A9A-B968-C7E4-C65F-E88C01074CC7}"/>
                  </a:ext>
                </a:extLst>
              </p:cNvPr>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76" name="Google Shape;5092;p73">
                <a:extLst>
                  <a:ext uri="{FF2B5EF4-FFF2-40B4-BE49-F238E27FC236}">
                    <a16:creationId xmlns:a16="http://schemas.microsoft.com/office/drawing/2014/main" id="{44B08B07-B56A-980E-E8B7-DDDFE1BBF92B}"/>
                  </a:ext>
                </a:extLst>
              </p:cNvPr>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77" name="Google Shape;5093;p73">
                <a:extLst>
                  <a:ext uri="{FF2B5EF4-FFF2-40B4-BE49-F238E27FC236}">
                    <a16:creationId xmlns:a16="http://schemas.microsoft.com/office/drawing/2014/main" id="{0C0FF387-24BB-5587-586E-B520F6B49F28}"/>
                  </a:ext>
                </a:extLst>
              </p:cNvPr>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78" name="Google Shape;5094;p73">
                <a:extLst>
                  <a:ext uri="{FF2B5EF4-FFF2-40B4-BE49-F238E27FC236}">
                    <a16:creationId xmlns:a16="http://schemas.microsoft.com/office/drawing/2014/main" id="{D9FC4B1A-86F4-C8A6-F282-4CED65FE5FB5}"/>
                  </a:ext>
                </a:extLst>
              </p:cNvPr>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79" name="Google Shape;5095;p73">
                <a:extLst>
                  <a:ext uri="{FF2B5EF4-FFF2-40B4-BE49-F238E27FC236}">
                    <a16:creationId xmlns:a16="http://schemas.microsoft.com/office/drawing/2014/main" id="{9E6BD8DD-6D30-7DD3-976C-8D7381202B3B}"/>
                  </a:ext>
                </a:extLst>
              </p:cNvPr>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0" name="Google Shape;5096;p73">
                <a:extLst>
                  <a:ext uri="{FF2B5EF4-FFF2-40B4-BE49-F238E27FC236}">
                    <a16:creationId xmlns:a16="http://schemas.microsoft.com/office/drawing/2014/main" id="{CE0A9512-DFAB-6E3E-431E-86104A65E443}"/>
                  </a:ext>
                </a:extLst>
              </p:cNvPr>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1" name="Google Shape;5097;p73">
                <a:extLst>
                  <a:ext uri="{FF2B5EF4-FFF2-40B4-BE49-F238E27FC236}">
                    <a16:creationId xmlns:a16="http://schemas.microsoft.com/office/drawing/2014/main" id="{90984026-CF74-ADF5-1B75-C086EF77A732}"/>
                  </a:ext>
                </a:extLst>
              </p:cNvPr>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2" name="Google Shape;5098;p73">
                <a:extLst>
                  <a:ext uri="{FF2B5EF4-FFF2-40B4-BE49-F238E27FC236}">
                    <a16:creationId xmlns:a16="http://schemas.microsoft.com/office/drawing/2014/main" id="{89135FF5-3895-6CDA-BCAE-838ABFFB4C5F}"/>
                  </a:ext>
                </a:extLst>
              </p:cNvPr>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3" name="Google Shape;5099;p73">
                <a:extLst>
                  <a:ext uri="{FF2B5EF4-FFF2-40B4-BE49-F238E27FC236}">
                    <a16:creationId xmlns:a16="http://schemas.microsoft.com/office/drawing/2014/main" id="{9FABE468-56F5-F526-4252-62FB6C89CB3A}"/>
                  </a:ext>
                </a:extLst>
              </p:cNvPr>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4" name="Google Shape;5101;p73">
                <a:extLst>
                  <a:ext uri="{FF2B5EF4-FFF2-40B4-BE49-F238E27FC236}">
                    <a16:creationId xmlns:a16="http://schemas.microsoft.com/office/drawing/2014/main" id="{E321731E-3782-DF80-ECF7-A2CA885544F0}"/>
                  </a:ext>
                </a:extLst>
              </p:cNvPr>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5" name="Google Shape;5102;p73">
                <a:extLst>
                  <a:ext uri="{FF2B5EF4-FFF2-40B4-BE49-F238E27FC236}">
                    <a16:creationId xmlns:a16="http://schemas.microsoft.com/office/drawing/2014/main" id="{BC55C594-A856-2DEE-2F33-2F5B3A28EBBA}"/>
                  </a:ext>
                </a:extLst>
              </p:cNvPr>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6" name="Google Shape;5103;p73">
                <a:extLst>
                  <a:ext uri="{FF2B5EF4-FFF2-40B4-BE49-F238E27FC236}">
                    <a16:creationId xmlns:a16="http://schemas.microsoft.com/office/drawing/2014/main" id="{4952D942-CFDC-30B3-D207-960A561FFADA}"/>
                  </a:ext>
                </a:extLst>
              </p:cNvPr>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7" name="Google Shape;5104;p73">
                <a:extLst>
                  <a:ext uri="{FF2B5EF4-FFF2-40B4-BE49-F238E27FC236}">
                    <a16:creationId xmlns:a16="http://schemas.microsoft.com/office/drawing/2014/main" id="{182B3061-820E-F024-EE59-35C6346AD90A}"/>
                  </a:ext>
                </a:extLst>
              </p:cNvPr>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8" name="Google Shape;5105;p73">
                <a:extLst>
                  <a:ext uri="{FF2B5EF4-FFF2-40B4-BE49-F238E27FC236}">
                    <a16:creationId xmlns:a16="http://schemas.microsoft.com/office/drawing/2014/main" id="{CB9E089B-922B-7515-B260-0F3CE4BF0333}"/>
                  </a:ext>
                </a:extLst>
              </p:cNvPr>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89" name="Google Shape;5106;p73">
                <a:extLst>
                  <a:ext uri="{FF2B5EF4-FFF2-40B4-BE49-F238E27FC236}">
                    <a16:creationId xmlns:a16="http://schemas.microsoft.com/office/drawing/2014/main" id="{3B3DF5C8-FBA4-57C5-36EC-982945D16292}"/>
                  </a:ext>
                </a:extLst>
              </p:cNvPr>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90" name="Google Shape;5107;p73">
                <a:extLst>
                  <a:ext uri="{FF2B5EF4-FFF2-40B4-BE49-F238E27FC236}">
                    <a16:creationId xmlns:a16="http://schemas.microsoft.com/office/drawing/2014/main" id="{017711A1-BE33-C168-8742-AE9F3EDB046E}"/>
                  </a:ext>
                </a:extLst>
              </p:cNvPr>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91" name="Google Shape;5108;p73">
                <a:extLst>
                  <a:ext uri="{FF2B5EF4-FFF2-40B4-BE49-F238E27FC236}">
                    <a16:creationId xmlns:a16="http://schemas.microsoft.com/office/drawing/2014/main" id="{F4DB12D4-35C5-EAFA-F3E8-0CE53185D11E}"/>
                  </a:ext>
                </a:extLst>
              </p:cNvPr>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92" name="Google Shape;5109;p73">
                <a:extLst>
                  <a:ext uri="{FF2B5EF4-FFF2-40B4-BE49-F238E27FC236}">
                    <a16:creationId xmlns:a16="http://schemas.microsoft.com/office/drawing/2014/main" id="{FFB1A044-2EFC-BA2C-9297-7483B5A2D083}"/>
                  </a:ext>
                </a:extLst>
              </p:cNvPr>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grpFill/>
              <a:ln w="800"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9" name="Google Shape;5110;p73">
              <a:extLst>
                <a:ext uri="{FF2B5EF4-FFF2-40B4-BE49-F238E27FC236}">
                  <a16:creationId xmlns:a16="http://schemas.microsoft.com/office/drawing/2014/main" id="{4AD1339A-3710-3339-8AEC-9C7DCE0602C8}"/>
                </a:ext>
              </a:extLst>
            </p:cNvPr>
            <p:cNvGrpSpPr/>
            <p:nvPr/>
          </p:nvGrpSpPr>
          <p:grpSpPr>
            <a:xfrm>
              <a:off x="708692" y="3604170"/>
              <a:ext cx="1415751" cy="684227"/>
              <a:chOff x="708692" y="3604170"/>
              <a:chExt cx="1415751" cy="684227"/>
            </a:xfrm>
            <a:grpFill/>
          </p:grpSpPr>
          <p:grpSp>
            <p:nvGrpSpPr>
              <p:cNvPr id="68" name="Google Shape;5115;p73">
                <a:extLst>
                  <a:ext uri="{FF2B5EF4-FFF2-40B4-BE49-F238E27FC236}">
                    <a16:creationId xmlns:a16="http://schemas.microsoft.com/office/drawing/2014/main" id="{05E725C1-7A1B-E8C4-1A1C-43486A5451CA}"/>
                  </a:ext>
                </a:extLst>
              </p:cNvPr>
              <p:cNvGrpSpPr/>
              <p:nvPr/>
            </p:nvGrpSpPr>
            <p:grpSpPr>
              <a:xfrm>
                <a:off x="1498221" y="4047614"/>
                <a:ext cx="525709" cy="230848"/>
                <a:chOff x="1498221" y="4047614"/>
                <a:chExt cx="525709" cy="230848"/>
              </a:xfrm>
              <a:grpFill/>
            </p:grpSpPr>
            <p:grpSp>
              <p:nvGrpSpPr>
                <p:cNvPr id="70" name="Google Shape;5117;p73">
                  <a:extLst>
                    <a:ext uri="{FF2B5EF4-FFF2-40B4-BE49-F238E27FC236}">
                      <a16:creationId xmlns:a16="http://schemas.microsoft.com/office/drawing/2014/main" id="{33244CD2-0357-5A5F-6C5F-A9264A812DE5}"/>
                    </a:ext>
                  </a:extLst>
                </p:cNvPr>
                <p:cNvGrpSpPr/>
                <p:nvPr/>
              </p:nvGrpSpPr>
              <p:grpSpPr>
                <a:xfrm>
                  <a:off x="1498221" y="4047614"/>
                  <a:ext cx="150566" cy="190416"/>
                  <a:chOff x="1498221" y="4047614"/>
                  <a:chExt cx="150566" cy="190416"/>
                </a:xfrm>
                <a:grpFill/>
              </p:grpSpPr>
              <p:sp>
                <p:nvSpPr>
                  <p:cNvPr id="71" name="Google Shape;5118;p73">
                    <a:extLst>
                      <a:ext uri="{FF2B5EF4-FFF2-40B4-BE49-F238E27FC236}">
                        <a16:creationId xmlns:a16="http://schemas.microsoft.com/office/drawing/2014/main" id="{35F7CD86-4BCC-3598-39DB-A837828486C4}"/>
                      </a:ext>
                    </a:extLst>
                  </p:cNvPr>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72" name="Google Shape;5119;p73">
                    <a:extLst>
                      <a:ext uri="{FF2B5EF4-FFF2-40B4-BE49-F238E27FC236}">
                        <a16:creationId xmlns:a16="http://schemas.microsoft.com/office/drawing/2014/main" id="{47FB2411-F2BC-0285-17D7-9815B8E8DE20}"/>
                      </a:ext>
                    </a:extLst>
                  </p:cNvPr>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sp>
              <p:nvSpPr>
                <p:cNvPr id="96" name="Google Shape;5116;p73">
                  <a:extLst>
                    <a:ext uri="{FF2B5EF4-FFF2-40B4-BE49-F238E27FC236}">
                      <a16:creationId xmlns:a16="http://schemas.microsoft.com/office/drawing/2014/main" id="{EF9E3BC2-8350-017A-C2C4-9BB7028AF62A}"/>
                    </a:ext>
                  </a:extLst>
                </p:cNvPr>
                <p:cNvSpPr/>
                <p:nvPr/>
              </p:nvSpPr>
              <p:spPr>
                <a:xfrm>
                  <a:off x="1779399" y="4175726"/>
                  <a:ext cx="244531"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solidFill>
                        <a:srgbClr val="FFFEAB"/>
                      </a:solidFill>
                      <a:latin typeface="Garamond" panose="02020404030301010803" pitchFamily="18" charset="0"/>
                    </a:rPr>
                    <a:t>Nombre</a:t>
                  </a:r>
                  <a:r>
                    <a:rPr lang="en-US" b="1" dirty="0">
                      <a:solidFill>
                        <a:srgbClr val="FFFEAB"/>
                      </a:solidFill>
                      <a:latin typeface="Garamond" panose="02020404030301010803" pitchFamily="18" charset="0"/>
                    </a:rPr>
                    <a:t> de </a:t>
                  </a:r>
                  <a:r>
                    <a:rPr lang="en-US" b="1" dirty="0" err="1">
                      <a:solidFill>
                        <a:srgbClr val="FFFEAB"/>
                      </a:solidFill>
                      <a:latin typeface="Garamond" panose="02020404030301010803" pitchFamily="18" charset="0"/>
                    </a:rPr>
                    <a:t>feuiilles</a:t>
                  </a:r>
                  <a:r>
                    <a:rPr lang="en-US" b="1" dirty="0">
                      <a:solidFill>
                        <a:srgbClr val="FFFEAB"/>
                      </a:solidFill>
                      <a:latin typeface="Garamond" panose="02020404030301010803" pitchFamily="18" charset="0"/>
                    </a:rPr>
                    <a:t> I &amp; II</a:t>
                  </a:r>
                  <a:endParaRPr b="1" dirty="0">
                    <a:solidFill>
                      <a:srgbClr val="FFFEAB"/>
                    </a:solidFill>
                    <a:latin typeface="Garamond" panose="02020404030301010803" pitchFamily="18" charset="0"/>
                  </a:endParaRPr>
                </a:p>
              </p:txBody>
            </p:sp>
          </p:grpSp>
          <p:grpSp>
            <p:nvGrpSpPr>
              <p:cNvPr id="11" name="Google Shape;5120;p73">
                <a:extLst>
                  <a:ext uri="{FF2B5EF4-FFF2-40B4-BE49-F238E27FC236}">
                    <a16:creationId xmlns:a16="http://schemas.microsoft.com/office/drawing/2014/main" id="{549AE7F9-6775-8024-F16F-737D449DEC31}"/>
                  </a:ext>
                </a:extLst>
              </p:cNvPr>
              <p:cNvGrpSpPr/>
              <p:nvPr/>
            </p:nvGrpSpPr>
            <p:grpSpPr>
              <a:xfrm>
                <a:off x="1560718" y="3893163"/>
                <a:ext cx="538523" cy="102731"/>
                <a:chOff x="1560718" y="3893163"/>
                <a:chExt cx="538523" cy="102731"/>
              </a:xfrm>
              <a:grpFill/>
            </p:grpSpPr>
            <p:grpSp>
              <p:nvGrpSpPr>
                <p:cNvPr id="55" name="Google Shape;5124;p73">
                  <a:extLst>
                    <a:ext uri="{FF2B5EF4-FFF2-40B4-BE49-F238E27FC236}">
                      <a16:creationId xmlns:a16="http://schemas.microsoft.com/office/drawing/2014/main" id="{87CD531D-BA89-C5DA-CA0F-A9635B32C3E7}"/>
                    </a:ext>
                  </a:extLst>
                </p:cNvPr>
                <p:cNvGrpSpPr/>
                <p:nvPr/>
              </p:nvGrpSpPr>
              <p:grpSpPr>
                <a:xfrm>
                  <a:off x="1917754" y="3935077"/>
                  <a:ext cx="181487" cy="25622"/>
                  <a:chOff x="1917754" y="3935078"/>
                  <a:chExt cx="181487" cy="25622"/>
                </a:xfrm>
                <a:grpFill/>
              </p:grpSpPr>
              <p:sp>
                <p:nvSpPr>
                  <p:cNvPr id="63" name="Google Shape;5125;p73">
                    <a:extLst>
                      <a:ext uri="{FF2B5EF4-FFF2-40B4-BE49-F238E27FC236}">
                        <a16:creationId xmlns:a16="http://schemas.microsoft.com/office/drawing/2014/main" id="{1D0C261D-738C-B576-EF57-AB672422DED1}"/>
                      </a:ext>
                    </a:extLst>
                  </p:cNvPr>
                  <p:cNvSpPr/>
                  <p:nvPr/>
                </p:nvSpPr>
                <p:spPr>
                  <a:xfrm>
                    <a:off x="2072595" y="3935078"/>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64" name="Google Shape;5126;p73">
                    <a:extLst>
                      <a:ext uri="{FF2B5EF4-FFF2-40B4-BE49-F238E27FC236}">
                        <a16:creationId xmlns:a16="http://schemas.microsoft.com/office/drawing/2014/main" id="{C30C751E-7481-7E3B-20E1-7CD701DF8537}"/>
                      </a:ext>
                    </a:extLst>
                  </p:cNvPr>
                  <p:cNvSpPr/>
                  <p:nvPr/>
                </p:nvSpPr>
                <p:spPr>
                  <a:xfrm>
                    <a:off x="1917754" y="3950539"/>
                    <a:ext cx="156825" cy="5"/>
                  </a:xfrm>
                  <a:custGeom>
                    <a:avLst/>
                    <a:gdLst/>
                    <a:ahLst/>
                    <a:cxnLst/>
                    <a:rect l="l" t="t" r="r" b="b"/>
                    <a:pathLst>
                      <a:path w="32723" h="1" fill="none" extrusionOk="0">
                        <a:moveTo>
                          <a:pt x="32723" y="1"/>
                        </a:moveTo>
                        <a:lnTo>
                          <a:pt x="1"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56" name="Google Shape;5127;p73">
                  <a:extLst>
                    <a:ext uri="{FF2B5EF4-FFF2-40B4-BE49-F238E27FC236}">
                      <a16:creationId xmlns:a16="http://schemas.microsoft.com/office/drawing/2014/main" id="{0F22FFD2-AF1A-3B1B-FCA5-1743E2663585}"/>
                    </a:ext>
                  </a:extLst>
                </p:cNvPr>
                <p:cNvGrpSpPr/>
                <p:nvPr/>
              </p:nvGrpSpPr>
              <p:grpSpPr>
                <a:xfrm>
                  <a:off x="1560718" y="3893163"/>
                  <a:ext cx="423044" cy="102731"/>
                  <a:chOff x="1560718" y="3893163"/>
                  <a:chExt cx="423044" cy="102731"/>
                </a:xfrm>
                <a:grpFill/>
              </p:grpSpPr>
              <p:grpSp>
                <p:nvGrpSpPr>
                  <p:cNvPr id="57" name="Google Shape;5128;p73">
                    <a:extLst>
                      <a:ext uri="{FF2B5EF4-FFF2-40B4-BE49-F238E27FC236}">
                        <a16:creationId xmlns:a16="http://schemas.microsoft.com/office/drawing/2014/main" id="{F57C4F5A-3C4D-DFA1-4F37-6DF1B18E854F}"/>
                      </a:ext>
                    </a:extLst>
                  </p:cNvPr>
                  <p:cNvGrpSpPr/>
                  <p:nvPr/>
                </p:nvGrpSpPr>
                <p:grpSpPr>
                  <a:xfrm>
                    <a:off x="1560718" y="3936701"/>
                    <a:ext cx="165523" cy="25622"/>
                    <a:chOff x="1560718" y="3936701"/>
                    <a:chExt cx="165523" cy="25622"/>
                  </a:xfrm>
                  <a:grpFill/>
                </p:grpSpPr>
                <p:sp>
                  <p:nvSpPr>
                    <p:cNvPr id="60" name="Google Shape;5129;p73">
                      <a:extLst>
                        <a:ext uri="{FF2B5EF4-FFF2-40B4-BE49-F238E27FC236}">
                          <a16:creationId xmlns:a16="http://schemas.microsoft.com/office/drawing/2014/main" id="{0512D679-F8D8-7353-E1BE-188B3EB37502}"/>
                        </a:ext>
                      </a:extLst>
                    </p:cNvPr>
                    <p:cNvSpPr/>
                    <p:nvPr/>
                  </p:nvSpPr>
                  <p:spPr>
                    <a:xfrm flipV="1">
                      <a:off x="1560718" y="3945032"/>
                      <a:ext cx="141937" cy="6382"/>
                    </a:xfrm>
                    <a:custGeom>
                      <a:avLst/>
                      <a:gdLst/>
                      <a:ahLst/>
                      <a:cxnLst/>
                      <a:rect l="l" t="t" r="r" b="b"/>
                      <a:pathLst>
                        <a:path w="17599" h="1" fill="none" extrusionOk="0">
                          <a:moveTo>
                            <a:pt x="1" y="0"/>
                          </a:moveTo>
                          <a:lnTo>
                            <a:pt x="17598" y="0"/>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61" name="Google Shape;5130;p73">
                      <a:extLst>
                        <a:ext uri="{FF2B5EF4-FFF2-40B4-BE49-F238E27FC236}">
                          <a16:creationId xmlns:a16="http://schemas.microsoft.com/office/drawing/2014/main" id="{86C886FC-FB63-A268-BDD4-6A74BB015FDA}"/>
                        </a:ext>
                      </a:extLst>
                    </p:cNvPr>
                    <p:cNvSpPr/>
                    <p:nvPr/>
                  </p:nvSpPr>
                  <p:spPr>
                    <a:xfrm>
                      <a:off x="1699595" y="3936701"/>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sp>
                <p:nvSpPr>
                  <p:cNvPr id="58" name="Google Shape;5132;p73">
                    <a:extLst>
                      <a:ext uri="{FF2B5EF4-FFF2-40B4-BE49-F238E27FC236}">
                        <a16:creationId xmlns:a16="http://schemas.microsoft.com/office/drawing/2014/main" id="{57F66EFA-3561-2A69-BE6D-E00A624E5568}"/>
                      </a:ext>
                    </a:extLst>
                  </p:cNvPr>
                  <p:cNvSpPr/>
                  <p:nvPr/>
                </p:nvSpPr>
                <p:spPr>
                  <a:xfrm>
                    <a:off x="1749328" y="3893163"/>
                    <a:ext cx="23443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r>
                      <a:rPr lang="en-US" b="1" dirty="0">
                        <a:solidFill>
                          <a:srgbClr val="FFFEAB"/>
                        </a:solidFill>
                        <a:latin typeface="Garamond" panose="02020404030301010803" pitchFamily="18" charset="0"/>
                      </a:rPr>
                      <a:t>Surface </a:t>
                    </a:r>
                    <a:r>
                      <a:rPr lang="en-US" b="1" dirty="0" err="1">
                        <a:solidFill>
                          <a:srgbClr val="FFFEAB"/>
                        </a:solidFill>
                        <a:latin typeface="Garamond" panose="02020404030301010803" pitchFamily="18" charset="0"/>
                      </a:rPr>
                      <a:t>foliare</a:t>
                    </a:r>
                    <a:endParaRPr b="1" dirty="0">
                      <a:solidFill>
                        <a:srgbClr val="FFFEAB"/>
                      </a:solidFill>
                      <a:latin typeface="Garamond" panose="02020404030301010803" pitchFamily="18" charset="0"/>
                    </a:endParaRPr>
                  </a:p>
                </p:txBody>
              </p:sp>
            </p:grpSp>
          </p:grpSp>
          <p:sp>
            <p:nvSpPr>
              <p:cNvPr id="12" name="Google Shape;5134;p73">
                <a:extLst>
                  <a:ext uri="{FF2B5EF4-FFF2-40B4-BE49-F238E27FC236}">
                    <a16:creationId xmlns:a16="http://schemas.microsoft.com/office/drawing/2014/main" id="{85745F83-E4C5-EB68-4802-37938E006859}"/>
                  </a:ext>
                </a:extLst>
              </p:cNvPr>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FEAB"/>
                  </a:solidFill>
                  <a:latin typeface="Garamond" panose="02020404030301010803" pitchFamily="18" charset="0"/>
                </a:endParaRPr>
              </a:p>
            </p:txBody>
          </p:sp>
          <p:grpSp>
            <p:nvGrpSpPr>
              <p:cNvPr id="13" name="Google Shape;5135;p73">
                <a:extLst>
                  <a:ext uri="{FF2B5EF4-FFF2-40B4-BE49-F238E27FC236}">
                    <a16:creationId xmlns:a16="http://schemas.microsoft.com/office/drawing/2014/main" id="{29325B77-081D-4958-D94E-D913480DFA59}"/>
                  </a:ext>
                </a:extLst>
              </p:cNvPr>
              <p:cNvGrpSpPr/>
              <p:nvPr/>
            </p:nvGrpSpPr>
            <p:grpSpPr>
              <a:xfrm>
                <a:off x="711065" y="3682763"/>
                <a:ext cx="609596" cy="171960"/>
                <a:chOff x="711065" y="3682763"/>
                <a:chExt cx="609596" cy="171960"/>
              </a:xfrm>
              <a:grpFill/>
            </p:grpSpPr>
            <p:grpSp>
              <p:nvGrpSpPr>
                <p:cNvPr id="47" name="Google Shape;5136;p73">
                  <a:extLst>
                    <a:ext uri="{FF2B5EF4-FFF2-40B4-BE49-F238E27FC236}">
                      <a16:creationId xmlns:a16="http://schemas.microsoft.com/office/drawing/2014/main" id="{9E3CBACE-7FB2-DCF1-00D2-78EF0B79B81C}"/>
                    </a:ext>
                  </a:extLst>
                </p:cNvPr>
                <p:cNvGrpSpPr/>
                <p:nvPr/>
              </p:nvGrpSpPr>
              <p:grpSpPr>
                <a:xfrm>
                  <a:off x="711065" y="3682763"/>
                  <a:ext cx="129871" cy="27677"/>
                  <a:chOff x="711065" y="3682763"/>
                  <a:chExt cx="129871" cy="27677"/>
                </a:xfrm>
                <a:grpFill/>
              </p:grpSpPr>
              <p:sp>
                <p:nvSpPr>
                  <p:cNvPr id="51" name="Google Shape;5137;p73">
                    <a:extLst>
                      <a:ext uri="{FF2B5EF4-FFF2-40B4-BE49-F238E27FC236}">
                        <a16:creationId xmlns:a16="http://schemas.microsoft.com/office/drawing/2014/main" id="{CDDEA6AF-28B9-AA3C-306C-08D7ADF0F908}"/>
                      </a:ext>
                    </a:extLst>
                  </p:cNvPr>
                  <p:cNvSpPr/>
                  <p:nvPr/>
                </p:nvSpPr>
                <p:spPr>
                  <a:xfrm flipV="1">
                    <a:off x="730464" y="3695449"/>
                    <a:ext cx="110472" cy="14991"/>
                  </a:xfrm>
                  <a:custGeom>
                    <a:avLst/>
                    <a:gdLst/>
                    <a:ahLst/>
                    <a:cxnLst/>
                    <a:rect l="l" t="t" r="r" b="b"/>
                    <a:pathLst>
                      <a:path w="36648" h="1" fill="none" extrusionOk="0">
                        <a:moveTo>
                          <a:pt x="36648" y="1"/>
                        </a:moveTo>
                        <a:lnTo>
                          <a:pt x="1"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52" name="Google Shape;5138;p73">
                    <a:extLst>
                      <a:ext uri="{FF2B5EF4-FFF2-40B4-BE49-F238E27FC236}">
                        <a16:creationId xmlns:a16="http://schemas.microsoft.com/office/drawing/2014/main" id="{AB492AEE-23F9-577B-B51D-CB191754D459}"/>
                      </a:ext>
                    </a:extLst>
                  </p:cNvPr>
                  <p:cNvSpPr/>
                  <p:nvPr/>
                </p:nvSpPr>
                <p:spPr>
                  <a:xfrm>
                    <a:off x="711065" y="3682763"/>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sp>
              <p:nvSpPr>
                <p:cNvPr id="50" name="Google Shape;5142;p73">
                  <a:extLst>
                    <a:ext uri="{FF2B5EF4-FFF2-40B4-BE49-F238E27FC236}">
                      <a16:creationId xmlns:a16="http://schemas.microsoft.com/office/drawing/2014/main" id="{500A6C63-D9F2-02EE-4016-8FE5A385B1A3}"/>
                    </a:ext>
                  </a:extLst>
                </p:cNvPr>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14" name="Google Shape;5143;p73">
                <a:extLst>
                  <a:ext uri="{FF2B5EF4-FFF2-40B4-BE49-F238E27FC236}">
                    <a16:creationId xmlns:a16="http://schemas.microsoft.com/office/drawing/2014/main" id="{4F596155-9868-53B0-271F-6784F5AE2B83}"/>
                  </a:ext>
                </a:extLst>
              </p:cNvPr>
              <p:cNvGrpSpPr/>
              <p:nvPr/>
            </p:nvGrpSpPr>
            <p:grpSpPr>
              <a:xfrm>
                <a:off x="785350" y="4047614"/>
                <a:ext cx="715987" cy="240783"/>
                <a:chOff x="785350" y="4047614"/>
                <a:chExt cx="715987" cy="240783"/>
              </a:xfrm>
              <a:grpFill/>
            </p:grpSpPr>
            <p:grpSp>
              <p:nvGrpSpPr>
                <p:cNvPr id="39" name="Google Shape;5144;p73">
                  <a:extLst>
                    <a:ext uri="{FF2B5EF4-FFF2-40B4-BE49-F238E27FC236}">
                      <a16:creationId xmlns:a16="http://schemas.microsoft.com/office/drawing/2014/main" id="{CEB13E39-C8B9-9BE7-68E0-6FD70C128D52}"/>
                    </a:ext>
                  </a:extLst>
                </p:cNvPr>
                <p:cNvGrpSpPr/>
                <p:nvPr/>
              </p:nvGrpSpPr>
              <p:grpSpPr>
                <a:xfrm>
                  <a:off x="1161636" y="4047614"/>
                  <a:ext cx="159025" cy="190415"/>
                  <a:chOff x="1161636" y="4047614"/>
                  <a:chExt cx="159025" cy="190415"/>
                </a:xfrm>
                <a:grpFill/>
              </p:grpSpPr>
              <p:sp>
                <p:nvSpPr>
                  <p:cNvPr id="45" name="Google Shape;5145;p73">
                    <a:extLst>
                      <a:ext uri="{FF2B5EF4-FFF2-40B4-BE49-F238E27FC236}">
                        <a16:creationId xmlns:a16="http://schemas.microsoft.com/office/drawing/2014/main" id="{A1B8979A-DC6E-B40A-FB33-6D9B0167ADD3}"/>
                      </a:ext>
                    </a:extLst>
                  </p:cNvPr>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46" name="Google Shape;5146;p73">
                    <a:extLst>
                      <a:ext uri="{FF2B5EF4-FFF2-40B4-BE49-F238E27FC236}">
                        <a16:creationId xmlns:a16="http://schemas.microsoft.com/office/drawing/2014/main" id="{EAD5F605-AD77-1CD8-EB2B-672290006A71}"/>
                      </a:ext>
                    </a:extLst>
                  </p:cNvPr>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40" name="Google Shape;5147;p73">
                  <a:extLst>
                    <a:ext uri="{FF2B5EF4-FFF2-40B4-BE49-F238E27FC236}">
                      <a16:creationId xmlns:a16="http://schemas.microsoft.com/office/drawing/2014/main" id="{33761D2C-8A20-689D-3E73-F807992139EB}"/>
                    </a:ext>
                  </a:extLst>
                </p:cNvPr>
                <p:cNvGrpSpPr/>
                <p:nvPr/>
              </p:nvGrpSpPr>
              <p:grpSpPr>
                <a:xfrm>
                  <a:off x="785350" y="4130917"/>
                  <a:ext cx="715987" cy="157480"/>
                  <a:chOff x="785350" y="4130917"/>
                  <a:chExt cx="715987" cy="157480"/>
                </a:xfrm>
                <a:grpFill/>
              </p:grpSpPr>
              <p:sp>
                <p:nvSpPr>
                  <p:cNvPr id="41" name="Google Shape;5148;p73">
                    <a:extLst>
                      <a:ext uri="{FF2B5EF4-FFF2-40B4-BE49-F238E27FC236}">
                        <a16:creationId xmlns:a16="http://schemas.microsoft.com/office/drawing/2014/main" id="{3DD51E42-9DA2-85B4-9DBF-79F244DC7113}"/>
                      </a:ext>
                    </a:extLst>
                  </p:cNvPr>
                  <p:cNvSpPr/>
                  <p:nvPr/>
                </p:nvSpPr>
                <p:spPr>
                  <a:xfrm>
                    <a:off x="808023" y="4238011"/>
                    <a:ext cx="175636" cy="5"/>
                  </a:xfrm>
                  <a:custGeom>
                    <a:avLst/>
                    <a:gdLst/>
                    <a:ahLst/>
                    <a:cxnLst/>
                    <a:rect l="l" t="t" r="r" b="b"/>
                    <a:pathLst>
                      <a:path w="36648" h="1" fill="none" extrusionOk="0">
                        <a:moveTo>
                          <a:pt x="36648" y="0"/>
                        </a:moveTo>
                        <a:lnTo>
                          <a:pt x="1" y="0"/>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42" name="Google Shape;5149;p73">
                    <a:extLst>
                      <a:ext uri="{FF2B5EF4-FFF2-40B4-BE49-F238E27FC236}">
                        <a16:creationId xmlns:a16="http://schemas.microsoft.com/office/drawing/2014/main" id="{C00F0714-A055-6B6E-2CCB-6CE9FC54CD9C}"/>
                      </a:ext>
                    </a:extLst>
                  </p:cNvPr>
                  <p:cNvSpPr/>
                  <p:nvPr/>
                </p:nvSpPr>
                <p:spPr>
                  <a:xfrm>
                    <a:off x="977323" y="4185661"/>
                    <a:ext cx="186215"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rgbClr val="FFFEAB"/>
                        </a:solidFill>
                        <a:latin typeface="Garamond" panose="02020404030301010803" pitchFamily="18" charset="0"/>
                      </a:rPr>
                      <a:t>Forme des rameaux</a:t>
                    </a:r>
                    <a:endParaRPr b="1" dirty="0">
                      <a:solidFill>
                        <a:srgbClr val="FFFEAB"/>
                      </a:solidFill>
                      <a:latin typeface="Garamond" panose="02020404030301010803" pitchFamily="18" charset="0"/>
                    </a:endParaRPr>
                  </a:p>
                </p:txBody>
              </p:sp>
              <p:sp>
                <p:nvSpPr>
                  <p:cNvPr id="43" name="Google Shape;5150;p73">
                    <a:extLst>
                      <a:ext uri="{FF2B5EF4-FFF2-40B4-BE49-F238E27FC236}">
                        <a16:creationId xmlns:a16="http://schemas.microsoft.com/office/drawing/2014/main" id="{04536688-F3C1-1CD8-1F55-48B47648F50D}"/>
                      </a:ext>
                    </a:extLst>
                  </p:cNvPr>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44" name="Google Shape;5149;p73">
                    <a:extLst>
                      <a:ext uri="{FF2B5EF4-FFF2-40B4-BE49-F238E27FC236}">
                        <a16:creationId xmlns:a16="http://schemas.microsoft.com/office/drawing/2014/main" id="{448FAB06-6091-C49B-A09D-AA62264A91A9}"/>
                      </a:ext>
                    </a:extLst>
                  </p:cNvPr>
                  <p:cNvSpPr/>
                  <p:nvPr/>
                </p:nvSpPr>
                <p:spPr>
                  <a:xfrm>
                    <a:off x="1310345" y="4130917"/>
                    <a:ext cx="190992" cy="54208"/>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solidFill>
                          <a:srgbClr val="FFFEAB"/>
                        </a:solidFill>
                        <a:latin typeface="Garamond" panose="02020404030301010803" pitchFamily="18" charset="0"/>
                      </a:rPr>
                      <a:t>Vigne</a:t>
                    </a:r>
                    <a:r>
                      <a:rPr lang="en-US" b="1" dirty="0">
                        <a:solidFill>
                          <a:srgbClr val="FFFEAB"/>
                        </a:solidFill>
                        <a:latin typeface="Garamond" panose="02020404030301010803" pitchFamily="18" charset="0"/>
                      </a:rPr>
                      <a:t> </a:t>
                    </a:r>
                    <a:endParaRPr b="1" dirty="0">
                      <a:solidFill>
                        <a:srgbClr val="FFFEAB"/>
                      </a:solidFill>
                      <a:latin typeface="Garamond" panose="02020404030301010803" pitchFamily="18" charset="0"/>
                    </a:endParaRPr>
                  </a:p>
                </p:txBody>
              </p:sp>
            </p:grpSp>
          </p:grpSp>
          <p:grpSp>
            <p:nvGrpSpPr>
              <p:cNvPr id="15" name="Google Shape;5151;p73">
                <a:extLst>
                  <a:ext uri="{FF2B5EF4-FFF2-40B4-BE49-F238E27FC236}">
                    <a16:creationId xmlns:a16="http://schemas.microsoft.com/office/drawing/2014/main" id="{21872E73-3DBF-ED2C-3331-86152C83991F}"/>
                  </a:ext>
                </a:extLst>
              </p:cNvPr>
              <p:cNvGrpSpPr/>
              <p:nvPr/>
            </p:nvGrpSpPr>
            <p:grpSpPr>
              <a:xfrm>
                <a:off x="1085013" y="3604170"/>
                <a:ext cx="1039430" cy="250548"/>
                <a:chOff x="1085013" y="3604170"/>
                <a:chExt cx="1039430" cy="250548"/>
              </a:xfrm>
              <a:grpFill/>
            </p:grpSpPr>
            <p:grpSp>
              <p:nvGrpSpPr>
                <p:cNvPr id="31" name="Google Shape;5152;p73">
                  <a:extLst>
                    <a:ext uri="{FF2B5EF4-FFF2-40B4-BE49-F238E27FC236}">
                      <a16:creationId xmlns:a16="http://schemas.microsoft.com/office/drawing/2014/main" id="{C622296F-4C3E-403C-C1CC-C85303B4FE90}"/>
                    </a:ext>
                  </a:extLst>
                </p:cNvPr>
                <p:cNvGrpSpPr/>
                <p:nvPr/>
              </p:nvGrpSpPr>
              <p:grpSpPr>
                <a:xfrm>
                  <a:off x="1931258" y="3642289"/>
                  <a:ext cx="193185" cy="25622"/>
                  <a:chOff x="1931258" y="3642289"/>
                  <a:chExt cx="193185" cy="25622"/>
                </a:xfrm>
                <a:grpFill/>
              </p:grpSpPr>
              <p:sp>
                <p:nvSpPr>
                  <p:cNvPr id="37" name="Google Shape;5153;p73">
                    <a:extLst>
                      <a:ext uri="{FF2B5EF4-FFF2-40B4-BE49-F238E27FC236}">
                        <a16:creationId xmlns:a16="http://schemas.microsoft.com/office/drawing/2014/main" id="{1FF31D00-6643-EFD9-ABA1-B19F27DF9B04}"/>
                      </a:ext>
                    </a:extLst>
                  </p:cNvPr>
                  <p:cNvSpPr/>
                  <p:nvPr/>
                </p:nvSpPr>
                <p:spPr>
                  <a:xfrm>
                    <a:off x="1931258" y="3654273"/>
                    <a:ext cx="167541" cy="5"/>
                  </a:xfrm>
                  <a:custGeom>
                    <a:avLst/>
                    <a:gdLst/>
                    <a:ahLst/>
                    <a:cxnLst/>
                    <a:rect l="l" t="t" r="r" b="b"/>
                    <a:pathLst>
                      <a:path w="34959" h="1" fill="none" extrusionOk="0">
                        <a:moveTo>
                          <a:pt x="1" y="1"/>
                        </a:moveTo>
                        <a:lnTo>
                          <a:pt x="34959"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38" name="Google Shape;5154;p73">
                    <a:extLst>
                      <a:ext uri="{FF2B5EF4-FFF2-40B4-BE49-F238E27FC236}">
                        <a16:creationId xmlns:a16="http://schemas.microsoft.com/office/drawing/2014/main" id="{A25236C9-1083-7C85-5CEA-96D7423DF260}"/>
                      </a:ext>
                    </a:extLst>
                  </p:cNvPr>
                  <p:cNvSpPr/>
                  <p:nvPr/>
                </p:nvSpPr>
                <p:spPr>
                  <a:xfrm>
                    <a:off x="2097778" y="3642289"/>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32" name="Google Shape;5155;p73">
                  <a:extLst>
                    <a:ext uri="{FF2B5EF4-FFF2-40B4-BE49-F238E27FC236}">
                      <a16:creationId xmlns:a16="http://schemas.microsoft.com/office/drawing/2014/main" id="{03C903FB-D5C0-C1DD-83AF-86A03DBB4E46}"/>
                    </a:ext>
                  </a:extLst>
                </p:cNvPr>
                <p:cNvGrpSpPr/>
                <p:nvPr/>
              </p:nvGrpSpPr>
              <p:grpSpPr>
                <a:xfrm>
                  <a:off x="1085013" y="3604170"/>
                  <a:ext cx="912145" cy="250548"/>
                  <a:chOff x="1085013" y="3604170"/>
                  <a:chExt cx="912145" cy="250548"/>
                </a:xfrm>
                <a:grpFill/>
              </p:grpSpPr>
              <p:sp>
                <p:nvSpPr>
                  <p:cNvPr id="33" name="Google Shape;5156;p73">
                    <a:extLst>
                      <a:ext uri="{FF2B5EF4-FFF2-40B4-BE49-F238E27FC236}">
                        <a16:creationId xmlns:a16="http://schemas.microsoft.com/office/drawing/2014/main" id="{07EC8D47-5643-AADC-1231-D5769E62D1B3}"/>
                      </a:ext>
                    </a:extLst>
                  </p:cNvPr>
                  <p:cNvSpPr/>
                  <p:nvPr/>
                </p:nvSpPr>
                <p:spPr>
                  <a:xfrm>
                    <a:off x="1775783" y="3604170"/>
                    <a:ext cx="221375"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EAB"/>
                        </a:solidFill>
                        <a:latin typeface="Garamond" panose="02020404030301010803" pitchFamily="18" charset="0"/>
                      </a:rPr>
                      <a:t>Longueur entre-</a:t>
                    </a:r>
                    <a:r>
                      <a:rPr lang="en-US" b="1" dirty="0" err="1">
                        <a:solidFill>
                          <a:srgbClr val="FFFEAB"/>
                        </a:solidFill>
                        <a:latin typeface="Garamond" panose="02020404030301010803" pitchFamily="18" charset="0"/>
                      </a:rPr>
                      <a:t>noeud</a:t>
                    </a:r>
                    <a:endParaRPr b="1" dirty="0">
                      <a:solidFill>
                        <a:srgbClr val="FFFEAB"/>
                      </a:solidFill>
                      <a:latin typeface="Garamond" panose="02020404030301010803" pitchFamily="18" charset="0"/>
                    </a:endParaRPr>
                  </a:p>
                </p:txBody>
              </p:sp>
              <p:grpSp>
                <p:nvGrpSpPr>
                  <p:cNvPr id="34" name="Google Shape;5157;p73">
                    <a:extLst>
                      <a:ext uri="{FF2B5EF4-FFF2-40B4-BE49-F238E27FC236}">
                        <a16:creationId xmlns:a16="http://schemas.microsoft.com/office/drawing/2014/main" id="{70EB2FEC-D4F8-4E6F-6FDD-13DE2BF9265D}"/>
                      </a:ext>
                    </a:extLst>
                  </p:cNvPr>
                  <p:cNvGrpSpPr/>
                  <p:nvPr/>
                </p:nvGrpSpPr>
                <p:grpSpPr>
                  <a:xfrm>
                    <a:off x="1085013" y="3655851"/>
                    <a:ext cx="690770" cy="198867"/>
                    <a:chOff x="1085013" y="3655851"/>
                    <a:chExt cx="690770" cy="198867"/>
                  </a:xfrm>
                  <a:grpFill/>
                </p:grpSpPr>
                <p:sp>
                  <p:nvSpPr>
                    <p:cNvPr id="35" name="Google Shape;5158;p73">
                      <a:extLst>
                        <a:ext uri="{FF2B5EF4-FFF2-40B4-BE49-F238E27FC236}">
                          <a16:creationId xmlns:a16="http://schemas.microsoft.com/office/drawing/2014/main" id="{F6DC072F-A864-ACB2-89AE-5BD40961EDAA}"/>
                        </a:ext>
                      </a:extLst>
                    </p:cNvPr>
                    <p:cNvSpPr/>
                    <p:nvPr/>
                  </p:nvSpPr>
                  <p:spPr>
                    <a:xfrm>
                      <a:off x="1516351" y="3655851"/>
                      <a:ext cx="259432"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36" name="Google Shape;5159;p73">
                      <a:extLst>
                        <a:ext uri="{FF2B5EF4-FFF2-40B4-BE49-F238E27FC236}">
                          <a16:creationId xmlns:a16="http://schemas.microsoft.com/office/drawing/2014/main" id="{4C19B440-30FC-6538-F068-01DB80544AB9}"/>
                        </a:ext>
                      </a:extLst>
                    </p:cNvPr>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53" name="Google Shape;5158;p73">
                      <a:extLst>
                        <a:ext uri="{FF2B5EF4-FFF2-40B4-BE49-F238E27FC236}">
                          <a16:creationId xmlns:a16="http://schemas.microsoft.com/office/drawing/2014/main" id="{11D09EF7-DD72-4595-F36D-8E800589299D}"/>
                        </a:ext>
                      </a:extLst>
                    </p:cNvPr>
                    <p:cNvSpPr/>
                    <p:nvPr/>
                  </p:nvSpPr>
                  <p:spPr>
                    <a:xfrm flipH="1">
                      <a:off x="1085013" y="3698273"/>
                      <a:ext cx="194086" cy="131676"/>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FEAB"/>
                        </a:solidFill>
                        <a:latin typeface="Garamond" panose="02020404030301010803" pitchFamily="18" charset="0"/>
                      </a:endParaRPr>
                    </a:p>
                  </p:txBody>
                </p:sp>
              </p:grpSp>
            </p:grpSp>
          </p:grpSp>
          <p:grpSp>
            <p:nvGrpSpPr>
              <p:cNvPr id="16" name="Google Shape;5160;p73">
                <a:extLst>
                  <a:ext uri="{FF2B5EF4-FFF2-40B4-BE49-F238E27FC236}">
                    <a16:creationId xmlns:a16="http://schemas.microsoft.com/office/drawing/2014/main" id="{3F77B84A-7F4A-64A5-CE6E-E7B0DF0B8FE3}"/>
                  </a:ext>
                </a:extLst>
              </p:cNvPr>
              <p:cNvGrpSpPr/>
              <p:nvPr/>
            </p:nvGrpSpPr>
            <p:grpSpPr>
              <a:xfrm>
                <a:off x="708692" y="3651300"/>
                <a:ext cx="522366" cy="362635"/>
                <a:chOff x="708692" y="3651300"/>
                <a:chExt cx="522366" cy="362635"/>
              </a:xfrm>
              <a:grpFill/>
            </p:grpSpPr>
            <p:grpSp>
              <p:nvGrpSpPr>
                <p:cNvPr id="17" name="Google Shape;5161;p73">
                  <a:extLst>
                    <a:ext uri="{FF2B5EF4-FFF2-40B4-BE49-F238E27FC236}">
                      <a16:creationId xmlns:a16="http://schemas.microsoft.com/office/drawing/2014/main" id="{BA40BC1E-C1B4-D1C2-C412-BCFCF258FBAE}"/>
                    </a:ext>
                  </a:extLst>
                </p:cNvPr>
                <p:cNvGrpSpPr/>
                <p:nvPr/>
              </p:nvGrpSpPr>
              <p:grpSpPr>
                <a:xfrm>
                  <a:off x="708692" y="3958134"/>
                  <a:ext cx="179134" cy="25626"/>
                  <a:chOff x="708692" y="3958134"/>
                  <a:chExt cx="179134" cy="25626"/>
                </a:xfrm>
                <a:grpFill/>
              </p:grpSpPr>
              <p:sp>
                <p:nvSpPr>
                  <p:cNvPr id="29" name="Google Shape;5162;p73">
                    <a:extLst>
                      <a:ext uri="{FF2B5EF4-FFF2-40B4-BE49-F238E27FC236}">
                        <a16:creationId xmlns:a16="http://schemas.microsoft.com/office/drawing/2014/main" id="{B715292E-8A4B-31F6-458F-3BC04AA61050}"/>
                      </a:ext>
                    </a:extLst>
                  </p:cNvPr>
                  <p:cNvSpPr/>
                  <p:nvPr/>
                </p:nvSpPr>
                <p:spPr>
                  <a:xfrm>
                    <a:off x="728221" y="3971292"/>
                    <a:ext cx="159605" cy="5"/>
                  </a:xfrm>
                  <a:custGeom>
                    <a:avLst/>
                    <a:gdLst/>
                    <a:ahLst/>
                    <a:cxnLst/>
                    <a:rect l="l" t="t" r="r" b="b"/>
                    <a:pathLst>
                      <a:path w="33303" h="1" fill="none" extrusionOk="0">
                        <a:moveTo>
                          <a:pt x="1" y="1"/>
                        </a:moveTo>
                        <a:lnTo>
                          <a:pt x="33303" y="1"/>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30" name="Google Shape;5163;p73">
                    <a:extLst>
                      <a:ext uri="{FF2B5EF4-FFF2-40B4-BE49-F238E27FC236}">
                        <a16:creationId xmlns:a16="http://schemas.microsoft.com/office/drawing/2014/main" id="{03250E4B-9768-2F43-00A9-EFC42300D955}"/>
                      </a:ext>
                    </a:extLst>
                  </p:cNvPr>
                  <p:cNvSpPr/>
                  <p:nvPr/>
                </p:nvSpPr>
                <p:spPr>
                  <a:xfrm>
                    <a:off x="708692" y="3958134"/>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grpSp>
              <p:nvGrpSpPr>
                <p:cNvPr id="18" name="Google Shape;5164;p73">
                  <a:extLst>
                    <a:ext uri="{FF2B5EF4-FFF2-40B4-BE49-F238E27FC236}">
                      <a16:creationId xmlns:a16="http://schemas.microsoft.com/office/drawing/2014/main" id="{87399F65-8C6C-024D-051D-6DD0863DA0DC}"/>
                    </a:ext>
                  </a:extLst>
                </p:cNvPr>
                <p:cNvGrpSpPr/>
                <p:nvPr/>
              </p:nvGrpSpPr>
              <p:grpSpPr>
                <a:xfrm>
                  <a:off x="828946" y="3651300"/>
                  <a:ext cx="402112" cy="362635"/>
                  <a:chOff x="828946" y="3651300"/>
                  <a:chExt cx="402112" cy="362635"/>
                </a:xfrm>
                <a:grpFill/>
              </p:grpSpPr>
              <p:grpSp>
                <p:nvGrpSpPr>
                  <p:cNvPr id="25" name="Google Shape;5166;p73">
                    <a:extLst>
                      <a:ext uri="{FF2B5EF4-FFF2-40B4-BE49-F238E27FC236}">
                        <a16:creationId xmlns:a16="http://schemas.microsoft.com/office/drawing/2014/main" id="{31081EB1-F353-5228-9DF9-B11E6F5E23B7}"/>
                      </a:ext>
                    </a:extLst>
                  </p:cNvPr>
                  <p:cNvGrpSpPr/>
                  <p:nvPr/>
                </p:nvGrpSpPr>
                <p:grpSpPr>
                  <a:xfrm>
                    <a:off x="1050266" y="3954357"/>
                    <a:ext cx="180792" cy="25622"/>
                    <a:chOff x="1050266" y="3954357"/>
                    <a:chExt cx="180792" cy="25622"/>
                  </a:xfrm>
                  <a:grpFill/>
                </p:grpSpPr>
                <p:sp>
                  <p:nvSpPr>
                    <p:cNvPr id="27" name="Google Shape;5167;p73">
                      <a:extLst>
                        <a:ext uri="{FF2B5EF4-FFF2-40B4-BE49-F238E27FC236}">
                          <a16:creationId xmlns:a16="http://schemas.microsoft.com/office/drawing/2014/main" id="{EB5FD2B9-9072-E55C-3259-247B075C7C43}"/>
                        </a:ext>
                      </a:extLst>
                    </p:cNvPr>
                    <p:cNvSpPr/>
                    <p:nvPr/>
                  </p:nvSpPr>
                  <p:spPr>
                    <a:xfrm>
                      <a:off x="1050266" y="3954357"/>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grpFill/>
                    <a:ln>
                      <a:solidFill>
                        <a:srgbClr val="F8AA76"/>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sp>
                  <p:nvSpPr>
                    <p:cNvPr id="28" name="Google Shape;5168;p73">
                      <a:extLst>
                        <a:ext uri="{FF2B5EF4-FFF2-40B4-BE49-F238E27FC236}">
                          <a16:creationId xmlns:a16="http://schemas.microsoft.com/office/drawing/2014/main" id="{BE314EC8-E2D8-A6E3-BAAA-5E282213BEC6}"/>
                        </a:ext>
                      </a:extLst>
                    </p:cNvPr>
                    <p:cNvSpPr/>
                    <p:nvPr/>
                  </p:nvSpPr>
                  <p:spPr>
                    <a:xfrm>
                      <a:off x="1071417" y="3964961"/>
                      <a:ext cx="159641" cy="7576"/>
                    </a:xfrm>
                    <a:custGeom>
                      <a:avLst/>
                      <a:gdLst/>
                      <a:ahLst/>
                      <a:cxnLst/>
                      <a:rect l="l" t="t" r="r" b="b"/>
                      <a:pathLst>
                        <a:path w="17599" h="1" fill="none" extrusionOk="0">
                          <a:moveTo>
                            <a:pt x="17598" y="0"/>
                          </a:moveTo>
                          <a:lnTo>
                            <a:pt x="1" y="0"/>
                          </a:lnTo>
                        </a:path>
                      </a:pathLst>
                    </a:custGeom>
                    <a:grpFill/>
                    <a:ln w="9525" cap="rnd" cmpd="sng">
                      <a:solidFill>
                        <a:srgbClr val="F8AA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FFFEAB"/>
                        </a:solidFill>
                        <a:latin typeface="Garamond" panose="02020404030301010803" pitchFamily="18" charset="0"/>
                      </a:endParaRPr>
                    </a:p>
                  </p:txBody>
                </p:sp>
              </p:grpSp>
              <p:sp>
                <p:nvSpPr>
                  <p:cNvPr id="23" name="Google Shape;5170;p73">
                    <a:extLst>
                      <a:ext uri="{FF2B5EF4-FFF2-40B4-BE49-F238E27FC236}">
                        <a16:creationId xmlns:a16="http://schemas.microsoft.com/office/drawing/2014/main" id="{30D61D68-B595-BCF7-96AB-3CFEB8FF4F0A}"/>
                      </a:ext>
                    </a:extLst>
                  </p:cNvPr>
                  <p:cNvSpPr/>
                  <p:nvPr/>
                </p:nvSpPr>
                <p:spPr>
                  <a:xfrm>
                    <a:off x="866675" y="3911218"/>
                    <a:ext cx="186215"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rgbClr val="FFFEAB"/>
                        </a:solidFill>
                        <a:latin typeface="Garamond" panose="02020404030301010803" pitchFamily="18" charset="0"/>
                      </a:rPr>
                      <a:t>Type de port </a:t>
                    </a:r>
                    <a:endParaRPr b="1" dirty="0">
                      <a:solidFill>
                        <a:srgbClr val="FFFEAB"/>
                      </a:solidFill>
                      <a:latin typeface="Garamond" panose="02020404030301010803" pitchFamily="18" charset="0"/>
                    </a:endParaRPr>
                  </a:p>
                </p:txBody>
              </p:sp>
              <p:sp>
                <p:nvSpPr>
                  <p:cNvPr id="24" name="Google Shape;5171;p73">
                    <a:extLst>
                      <a:ext uri="{FF2B5EF4-FFF2-40B4-BE49-F238E27FC236}">
                        <a16:creationId xmlns:a16="http://schemas.microsoft.com/office/drawing/2014/main" id="{29BACF59-0B31-F300-092E-4E54E397F597}"/>
                      </a:ext>
                    </a:extLst>
                  </p:cNvPr>
                  <p:cNvSpPr/>
                  <p:nvPr/>
                </p:nvSpPr>
                <p:spPr>
                  <a:xfrm>
                    <a:off x="828946" y="3651300"/>
                    <a:ext cx="254463"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grpFill/>
                  <a:ln w="9525" cap="flat" cmpd="sng">
                    <a:solidFill>
                      <a:srgbClr val="F8AA76"/>
                    </a:solidFill>
                    <a:prstDash val="solid"/>
                    <a:miter lim="3647"/>
                    <a:headEnd type="none" w="sm" len="sm"/>
                    <a:tailEnd type="none" w="sm" len="sm"/>
                  </a:ln>
                </p:spPr>
                <p:txBody>
                  <a:bodyPr spcFirstLastPara="1" wrap="square" lIns="91425" tIns="91425" rIns="91425" bIns="91425" anchor="ctr" anchorCtr="0">
                    <a:noAutofit/>
                  </a:bodyPr>
                  <a:lstStyle/>
                  <a:p>
                    <a:r>
                      <a:rPr lang="en-US" b="1" dirty="0" err="1">
                        <a:solidFill>
                          <a:srgbClr val="FFFEAB"/>
                        </a:solidFill>
                        <a:latin typeface="Garamond" panose="02020404030301010803" pitchFamily="18" charset="0"/>
                      </a:rPr>
                      <a:t>Caractéristiques</a:t>
                    </a:r>
                    <a:r>
                      <a:rPr lang="en-US" b="1" dirty="0">
                        <a:solidFill>
                          <a:srgbClr val="FFFEAB"/>
                        </a:solidFill>
                        <a:latin typeface="Garamond" panose="02020404030301010803" pitchFamily="18" charset="0"/>
                      </a:rPr>
                      <a:t> des </a:t>
                    </a:r>
                    <a:r>
                      <a:rPr lang="en-US" b="1" dirty="0" err="1">
                        <a:solidFill>
                          <a:srgbClr val="FFFEAB"/>
                        </a:solidFill>
                        <a:latin typeface="Garamond" panose="02020404030301010803" pitchFamily="18" charset="0"/>
                      </a:rPr>
                      <a:t>feuilles</a:t>
                    </a:r>
                    <a:endParaRPr b="1" dirty="0">
                      <a:solidFill>
                        <a:srgbClr val="FFFEAB"/>
                      </a:solidFill>
                      <a:latin typeface="Garamond" panose="02020404030301010803" pitchFamily="18" charset="0"/>
                    </a:endParaRPr>
                  </a:p>
                </p:txBody>
              </p:sp>
            </p:grpSp>
          </p:grpSp>
        </p:grpSp>
      </p:grpSp>
      <p:pic>
        <p:nvPicPr>
          <p:cNvPr id="95" name="Picture 264">
            <a:extLst>
              <a:ext uri="{FF2B5EF4-FFF2-40B4-BE49-F238E27FC236}">
                <a16:creationId xmlns:a16="http://schemas.microsoft.com/office/drawing/2014/main" id="{0F78D8AF-F7A2-63DD-8C3F-C79CF517BF9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8059" y="3067198"/>
            <a:ext cx="2494411" cy="239027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1" name="Image 100">
            <a:extLst>
              <a:ext uri="{FF2B5EF4-FFF2-40B4-BE49-F238E27FC236}">
                <a16:creationId xmlns:a16="http://schemas.microsoft.com/office/drawing/2014/main" id="{C2E5B312-8328-AA1B-6EEA-4FA1DED820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0072" y="3926321"/>
            <a:ext cx="718506" cy="71850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nvGrpSpPr>
          <p:cNvPr id="102" name="Google Shape;1910;p71">
            <a:extLst>
              <a:ext uri="{FF2B5EF4-FFF2-40B4-BE49-F238E27FC236}">
                <a16:creationId xmlns:a16="http://schemas.microsoft.com/office/drawing/2014/main" id="{80BBC43F-66A3-F212-0252-2177FB4FF178}"/>
              </a:ext>
            </a:extLst>
          </p:cNvPr>
          <p:cNvGrpSpPr/>
          <p:nvPr/>
        </p:nvGrpSpPr>
        <p:grpSpPr>
          <a:xfrm>
            <a:off x="1103655" y="1073229"/>
            <a:ext cx="2494122" cy="511738"/>
            <a:chOff x="4411970" y="4340222"/>
            <a:chExt cx="779467" cy="242687"/>
          </a:xfrm>
        </p:grpSpPr>
        <p:sp>
          <p:nvSpPr>
            <p:cNvPr id="103" name="Google Shape;1911;p71">
              <a:extLst>
                <a:ext uri="{FF2B5EF4-FFF2-40B4-BE49-F238E27FC236}">
                  <a16:creationId xmlns:a16="http://schemas.microsoft.com/office/drawing/2014/main" id="{7A5553FC-7BD0-1DDD-CD55-BA89E68E8C8C}"/>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12;p71">
              <a:extLst>
                <a:ext uri="{FF2B5EF4-FFF2-40B4-BE49-F238E27FC236}">
                  <a16:creationId xmlns:a16="http://schemas.microsoft.com/office/drawing/2014/main" id="{5081B201-7003-41C3-074D-3D56487FB169}"/>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13;p71">
              <a:extLst>
                <a:ext uri="{FF2B5EF4-FFF2-40B4-BE49-F238E27FC236}">
                  <a16:creationId xmlns:a16="http://schemas.microsoft.com/office/drawing/2014/main" id="{7DBBE26B-05DD-278B-B62D-29928F2F2A90}"/>
                </a:ext>
              </a:extLst>
            </p:cNvPr>
            <p:cNvSpPr/>
            <p:nvPr/>
          </p:nvSpPr>
          <p:spPr>
            <a:xfrm>
              <a:off x="4533391" y="4383754"/>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r>
                <a:rPr lang="en-US" dirty="0">
                  <a:latin typeface="Garamond" panose="02020404030301010803" pitchFamily="18" charset="0"/>
                </a:rPr>
                <a:t>     </a:t>
              </a:r>
            </a:p>
            <a:p>
              <a:r>
                <a:rPr lang="en-US" sz="1600" dirty="0">
                  <a:latin typeface="Garamond" panose="02020404030301010803" pitchFamily="18" charset="0"/>
                </a:rPr>
                <a:t>      </a:t>
              </a:r>
              <a:r>
                <a:rPr lang="fr-FR" sz="1600" b="1" dirty="0">
                  <a:latin typeface="Garamond" panose="02020404030301010803" pitchFamily="18" charset="0"/>
                </a:rPr>
                <a:t>Critères qualitatifs </a:t>
              </a:r>
              <a:endParaRPr lang="fr-FR" sz="1800" b="1" dirty="0">
                <a:latin typeface="Garamond" panose="02020404030301010803" pitchFamily="18" charset="0"/>
              </a:endParaRPr>
            </a:p>
            <a:p>
              <a:pPr marL="0" lvl="0" indent="0" algn="l" rtl="0">
                <a:spcBef>
                  <a:spcPts val="0"/>
                </a:spcBef>
                <a:spcAft>
                  <a:spcPts val="0"/>
                </a:spcAft>
                <a:buNone/>
              </a:pPr>
              <a:endParaRPr lang="fr-FR" dirty="0">
                <a:latin typeface="Garamond" panose="02020404030301010803" pitchFamily="18" charset="0"/>
              </a:endParaRPr>
            </a:p>
          </p:txBody>
        </p:sp>
      </p:grpSp>
      <p:grpSp>
        <p:nvGrpSpPr>
          <p:cNvPr id="106" name="Google Shape;749;p8">
            <a:extLst>
              <a:ext uri="{FF2B5EF4-FFF2-40B4-BE49-F238E27FC236}">
                <a16:creationId xmlns:a16="http://schemas.microsoft.com/office/drawing/2014/main" id="{013E283E-AF5A-4C1E-E98B-71DC53E2EA55}"/>
              </a:ext>
            </a:extLst>
          </p:cNvPr>
          <p:cNvGrpSpPr/>
          <p:nvPr/>
        </p:nvGrpSpPr>
        <p:grpSpPr>
          <a:xfrm>
            <a:off x="1228100" y="852637"/>
            <a:ext cx="551177" cy="486410"/>
            <a:chOff x="8328988" y="1758628"/>
            <a:chExt cx="358046" cy="312563"/>
          </a:xfrm>
        </p:grpSpPr>
        <p:sp>
          <p:nvSpPr>
            <p:cNvPr id="107" name="Google Shape;750;p8">
              <a:extLst>
                <a:ext uri="{FF2B5EF4-FFF2-40B4-BE49-F238E27FC236}">
                  <a16:creationId xmlns:a16="http://schemas.microsoft.com/office/drawing/2014/main" id="{05ECC718-1EB3-E455-17D1-B0662F99C6AD}"/>
                </a:ext>
              </a:extLst>
            </p:cNvPr>
            <p:cNvSpPr/>
            <p:nvPr/>
          </p:nvSpPr>
          <p:spPr>
            <a:xfrm>
              <a:off x="8552199" y="1773871"/>
              <a:ext cx="127427" cy="233789"/>
            </a:xfrm>
            <a:custGeom>
              <a:avLst/>
              <a:gdLst/>
              <a:ahLst/>
              <a:cxnLst/>
              <a:rect l="l" t="t" r="r" b="b"/>
              <a:pathLst>
                <a:path w="4180" h="7669" extrusionOk="0">
                  <a:moveTo>
                    <a:pt x="1755" y="1"/>
                  </a:moveTo>
                  <a:cubicBezTo>
                    <a:pt x="1717" y="1"/>
                    <a:pt x="1678" y="3"/>
                    <a:pt x="1639" y="7"/>
                  </a:cubicBezTo>
                  <a:cubicBezTo>
                    <a:pt x="1299" y="43"/>
                    <a:pt x="848" y="141"/>
                    <a:pt x="446" y="400"/>
                  </a:cubicBezTo>
                  <a:cubicBezTo>
                    <a:pt x="243" y="532"/>
                    <a:pt x="99" y="660"/>
                    <a:pt x="0" y="768"/>
                  </a:cubicBezTo>
                  <a:lnTo>
                    <a:pt x="518" y="7651"/>
                  </a:lnTo>
                  <a:cubicBezTo>
                    <a:pt x="649" y="7663"/>
                    <a:pt x="772" y="7669"/>
                    <a:pt x="889" y="7669"/>
                  </a:cubicBezTo>
                  <a:cubicBezTo>
                    <a:pt x="1917" y="7669"/>
                    <a:pt x="2435" y="7225"/>
                    <a:pt x="2681" y="6875"/>
                  </a:cubicBezTo>
                  <a:cubicBezTo>
                    <a:pt x="2836" y="6656"/>
                    <a:pt x="3072" y="6487"/>
                    <a:pt x="3349" y="6397"/>
                  </a:cubicBezTo>
                  <a:cubicBezTo>
                    <a:pt x="3615" y="6312"/>
                    <a:pt x="3920" y="6112"/>
                    <a:pt x="4052" y="5657"/>
                  </a:cubicBezTo>
                  <a:cubicBezTo>
                    <a:pt x="4179" y="5210"/>
                    <a:pt x="4067" y="4871"/>
                    <a:pt x="3923" y="4646"/>
                  </a:cubicBezTo>
                  <a:cubicBezTo>
                    <a:pt x="3777" y="4419"/>
                    <a:pt x="3744" y="4156"/>
                    <a:pt x="3834" y="3917"/>
                  </a:cubicBezTo>
                  <a:cubicBezTo>
                    <a:pt x="3909" y="3716"/>
                    <a:pt x="3956" y="3460"/>
                    <a:pt x="3867" y="3186"/>
                  </a:cubicBezTo>
                  <a:cubicBezTo>
                    <a:pt x="3762" y="2864"/>
                    <a:pt x="3575" y="2652"/>
                    <a:pt x="3403" y="2518"/>
                  </a:cubicBezTo>
                  <a:cubicBezTo>
                    <a:pt x="3205" y="2365"/>
                    <a:pt x="3103" y="2142"/>
                    <a:pt x="3123" y="1916"/>
                  </a:cubicBezTo>
                  <a:cubicBezTo>
                    <a:pt x="3136" y="1775"/>
                    <a:pt x="3130" y="1595"/>
                    <a:pt x="3088" y="1373"/>
                  </a:cubicBezTo>
                  <a:cubicBezTo>
                    <a:pt x="3004" y="933"/>
                    <a:pt x="2758" y="579"/>
                    <a:pt x="2543" y="339"/>
                  </a:cubicBezTo>
                  <a:cubicBezTo>
                    <a:pt x="2350" y="124"/>
                    <a:pt x="2058" y="1"/>
                    <a:pt x="1755" y="1"/>
                  </a:cubicBezTo>
                  <a:close/>
                </a:path>
              </a:pathLst>
            </a:custGeom>
            <a:solidFill>
              <a:srgbClr val="B8E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751;p8">
              <a:extLst>
                <a:ext uri="{FF2B5EF4-FFF2-40B4-BE49-F238E27FC236}">
                  <a16:creationId xmlns:a16="http://schemas.microsoft.com/office/drawing/2014/main" id="{36BA027B-CAB0-1CFF-CEBB-AF4AD1159275}"/>
                </a:ext>
              </a:extLst>
            </p:cNvPr>
            <p:cNvSpPr/>
            <p:nvPr/>
          </p:nvSpPr>
          <p:spPr>
            <a:xfrm>
              <a:off x="8336609" y="1773840"/>
              <a:ext cx="127427" cy="233789"/>
            </a:xfrm>
            <a:custGeom>
              <a:avLst/>
              <a:gdLst/>
              <a:ahLst/>
              <a:cxnLst/>
              <a:rect l="l" t="t" r="r" b="b"/>
              <a:pathLst>
                <a:path w="4180" h="7669" extrusionOk="0">
                  <a:moveTo>
                    <a:pt x="2424" y="0"/>
                  </a:moveTo>
                  <a:cubicBezTo>
                    <a:pt x="2122" y="0"/>
                    <a:pt x="1828" y="125"/>
                    <a:pt x="1636" y="338"/>
                  </a:cubicBezTo>
                  <a:cubicBezTo>
                    <a:pt x="1420" y="578"/>
                    <a:pt x="1174" y="934"/>
                    <a:pt x="1090" y="1371"/>
                  </a:cubicBezTo>
                  <a:cubicBezTo>
                    <a:pt x="1047" y="1595"/>
                    <a:pt x="1043" y="1775"/>
                    <a:pt x="1057" y="1916"/>
                  </a:cubicBezTo>
                  <a:cubicBezTo>
                    <a:pt x="1077" y="2141"/>
                    <a:pt x="974" y="2365"/>
                    <a:pt x="775" y="2518"/>
                  </a:cubicBezTo>
                  <a:cubicBezTo>
                    <a:pt x="602" y="2651"/>
                    <a:pt x="416" y="2862"/>
                    <a:pt x="311" y="3186"/>
                  </a:cubicBezTo>
                  <a:cubicBezTo>
                    <a:pt x="224" y="3458"/>
                    <a:pt x="269" y="3716"/>
                    <a:pt x="345" y="3915"/>
                  </a:cubicBezTo>
                  <a:cubicBezTo>
                    <a:pt x="436" y="4154"/>
                    <a:pt x="401" y="4417"/>
                    <a:pt x="257" y="4645"/>
                  </a:cubicBezTo>
                  <a:cubicBezTo>
                    <a:pt x="113" y="4870"/>
                    <a:pt x="0" y="5209"/>
                    <a:pt x="128" y="5655"/>
                  </a:cubicBezTo>
                  <a:cubicBezTo>
                    <a:pt x="258" y="6112"/>
                    <a:pt x="565" y="6311"/>
                    <a:pt x="829" y="6397"/>
                  </a:cubicBezTo>
                  <a:cubicBezTo>
                    <a:pt x="1108" y="6487"/>
                    <a:pt x="1344" y="6654"/>
                    <a:pt x="1497" y="6874"/>
                  </a:cubicBezTo>
                  <a:cubicBezTo>
                    <a:pt x="1745" y="7225"/>
                    <a:pt x="2263" y="7669"/>
                    <a:pt x="3292" y="7669"/>
                  </a:cubicBezTo>
                  <a:cubicBezTo>
                    <a:pt x="3385" y="7669"/>
                    <a:pt x="3481" y="7665"/>
                    <a:pt x="3582" y="7658"/>
                  </a:cubicBezTo>
                  <a:lnTo>
                    <a:pt x="4179" y="767"/>
                  </a:lnTo>
                  <a:cubicBezTo>
                    <a:pt x="4079" y="658"/>
                    <a:pt x="3935" y="533"/>
                    <a:pt x="3732" y="400"/>
                  </a:cubicBezTo>
                  <a:cubicBezTo>
                    <a:pt x="3333" y="139"/>
                    <a:pt x="2881" y="41"/>
                    <a:pt x="2539" y="6"/>
                  </a:cubicBezTo>
                  <a:cubicBezTo>
                    <a:pt x="2500" y="2"/>
                    <a:pt x="2462" y="0"/>
                    <a:pt x="2424" y="0"/>
                  </a:cubicBezTo>
                  <a:close/>
                </a:path>
              </a:pathLst>
            </a:custGeom>
            <a:solidFill>
              <a:srgbClr val="B8E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752;p8">
              <a:extLst>
                <a:ext uri="{FF2B5EF4-FFF2-40B4-BE49-F238E27FC236}">
                  <a16:creationId xmlns:a16="http://schemas.microsoft.com/office/drawing/2014/main" id="{A39AF62F-3CA3-1447-4480-904434C23AE3}"/>
                </a:ext>
              </a:extLst>
            </p:cNvPr>
            <p:cNvSpPr/>
            <p:nvPr/>
          </p:nvSpPr>
          <p:spPr>
            <a:xfrm>
              <a:off x="8388038" y="1765335"/>
              <a:ext cx="240069" cy="246959"/>
            </a:xfrm>
            <a:custGeom>
              <a:avLst/>
              <a:gdLst/>
              <a:ahLst/>
              <a:cxnLst/>
              <a:rect l="l" t="t" r="r" b="b"/>
              <a:pathLst>
                <a:path w="7875" h="8101" extrusionOk="0">
                  <a:moveTo>
                    <a:pt x="3938" y="1"/>
                  </a:moveTo>
                  <a:cubicBezTo>
                    <a:pt x="3779" y="1"/>
                    <a:pt x="3621" y="40"/>
                    <a:pt x="3479" y="119"/>
                  </a:cubicBezTo>
                  <a:cubicBezTo>
                    <a:pt x="3195" y="276"/>
                    <a:pt x="2841" y="538"/>
                    <a:pt x="2595" y="937"/>
                  </a:cubicBezTo>
                  <a:cubicBezTo>
                    <a:pt x="2470" y="1143"/>
                    <a:pt x="2395" y="1317"/>
                    <a:pt x="2351" y="1459"/>
                  </a:cubicBezTo>
                  <a:cubicBezTo>
                    <a:pt x="2279" y="1686"/>
                    <a:pt x="2104" y="1871"/>
                    <a:pt x="1869" y="1949"/>
                  </a:cubicBezTo>
                  <a:cubicBezTo>
                    <a:pt x="1667" y="2018"/>
                    <a:pt x="1421" y="2157"/>
                    <a:pt x="1201" y="2437"/>
                  </a:cubicBezTo>
                  <a:cubicBezTo>
                    <a:pt x="1017" y="2671"/>
                    <a:pt x="955" y="2941"/>
                    <a:pt x="942" y="3166"/>
                  </a:cubicBezTo>
                  <a:cubicBezTo>
                    <a:pt x="927" y="3433"/>
                    <a:pt x="793" y="3680"/>
                    <a:pt x="578" y="3849"/>
                  </a:cubicBezTo>
                  <a:cubicBezTo>
                    <a:pt x="364" y="4019"/>
                    <a:pt x="131" y="4312"/>
                    <a:pt x="65" y="4795"/>
                  </a:cubicBezTo>
                  <a:cubicBezTo>
                    <a:pt x="1" y="5290"/>
                    <a:pt x="188" y="5600"/>
                    <a:pt x="385" y="5778"/>
                  </a:cubicBezTo>
                  <a:cubicBezTo>
                    <a:pt x="593" y="5969"/>
                    <a:pt x="730" y="6218"/>
                    <a:pt x="778" y="6488"/>
                  </a:cubicBezTo>
                  <a:cubicBezTo>
                    <a:pt x="871" y="7005"/>
                    <a:pt x="1242" y="7791"/>
                    <a:pt x="2607" y="8100"/>
                  </a:cubicBezTo>
                  <a:lnTo>
                    <a:pt x="5267" y="8100"/>
                  </a:lnTo>
                  <a:cubicBezTo>
                    <a:pt x="6631" y="7791"/>
                    <a:pt x="7003" y="7005"/>
                    <a:pt x="7095" y="6488"/>
                  </a:cubicBezTo>
                  <a:cubicBezTo>
                    <a:pt x="7143" y="6218"/>
                    <a:pt x="7283" y="5969"/>
                    <a:pt x="7488" y="5778"/>
                  </a:cubicBezTo>
                  <a:cubicBezTo>
                    <a:pt x="7687" y="5600"/>
                    <a:pt x="7874" y="5293"/>
                    <a:pt x="7808" y="4795"/>
                  </a:cubicBezTo>
                  <a:cubicBezTo>
                    <a:pt x="7744" y="4310"/>
                    <a:pt x="7511" y="4019"/>
                    <a:pt x="7296" y="3849"/>
                  </a:cubicBezTo>
                  <a:cubicBezTo>
                    <a:pt x="7080" y="3680"/>
                    <a:pt x="6948" y="3433"/>
                    <a:pt x="6931" y="3166"/>
                  </a:cubicBezTo>
                  <a:cubicBezTo>
                    <a:pt x="6918" y="2944"/>
                    <a:pt x="6856" y="2674"/>
                    <a:pt x="6673" y="2437"/>
                  </a:cubicBezTo>
                  <a:cubicBezTo>
                    <a:pt x="6453" y="2157"/>
                    <a:pt x="6208" y="2018"/>
                    <a:pt x="6007" y="1949"/>
                  </a:cubicBezTo>
                  <a:cubicBezTo>
                    <a:pt x="5773" y="1871"/>
                    <a:pt x="5595" y="1686"/>
                    <a:pt x="5525" y="1459"/>
                  </a:cubicBezTo>
                  <a:cubicBezTo>
                    <a:pt x="5480" y="1317"/>
                    <a:pt x="5405" y="1140"/>
                    <a:pt x="5280" y="937"/>
                  </a:cubicBezTo>
                  <a:cubicBezTo>
                    <a:pt x="5034" y="538"/>
                    <a:pt x="4680" y="276"/>
                    <a:pt x="4396" y="119"/>
                  </a:cubicBezTo>
                  <a:cubicBezTo>
                    <a:pt x="4255" y="40"/>
                    <a:pt x="4096" y="1"/>
                    <a:pt x="3938" y="1"/>
                  </a:cubicBezTo>
                  <a:close/>
                </a:path>
              </a:pathLst>
            </a:custGeom>
            <a:solidFill>
              <a:srgbClr val="A0E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753;p8">
              <a:extLst>
                <a:ext uri="{FF2B5EF4-FFF2-40B4-BE49-F238E27FC236}">
                  <a16:creationId xmlns:a16="http://schemas.microsoft.com/office/drawing/2014/main" id="{490E183C-3420-DE6D-0C15-C43612460603}"/>
                </a:ext>
              </a:extLst>
            </p:cNvPr>
            <p:cNvSpPr/>
            <p:nvPr/>
          </p:nvSpPr>
          <p:spPr>
            <a:xfrm>
              <a:off x="8464037" y="1973822"/>
              <a:ext cx="88132" cy="90510"/>
            </a:xfrm>
            <a:custGeom>
              <a:avLst/>
              <a:gdLst/>
              <a:ahLst/>
              <a:cxnLst/>
              <a:rect l="l" t="t" r="r" b="b"/>
              <a:pathLst>
                <a:path w="2891" h="2969" extrusionOk="0">
                  <a:moveTo>
                    <a:pt x="1445" y="1"/>
                  </a:moveTo>
                  <a:cubicBezTo>
                    <a:pt x="648" y="1"/>
                    <a:pt x="1" y="406"/>
                    <a:pt x="1" y="907"/>
                  </a:cubicBezTo>
                  <a:cubicBezTo>
                    <a:pt x="1" y="1032"/>
                    <a:pt x="41" y="1152"/>
                    <a:pt x="117" y="1263"/>
                  </a:cubicBezTo>
                  <a:cubicBezTo>
                    <a:pt x="315" y="1308"/>
                    <a:pt x="529" y="1341"/>
                    <a:pt x="770" y="1365"/>
                  </a:cubicBezTo>
                  <a:lnTo>
                    <a:pt x="436" y="2968"/>
                  </a:lnTo>
                  <a:lnTo>
                    <a:pt x="2457" y="2968"/>
                  </a:lnTo>
                  <a:lnTo>
                    <a:pt x="2124" y="1365"/>
                  </a:lnTo>
                  <a:cubicBezTo>
                    <a:pt x="2364" y="1343"/>
                    <a:pt x="2578" y="1307"/>
                    <a:pt x="2777" y="1263"/>
                  </a:cubicBezTo>
                  <a:cubicBezTo>
                    <a:pt x="2849" y="1152"/>
                    <a:pt x="2891" y="1032"/>
                    <a:pt x="2891" y="907"/>
                  </a:cubicBezTo>
                  <a:cubicBezTo>
                    <a:pt x="2891" y="406"/>
                    <a:pt x="2244" y="1"/>
                    <a:pt x="1445" y="1"/>
                  </a:cubicBezTo>
                  <a:close/>
                </a:path>
              </a:pathLst>
            </a:custGeom>
            <a:solidFill>
              <a:srgbClr val="FFE6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754;p8">
              <a:extLst>
                <a:ext uri="{FF2B5EF4-FFF2-40B4-BE49-F238E27FC236}">
                  <a16:creationId xmlns:a16="http://schemas.microsoft.com/office/drawing/2014/main" id="{48FF0438-8E9E-192B-6235-320DAA335DA3}"/>
                </a:ext>
              </a:extLst>
            </p:cNvPr>
            <p:cNvSpPr/>
            <p:nvPr/>
          </p:nvSpPr>
          <p:spPr>
            <a:xfrm>
              <a:off x="8328988" y="1758628"/>
              <a:ext cx="358046" cy="312563"/>
            </a:xfrm>
            <a:custGeom>
              <a:avLst/>
              <a:gdLst/>
              <a:ahLst/>
              <a:cxnLst/>
              <a:rect l="l" t="t" r="r" b="b"/>
              <a:pathLst>
                <a:path w="11745" h="10253" extrusionOk="0">
                  <a:moveTo>
                    <a:pt x="2676" y="725"/>
                  </a:moveTo>
                  <a:cubicBezTo>
                    <a:pt x="2706" y="725"/>
                    <a:pt x="2735" y="726"/>
                    <a:pt x="2765" y="729"/>
                  </a:cubicBezTo>
                  <a:cubicBezTo>
                    <a:pt x="3057" y="759"/>
                    <a:pt x="3485" y="846"/>
                    <a:pt x="3856" y="1088"/>
                  </a:cubicBezTo>
                  <a:cubicBezTo>
                    <a:pt x="3981" y="1169"/>
                    <a:pt x="4087" y="1251"/>
                    <a:pt x="4177" y="1336"/>
                  </a:cubicBezTo>
                  <a:cubicBezTo>
                    <a:pt x="4134" y="1430"/>
                    <a:pt x="4099" y="1522"/>
                    <a:pt x="4071" y="1612"/>
                  </a:cubicBezTo>
                  <a:cubicBezTo>
                    <a:pt x="4020" y="1771"/>
                    <a:pt x="3894" y="1900"/>
                    <a:pt x="3731" y="1956"/>
                  </a:cubicBezTo>
                  <a:cubicBezTo>
                    <a:pt x="3431" y="2056"/>
                    <a:pt x="3171" y="2245"/>
                    <a:pt x="2960" y="2518"/>
                  </a:cubicBezTo>
                  <a:cubicBezTo>
                    <a:pt x="2774" y="2754"/>
                    <a:pt x="2670" y="3041"/>
                    <a:pt x="2652" y="3374"/>
                  </a:cubicBezTo>
                  <a:cubicBezTo>
                    <a:pt x="2640" y="3572"/>
                    <a:pt x="2539" y="3761"/>
                    <a:pt x="2374" y="3892"/>
                  </a:cubicBezTo>
                  <a:cubicBezTo>
                    <a:pt x="2145" y="4074"/>
                    <a:pt x="1855" y="4410"/>
                    <a:pt x="1780" y="4985"/>
                  </a:cubicBezTo>
                  <a:cubicBezTo>
                    <a:pt x="1699" y="5591"/>
                    <a:pt x="1947" y="5961"/>
                    <a:pt x="2170" y="6163"/>
                  </a:cubicBezTo>
                  <a:cubicBezTo>
                    <a:pt x="2340" y="6319"/>
                    <a:pt x="2455" y="6527"/>
                    <a:pt x="2494" y="6747"/>
                  </a:cubicBezTo>
                  <a:cubicBezTo>
                    <a:pt x="2550" y="7063"/>
                    <a:pt x="2714" y="7526"/>
                    <a:pt x="3171" y="7920"/>
                  </a:cubicBezTo>
                  <a:cubicBezTo>
                    <a:pt x="2497" y="7839"/>
                    <a:pt x="2130" y="7525"/>
                    <a:pt x="1931" y="7243"/>
                  </a:cubicBezTo>
                  <a:cubicBezTo>
                    <a:pt x="1750" y="6986"/>
                    <a:pt x="1472" y="6786"/>
                    <a:pt x="1146" y="6683"/>
                  </a:cubicBezTo>
                  <a:cubicBezTo>
                    <a:pt x="866" y="6590"/>
                    <a:pt x="680" y="6393"/>
                    <a:pt x="594" y="6093"/>
                  </a:cubicBezTo>
                  <a:cubicBezTo>
                    <a:pt x="505" y="5787"/>
                    <a:pt x="541" y="5509"/>
                    <a:pt x="696" y="5266"/>
                  </a:cubicBezTo>
                  <a:cubicBezTo>
                    <a:pt x="881" y="4977"/>
                    <a:pt x="920" y="4638"/>
                    <a:pt x="806" y="4336"/>
                  </a:cubicBezTo>
                  <a:cubicBezTo>
                    <a:pt x="726" y="4131"/>
                    <a:pt x="717" y="3934"/>
                    <a:pt x="776" y="3757"/>
                  </a:cubicBezTo>
                  <a:cubicBezTo>
                    <a:pt x="851" y="3527"/>
                    <a:pt x="980" y="3340"/>
                    <a:pt x="1161" y="3197"/>
                  </a:cubicBezTo>
                  <a:cubicBezTo>
                    <a:pt x="1420" y="2999"/>
                    <a:pt x="1556" y="2699"/>
                    <a:pt x="1529" y="2398"/>
                  </a:cubicBezTo>
                  <a:cubicBezTo>
                    <a:pt x="1517" y="2254"/>
                    <a:pt x="1528" y="2092"/>
                    <a:pt x="1562" y="1916"/>
                  </a:cubicBezTo>
                  <a:cubicBezTo>
                    <a:pt x="1637" y="1519"/>
                    <a:pt x="1871" y="1193"/>
                    <a:pt x="2053" y="989"/>
                  </a:cubicBezTo>
                  <a:cubicBezTo>
                    <a:pt x="2204" y="822"/>
                    <a:pt x="2436" y="725"/>
                    <a:pt x="2676" y="725"/>
                  </a:cubicBezTo>
                  <a:close/>
                  <a:moveTo>
                    <a:pt x="9074" y="729"/>
                  </a:moveTo>
                  <a:cubicBezTo>
                    <a:pt x="9313" y="729"/>
                    <a:pt x="9546" y="827"/>
                    <a:pt x="9696" y="993"/>
                  </a:cubicBezTo>
                  <a:cubicBezTo>
                    <a:pt x="9879" y="1196"/>
                    <a:pt x="10113" y="1520"/>
                    <a:pt x="10188" y="1918"/>
                  </a:cubicBezTo>
                  <a:cubicBezTo>
                    <a:pt x="10221" y="2094"/>
                    <a:pt x="10231" y="2256"/>
                    <a:pt x="10219" y="2400"/>
                  </a:cubicBezTo>
                  <a:cubicBezTo>
                    <a:pt x="10194" y="2702"/>
                    <a:pt x="10331" y="3000"/>
                    <a:pt x="10587" y="3200"/>
                  </a:cubicBezTo>
                  <a:cubicBezTo>
                    <a:pt x="10769" y="3340"/>
                    <a:pt x="10901" y="3530"/>
                    <a:pt x="10975" y="3758"/>
                  </a:cubicBezTo>
                  <a:cubicBezTo>
                    <a:pt x="11032" y="3939"/>
                    <a:pt x="11023" y="4134"/>
                    <a:pt x="10945" y="4338"/>
                  </a:cubicBezTo>
                  <a:cubicBezTo>
                    <a:pt x="10829" y="4641"/>
                    <a:pt x="10869" y="4980"/>
                    <a:pt x="11053" y="5267"/>
                  </a:cubicBezTo>
                  <a:cubicBezTo>
                    <a:pt x="11209" y="5509"/>
                    <a:pt x="11245" y="5790"/>
                    <a:pt x="11156" y="6093"/>
                  </a:cubicBezTo>
                  <a:cubicBezTo>
                    <a:pt x="11069" y="6393"/>
                    <a:pt x="10885" y="6590"/>
                    <a:pt x="10602" y="6683"/>
                  </a:cubicBezTo>
                  <a:cubicBezTo>
                    <a:pt x="10280" y="6788"/>
                    <a:pt x="10000" y="6986"/>
                    <a:pt x="9819" y="7243"/>
                  </a:cubicBezTo>
                  <a:cubicBezTo>
                    <a:pt x="9618" y="7526"/>
                    <a:pt x="9248" y="7839"/>
                    <a:pt x="8576" y="7923"/>
                  </a:cubicBezTo>
                  <a:cubicBezTo>
                    <a:pt x="9034" y="7528"/>
                    <a:pt x="9197" y="7066"/>
                    <a:pt x="9253" y="6750"/>
                  </a:cubicBezTo>
                  <a:cubicBezTo>
                    <a:pt x="9293" y="6528"/>
                    <a:pt x="9409" y="6322"/>
                    <a:pt x="9578" y="6166"/>
                  </a:cubicBezTo>
                  <a:cubicBezTo>
                    <a:pt x="9801" y="5964"/>
                    <a:pt x="10048" y="5594"/>
                    <a:pt x="9969" y="4988"/>
                  </a:cubicBezTo>
                  <a:cubicBezTo>
                    <a:pt x="9891" y="4411"/>
                    <a:pt x="9602" y="4075"/>
                    <a:pt x="9373" y="3894"/>
                  </a:cubicBezTo>
                  <a:cubicBezTo>
                    <a:pt x="9208" y="3763"/>
                    <a:pt x="9107" y="3575"/>
                    <a:pt x="9095" y="3376"/>
                  </a:cubicBezTo>
                  <a:cubicBezTo>
                    <a:pt x="9077" y="3044"/>
                    <a:pt x="8974" y="2754"/>
                    <a:pt x="8787" y="2520"/>
                  </a:cubicBezTo>
                  <a:cubicBezTo>
                    <a:pt x="8576" y="2250"/>
                    <a:pt x="8314" y="2061"/>
                    <a:pt x="8017" y="1959"/>
                  </a:cubicBezTo>
                  <a:cubicBezTo>
                    <a:pt x="7854" y="1903"/>
                    <a:pt x="7728" y="1775"/>
                    <a:pt x="7676" y="1616"/>
                  </a:cubicBezTo>
                  <a:cubicBezTo>
                    <a:pt x="7649" y="1525"/>
                    <a:pt x="7613" y="1433"/>
                    <a:pt x="7570" y="1340"/>
                  </a:cubicBezTo>
                  <a:cubicBezTo>
                    <a:pt x="7660" y="1256"/>
                    <a:pt x="7767" y="1173"/>
                    <a:pt x="7891" y="1092"/>
                  </a:cubicBezTo>
                  <a:cubicBezTo>
                    <a:pt x="8262" y="851"/>
                    <a:pt x="8690" y="764"/>
                    <a:pt x="8983" y="734"/>
                  </a:cubicBezTo>
                  <a:cubicBezTo>
                    <a:pt x="9013" y="730"/>
                    <a:pt x="9043" y="729"/>
                    <a:pt x="9074" y="729"/>
                  </a:cubicBezTo>
                  <a:close/>
                  <a:moveTo>
                    <a:pt x="5876" y="447"/>
                  </a:moveTo>
                  <a:cubicBezTo>
                    <a:pt x="5996" y="447"/>
                    <a:pt x="6117" y="477"/>
                    <a:pt x="6225" y="537"/>
                  </a:cubicBezTo>
                  <a:cubicBezTo>
                    <a:pt x="6465" y="669"/>
                    <a:pt x="6798" y="908"/>
                    <a:pt x="7026" y="1275"/>
                  </a:cubicBezTo>
                  <a:cubicBezTo>
                    <a:pt x="7126" y="1439"/>
                    <a:pt x="7201" y="1598"/>
                    <a:pt x="7247" y="1747"/>
                  </a:cubicBezTo>
                  <a:cubicBezTo>
                    <a:pt x="7342" y="2044"/>
                    <a:pt x="7574" y="2281"/>
                    <a:pt x="7872" y="2383"/>
                  </a:cubicBezTo>
                  <a:cubicBezTo>
                    <a:pt x="8088" y="2457"/>
                    <a:pt x="8277" y="2595"/>
                    <a:pt x="8435" y="2796"/>
                  </a:cubicBezTo>
                  <a:cubicBezTo>
                    <a:pt x="8562" y="2957"/>
                    <a:pt x="8633" y="3159"/>
                    <a:pt x="8648" y="3398"/>
                  </a:cubicBezTo>
                  <a:cubicBezTo>
                    <a:pt x="8666" y="3727"/>
                    <a:pt x="8829" y="4035"/>
                    <a:pt x="9095" y="4245"/>
                  </a:cubicBezTo>
                  <a:cubicBezTo>
                    <a:pt x="9334" y="4434"/>
                    <a:pt x="9478" y="4703"/>
                    <a:pt x="9523" y="5043"/>
                  </a:cubicBezTo>
                  <a:cubicBezTo>
                    <a:pt x="9568" y="5374"/>
                    <a:pt x="9484" y="5638"/>
                    <a:pt x="9275" y="5830"/>
                  </a:cubicBezTo>
                  <a:cubicBezTo>
                    <a:pt x="9034" y="6052"/>
                    <a:pt x="8868" y="6349"/>
                    <a:pt x="8810" y="6666"/>
                  </a:cubicBezTo>
                  <a:cubicBezTo>
                    <a:pt x="8732" y="7109"/>
                    <a:pt x="8441" y="7672"/>
                    <a:pt x="7546" y="7987"/>
                  </a:cubicBezTo>
                  <a:lnTo>
                    <a:pt x="7546" y="7963"/>
                  </a:lnTo>
                  <a:cubicBezTo>
                    <a:pt x="7546" y="7382"/>
                    <a:pt x="6926" y="6914"/>
                    <a:pt x="6100" y="6842"/>
                  </a:cubicBezTo>
                  <a:lnTo>
                    <a:pt x="6100" y="3811"/>
                  </a:lnTo>
                  <a:cubicBezTo>
                    <a:pt x="6100" y="3686"/>
                    <a:pt x="6000" y="3586"/>
                    <a:pt x="5875" y="3586"/>
                  </a:cubicBezTo>
                  <a:cubicBezTo>
                    <a:pt x="5752" y="3586"/>
                    <a:pt x="5650" y="3686"/>
                    <a:pt x="5650" y="3811"/>
                  </a:cubicBezTo>
                  <a:lnTo>
                    <a:pt x="5650" y="6842"/>
                  </a:lnTo>
                  <a:cubicBezTo>
                    <a:pt x="4824" y="6914"/>
                    <a:pt x="4206" y="7379"/>
                    <a:pt x="4206" y="7963"/>
                  </a:cubicBezTo>
                  <a:lnTo>
                    <a:pt x="4206" y="7987"/>
                  </a:lnTo>
                  <a:cubicBezTo>
                    <a:pt x="3310" y="7672"/>
                    <a:pt x="3020" y="7112"/>
                    <a:pt x="2940" y="6666"/>
                  </a:cubicBezTo>
                  <a:cubicBezTo>
                    <a:pt x="2885" y="6349"/>
                    <a:pt x="2720" y="6051"/>
                    <a:pt x="2475" y="5830"/>
                  </a:cubicBezTo>
                  <a:cubicBezTo>
                    <a:pt x="2268" y="5641"/>
                    <a:pt x="2185" y="5377"/>
                    <a:pt x="2227" y="5043"/>
                  </a:cubicBezTo>
                  <a:cubicBezTo>
                    <a:pt x="2272" y="4703"/>
                    <a:pt x="2418" y="4434"/>
                    <a:pt x="2655" y="4245"/>
                  </a:cubicBezTo>
                  <a:cubicBezTo>
                    <a:pt x="2922" y="4035"/>
                    <a:pt x="3084" y="3725"/>
                    <a:pt x="3104" y="3397"/>
                  </a:cubicBezTo>
                  <a:cubicBezTo>
                    <a:pt x="3117" y="3158"/>
                    <a:pt x="3188" y="2955"/>
                    <a:pt x="3316" y="2795"/>
                  </a:cubicBezTo>
                  <a:cubicBezTo>
                    <a:pt x="3473" y="2594"/>
                    <a:pt x="3662" y="2454"/>
                    <a:pt x="3879" y="2382"/>
                  </a:cubicBezTo>
                  <a:cubicBezTo>
                    <a:pt x="4177" y="2280"/>
                    <a:pt x="4410" y="2041"/>
                    <a:pt x="4503" y="1745"/>
                  </a:cubicBezTo>
                  <a:cubicBezTo>
                    <a:pt x="4551" y="1597"/>
                    <a:pt x="4625" y="1439"/>
                    <a:pt x="4725" y="1275"/>
                  </a:cubicBezTo>
                  <a:cubicBezTo>
                    <a:pt x="4950" y="908"/>
                    <a:pt x="5287" y="669"/>
                    <a:pt x="5527" y="537"/>
                  </a:cubicBezTo>
                  <a:cubicBezTo>
                    <a:pt x="5635" y="477"/>
                    <a:pt x="5755" y="447"/>
                    <a:pt x="5876" y="447"/>
                  </a:cubicBezTo>
                  <a:close/>
                  <a:moveTo>
                    <a:pt x="5872" y="7286"/>
                  </a:moveTo>
                  <a:cubicBezTo>
                    <a:pt x="6521" y="7286"/>
                    <a:pt x="7091" y="7603"/>
                    <a:pt x="7091" y="7966"/>
                  </a:cubicBezTo>
                  <a:cubicBezTo>
                    <a:pt x="7091" y="8019"/>
                    <a:pt x="7081" y="8071"/>
                    <a:pt x="7055" y="8121"/>
                  </a:cubicBezTo>
                  <a:cubicBezTo>
                    <a:pt x="6890" y="8155"/>
                    <a:pt x="6713" y="8181"/>
                    <a:pt x="6527" y="8199"/>
                  </a:cubicBezTo>
                  <a:cubicBezTo>
                    <a:pt x="6462" y="8203"/>
                    <a:pt x="6405" y="8238"/>
                    <a:pt x="6367" y="8289"/>
                  </a:cubicBezTo>
                  <a:cubicBezTo>
                    <a:pt x="6331" y="8342"/>
                    <a:pt x="6316" y="8405"/>
                    <a:pt x="6330" y="8469"/>
                  </a:cubicBezTo>
                  <a:lnTo>
                    <a:pt x="6608" y="9801"/>
                  </a:lnTo>
                  <a:lnTo>
                    <a:pt x="5140" y="9801"/>
                  </a:lnTo>
                  <a:lnTo>
                    <a:pt x="5417" y="8469"/>
                  </a:lnTo>
                  <a:cubicBezTo>
                    <a:pt x="5431" y="8405"/>
                    <a:pt x="5416" y="8342"/>
                    <a:pt x="5378" y="8289"/>
                  </a:cubicBezTo>
                  <a:cubicBezTo>
                    <a:pt x="5341" y="8236"/>
                    <a:pt x="5282" y="8203"/>
                    <a:pt x="5216" y="8199"/>
                  </a:cubicBezTo>
                  <a:cubicBezTo>
                    <a:pt x="5031" y="8181"/>
                    <a:pt x="4853" y="8155"/>
                    <a:pt x="4688" y="8121"/>
                  </a:cubicBezTo>
                  <a:cubicBezTo>
                    <a:pt x="4665" y="8071"/>
                    <a:pt x="4652" y="8019"/>
                    <a:pt x="4652" y="7966"/>
                  </a:cubicBezTo>
                  <a:cubicBezTo>
                    <a:pt x="4652" y="7603"/>
                    <a:pt x="5222" y="7286"/>
                    <a:pt x="5872" y="7286"/>
                  </a:cubicBezTo>
                  <a:close/>
                  <a:moveTo>
                    <a:pt x="5872" y="0"/>
                  </a:moveTo>
                  <a:cubicBezTo>
                    <a:pt x="5675" y="0"/>
                    <a:pt x="5479" y="49"/>
                    <a:pt x="5303" y="147"/>
                  </a:cubicBezTo>
                  <a:cubicBezTo>
                    <a:pt x="5039" y="294"/>
                    <a:pt x="4677" y="547"/>
                    <a:pt x="4407" y="941"/>
                  </a:cubicBezTo>
                  <a:cubicBezTo>
                    <a:pt x="4317" y="863"/>
                    <a:pt x="4215" y="788"/>
                    <a:pt x="4104" y="716"/>
                  </a:cubicBezTo>
                  <a:cubicBezTo>
                    <a:pt x="3658" y="424"/>
                    <a:pt x="3155" y="321"/>
                    <a:pt x="2811" y="285"/>
                  </a:cubicBezTo>
                  <a:cubicBezTo>
                    <a:pt x="2768" y="280"/>
                    <a:pt x="2724" y="278"/>
                    <a:pt x="2681" y="278"/>
                  </a:cubicBezTo>
                  <a:cubicBezTo>
                    <a:pt x="2313" y="278"/>
                    <a:pt x="1952" y="430"/>
                    <a:pt x="1717" y="692"/>
                  </a:cubicBezTo>
                  <a:cubicBezTo>
                    <a:pt x="1496" y="938"/>
                    <a:pt x="1212" y="1336"/>
                    <a:pt x="1116" y="1835"/>
                  </a:cubicBezTo>
                  <a:cubicBezTo>
                    <a:pt x="1076" y="2050"/>
                    <a:pt x="1062" y="2256"/>
                    <a:pt x="1079" y="2442"/>
                  </a:cubicBezTo>
                  <a:cubicBezTo>
                    <a:pt x="1092" y="2592"/>
                    <a:pt x="1022" y="2739"/>
                    <a:pt x="884" y="2844"/>
                  </a:cubicBezTo>
                  <a:cubicBezTo>
                    <a:pt x="628" y="3042"/>
                    <a:pt x="447" y="3305"/>
                    <a:pt x="343" y="3620"/>
                  </a:cubicBezTo>
                  <a:cubicBezTo>
                    <a:pt x="253" y="3895"/>
                    <a:pt x="267" y="4200"/>
                    <a:pt x="379" y="4500"/>
                  </a:cubicBezTo>
                  <a:cubicBezTo>
                    <a:pt x="444" y="4671"/>
                    <a:pt x="421" y="4856"/>
                    <a:pt x="312" y="5025"/>
                  </a:cubicBezTo>
                  <a:cubicBezTo>
                    <a:pt x="154" y="5272"/>
                    <a:pt x="1" y="5678"/>
                    <a:pt x="156" y="6220"/>
                  </a:cubicBezTo>
                  <a:cubicBezTo>
                    <a:pt x="318" y="6785"/>
                    <a:pt x="707" y="7017"/>
                    <a:pt x="1004" y="7114"/>
                  </a:cubicBezTo>
                  <a:cubicBezTo>
                    <a:pt x="1235" y="7189"/>
                    <a:pt x="1432" y="7328"/>
                    <a:pt x="1558" y="7505"/>
                  </a:cubicBezTo>
                  <a:cubicBezTo>
                    <a:pt x="1753" y="7782"/>
                    <a:pt x="2013" y="7998"/>
                    <a:pt x="2329" y="8149"/>
                  </a:cubicBezTo>
                  <a:cubicBezTo>
                    <a:pt x="2673" y="8314"/>
                    <a:pt x="3078" y="8397"/>
                    <a:pt x="3536" y="8397"/>
                  </a:cubicBezTo>
                  <a:cubicBezTo>
                    <a:pt x="3637" y="8397"/>
                    <a:pt x="3740" y="8394"/>
                    <a:pt x="3845" y="8387"/>
                  </a:cubicBezTo>
                  <a:cubicBezTo>
                    <a:pt x="3871" y="8384"/>
                    <a:pt x="3897" y="8379"/>
                    <a:pt x="3919" y="8367"/>
                  </a:cubicBezTo>
                  <a:cubicBezTo>
                    <a:pt x="4089" y="8435"/>
                    <a:pt x="4279" y="8495"/>
                    <a:pt x="4493" y="8544"/>
                  </a:cubicBezTo>
                  <a:cubicBezTo>
                    <a:pt x="4629" y="8576"/>
                    <a:pt x="4775" y="8600"/>
                    <a:pt x="4925" y="8621"/>
                  </a:cubicBezTo>
                  <a:lnTo>
                    <a:pt x="4641" y="9982"/>
                  </a:lnTo>
                  <a:cubicBezTo>
                    <a:pt x="4628" y="10048"/>
                    <a:pt x="4644" y="10117"/>
                    <a:pt x="4686" y="10170"/>
                  </a:cubicBezTo>
                  <a:cubicBezTo>
                    <a:pt x="4730" y="10222"/>
                    <a:pt x="4793" y="10252"/>
                    <a:pt x="4860" y="10252"/>
                  </a:cubicBezTo>
                  <a:lnTo>
                    <a:pt x="6884" y="10252"/>
                  </a:lnTo>
                  <a:cubicBezTo>
                    <a:pt x="6951" y="10252"/>
                    <a:pt x="7014" y="10222"/>
                    <a:pt x="7058" y="10170"/>
                  </a:cubicBezTo>
                  <a:cubicBezTo>
                    <a:pt x="7102" y="10117"/>
                    <a:pt x="7118" y="10048"/>
                    <a:pt x="7103" y="9982"/>
                  </a:cubicBezTo>
                  <a:lnTo>
                    <a:pt x="6819" y="8621"/>
                  </a:lnTo>
                  <a:cubicBezTo>
                    <a:pt x="6969" y="8600"/>
                    <a:pt x="7114" y="8574"/>
                    <a:pt x="7252" y="8544"/>
                  </a:cubicBezTo>
                  <a:cubicBezTo>
                    <a:pt x="7454" y="8496"/>
                    <a:pt x="7637" y="8441"/>
                    <a:pt x="7801" y="8376"/>
                  </a:cubicBezTo>
                  <a:cubicBezTo>
                    <a:pt x="7804" y="8376"/>
                    <a:pt x="7810" y="8379"/>
                    <a:pt x="7815" y="8379"/>
                  </a:cubicBezTo>
                  <a:cubicBezTo>
                    <a:pt x="7950" y="8391"/>
                    <a:pt x="8079" y="8397"/>
                    <a:pt x="8206" y="8397"/>
                  </a:cubicBezTo>
                  <a:cubicBezTo>
                    <a:pt x="8652" y="8397"/>
                    <a:pt x="9049" y="8319"/>
                    <a:pt x="9388" y="8161"/>
                  </a:cubicBezTo>
                  <a:cubicBezTo>
                    <a:pt x="9717" y="8008"/>
                    <a:pt x="9985" y="7789"/>
                    <a:pt x="10183" y="7505"/>
                  </a:cubicBezTo>
                  <a:cubicBezTo>
                    <a:pt x="10310" y="7328"/>
                    <a:pt x="10506" y="7189"/>
                    <a:pt x="10737" y="7114"/>
                  </a:cubicBezTo>
                  <a:cubicBezTo>
                    <a:pt x="11036" y="7017"/>
                    <a:pt x="11425" y="6783"/>
                    <a:pt x="11586" y="6220"/>
                  </a:cubicBezTo>
                  <a:cubicBezTo>
                    <a:pt x="11745" y="5677"/>
                    <a:pt x="11592" y="5269"/>
                    <a:pt x="11434" y="5024"/>
                  </a:cubicBezTo>
                  <a:cubicBezTo>
                    <a:pt x="11327" y="4854"/>
                    <a:pt x="11302" y="4667"/>
                    <a:pt x="11366" y="4499"/>
                  </a:cubicBezTo>
                  <a:cubicBezTo>
                    <a:pt x="11480" y="4198"/>
                    <a:pt x="11492" y="3894"/>
                    <a:pt x="11402" y="3617"/>
                  </a:cubicBezTo>
                  <a:cubicBezTo>
                    <a:pt x="11299" y="3301"/>
                    <a:pt x="11116" y="3039"/>
                    <a:pt x="10862" y="2843"/>
                  </a:cubicBezTo>
                  <a:cubicBezTo>
                    <a:pt x="10724" y="2736"/>
                    <a:pt x="10653" y="2589"/>
                    <a:pt x="10667" y="2439"/>
                  </a:cubicBezTo>
                  <a:cubicBezTo>
                    <a:pt x="10683" y="2254"/>
                    <a:pt x="10670" y="2049"/>
                    <a:pt x="10629" y="1832"/>
                  </a:cubicBezTo>
                  <a:cubicBezTo>
                    <a:pt x="10533" y="1333"/>
                    <a:pt x="10250" y="935"/>
                    <a:pt x="10029" y="690"/>
                  </a:cubicBezTo>
                  <a:cubicBezTo>
                    <a:pt x="9795" y="430"/>
                    <a:pt x="9437" y="278"/>
                    <a:pt x="9072" y="278"/>
                  </a:cubicBezTo>
                  <a:cubicBezTo>
                    <a:pt x="9026" y="278"/>
                    <a:pt x="8980" y="280"/>
                    <a:pt x="8934" y="285"/>
                  </a:cubicBezTo>
                  <a:cubicBezTo>
                    <a:pt x="8591" y="321"/>
                    <a:pt x="8088" y="424"/>
                    <a:pt x="7642" y="716"/>
                  </a:cubicBezTo>
                  <a:cubicBezTo>
                    <a:pt x="7531" y="788"/>
                    <a:pt x="7429" y="863"/>
                    <a:pt x="7339" y="941"/>
                  </a:cubicBezTo>
                  <a:cubicBezTo>
                    <a:pt x="7067" y="547"/>
                    <a:pt x="6707" y="294"/>
                    <a:pt x="6441" y="147"/>
                  </a:cubicBezTo>
                  <a:cubicBezTo>
                    <a:pt x="6265" y="49"/>
                    <a:pt x="6069" y="0"/>
                    <a:pt x="587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755;p8">
              <a:extLst>
                <a:ext uri="{FF2B5EF4-FFF2-40B4-BE49-F238E27FC236}">
                  <a16:creationId xmlns:a16="http://schemas.microsoft.com/office/drawing/2014/main" id="{5DE46FF2-4032-66B8-C979-793F6B4D0F5B}"/>
                </a:ext>
              </a:extLst>
            </p:cNvPr>
            <p:cNvSpPr/>
            <p:nvPr/>
          </p:nvSpPr>
          <p:spPr>
            <a:xfrm>
              <a:off x="8500649" y="1836975"/>
              <a:ext cx="14785" cy="13779"/>
            </a:xfrm>
            <a:custGeom>
              <a:avLst/>
              <a:gdLst/>
              <a:ahLst/>
              <a:cxnLst/>
              <a:rect l="l" t="t" r="r" b="b"/>
              <a:pathLst>
                <a:path w="485" h="452" extrusionOk="0">
                  <a:moveTo>
                    <a:pt x="245" y="1"/>
                  </a:moveTo>
                  <a:cubicBezTo>
                    <a:pt x="194" y="1"/>
                    <a:pt x="143" y="18"/>
                    <a:pt x="101" y="51"/>
                  </a:cubicBezTo>
                  <a:cubicBezTo>
                    <a:pt x="29" y="111"/>
                    <a:pt x="1" y="217"/>
                    <a:pt x="34" y="304"/>
                  </a:cubicBezTo>
                  <a:cubicBezTo>
                    <a:pt x="67" y="391"/>
                    <a:pt x="151" y="451"/>
                    <a:pt x="244" y="451"/>
                  </a:cubicBezTo>
                  <a:cubicBezTo>
                    <a:pt x="349" y="451"/>
                    <a:pt x="445" y="375"/>
                    <a:pt x="466" y="271"/>
                  </a:cubicBezTo>
                  <a:cubicBezTo>
                    <a:pt x="484" y="177"/>
                    <a:pt x="441" y="81"/>
                    <a:pt x="361" y="33"/>
                  </a:cubicBezTo>
                  <a:cubicBezTo>
                    <a:pt x="325" y="11"/>
                    <a:pt x="285" y="1"/>
                    <a:pt x="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 name="Google Shape;1512;p17">
            <a:extLst>
              <a:ext uri="{FF2B5EF4-FFF2-40B4-BE49-F238E27FC236}">
                <a16:creationId xmlns:a16="http://schemas.microsoft.com/office/drawing/2014/main" id="{CD32F163-11F8-0571-B4B7-C4D63CE87C9B}"/>
              </a:ext>
            </a:extLst>
          </p:cNvPr>
          <p:cNvGrpSpPr/>
          <p:nvPr/>
        </p:nvGrpSpPr>
        <p:grpSpPr>
          <a:xfrm>
            <a:off x="956561" y="1496586"/>
            <a:ext cx="293684" cy="178889"/>
            <a:chOff x="3433351" y="1961159"/>
            <a:chExt cx="189804" cy="114938"/>
          </a:xfrm>
        </p:grpSpPr>
        <p:sp>
          <p:nvSpPr>
            <p:cNvPr id="114" name="Google Shape;1515;p17">
              <a:extLst>
                <a:ext uri="{FF2B5EF4-FFF2-40B4-BE49-F238E27FC236}">
                  <a16:creationId xmlns:a16="http://schemas.microsoft.com/office/drawing/2014/main" id="{B8CB8AD8-F631-8F94-B684-9A40AF15FAAE}"/>
                </a:ext>
              </a:extLst>
            </p:cNvPr>
            <p:cNvSpPr/>
            <p:nvPr/>
          </p:nvSpPr>
          <p:spPr>
            <a:xfrm>
              <a:off x="3513529" y="1995306"/>
              <a:ext cx="29510" cy="35774"/>
            </a:xfrm>
            <a:custGeom>
              <a:avLst/>
              <a:gdLst/>
              <a:ahLst/>
              <a:cxnLst/>
              <a:rect l="l" t="t" r="r" b="b"/>
              <a:pathLst>
                <a:path w="961" h="1165" extrusionOk="0">
                  <a:moveTo>
                    <a:pt x="481" y="0"/>
                  </a:moveTo>
                  <a:cubicBezTo>
                    <a:pt x="481" y="0"/>
                    <a:pt x="0" y="417"/>
                    <a:pt x="0" y="682"/>
                  </a:cubicBezTo>
                  <a:cubicBezTo>
                    <a:pt x="0" y="949"/>
                    <a:pt x="217" y="1165"/>
                    <a:pt x="481" y="1165"/>
                  </a:cubicBezTo>
                  <a:cubicBezTo>
                    <a:pt x="747" y="1165"/>
                    <a:pt x="961" y="949"/>
                    <a:pt x="961" y="682"/>
                  </a:cubicBezTo>
                  <a:cubicBezTo>
                    <a:pt x="961" y="416"/>
                    <a:pt x="481" y="0"/>
                    <a:pt x="481" y="0"/>
                  </a:cubicBezTo>
                  <a:close/>
                </a:path>
              </a:pathLst>
            </a:custGeom>
            <a:solidFill>
              <a:srgbClr val="99EB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5" name="Google Shape;1516;p17">
              <a:extLst>
                <a:ext uri="{FF2B5EF4-FFF2-40B4-BE49-F238E27FC236}">
                  <a16:creationId xmlns:a16="http://schemas.microsoft.com/office/drawing/2014/main" id="{BB5285A6-84BC-EE7E-B31B-53C7E0DC74EF}"/>
                </a:ext>
              </a:extLst>
            </p:cNvPr>
            <p:cNvSpPr/>
            <p:nvPr/>
          </p:nvSpPr>
          <p:spPr>
            <a:xfrm>
              <a:off x="3593645" y="1995306"/>
              <a:ext cx="29510" cy="35774"/>
            </a:xfrm>
            <a:custGeom>
              <a:avLst/>
              <a:gdLst/>
              <a:ahLst/>
              <a:cxnLst/>
              <a:rect l="l" t="t" r="r" b="b"/>
              <a:pathLst>
                <a:path w="961" h="1165" extrusionOk="0">
                  <a:moveTo>
                    <a:pt x="481" y="0"/>
                  </a:moveTo>
                  <a:cubicBezTo>
                    <a:pt x="481" y="0"/>
                    <a:pt x="0" y="417"/>
                    <a:pt x="0" y="682"/>
                  </a:cubicBezTo>
                  <a:cubicBezTo>
                    <a:pt x="0" y="949"/>
                    <a:pt x="217" y="1165"/>
                    <a:pt x="481" y="1165"/>
                  </a:cubicBezTo>
                  <a:cubicBezTo>
                    <a:pt x="747" y="1165"/>
                    <a:pt x="961" y="949"/>
                    <a:pt x="961" y="682"/>
                  </a:cubicBezTo>
                  <a:cubicBezTo>
                    <a:pt x="961" y="416"/>
                    <a:pt x="481" y="0"/>
                    <a:pt x="481" y="0"/>
                  </a:cubicBezTo>
                  <a:close/>
                </a:path>
              </a:pathLst>
            </a:custGeom>
            <a:solidFill>
              <a:srgbClr val="FA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517;p17">
              <a:extLst>
                <a:ext uri="{FF2B5EF4-FFF2-40B4-BE49-F238E27FC236}">
                  <a16:creationId xmlns:a16="http://schemas.microsoft.com/office/drawing/2014/main" id="{C2BE2E85-639D-9634-0684-7D0BC943FA9B}"/>
                </a:ext>
              </a:extLst>
            </p:cNvPr>
            <p:cNvSpPr/>
            <p:nvPr/>
          </p:nvSpPr>
          <p:spPr>
            <a:xfrm>
              <a:off x="3473425" y="2040292"/>
              <a:ext cx="29541" cy="35805"/>
            </a:xfrm>
            <a:custGeom>
              <a:avLst/>
              <a:gdLst/>
              <a:ahLst/>
              <a:cxnLst/>
              <a:rect l="l" t="t" r="r" b="b"/>
              <a:pathLst>
                <a:path w="962" h="1166" extrusionOk="0">
                  <a:moveTo>
                    <a:pt x="482" y="1"/>
                  </a:moveTo>
                  <a:cubicBezTo>
                    <a:pt x="482" y="1"/>
                    <a:pt x="1" y="417"/>
                    <a:pt x="1" y="683"/>
                  </a:cubicBezTo>
                  <a:cubicBezTo>
                    <a:pt x="1" y="948"/>
                    <a:pt x="218" y="1165"/>
                    <a:pt x="482" y="1165"/>
                  </a:cubicBezTo>
                  <a:cubicBezTo>
                    <a:pt x="747" y="1165"/>
                    <a:pt x="962" y="948"/>
                    <a:pt x="962" y="683"/>
                  </a:cubicBezTo>
                  <a:cubicBezTo>
                    <a:pt x="962" y="417"/>
                    <a:pt x="482" y="1"/>
                    <a:pt x="482" y="1"/>
                  </a:cubicBezTo>
                  <a:close/>
                </a:path>
              </a:pathLst>
            </a:custGeom>
            <a:solidFill>
              <a:srgbClr val="CCF5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518;p17">
              <a:extLst>
                <a:ext uri="{FF2B5EF4-FFF2-40B4-BE49-F238E27FC236}">
                  <a16:creationId xmlns:a16="http://schemas.microsoft.com/office/drawing/2014/main" id="{29ACB126-7324-3FE4-2FDE-B521AD656C12}"/>
                </a:ext>
              </a:extLst>
            </p:cNvPr>
            <p:cNvSpPr/>
            <p:nvPr/>
          </p:nvSpPr>
          <p:spPr>
            <a:xfrm>
              <a:off x="3553571" y="2040292"/>
              <a:ext cx="29510" cy="35805"/>
            </a:xfrm>
            <a:custGeom>
              <a:avLst/>
              <a:gdLst/>
              <a:ahLst/>
              <a:cxnLst/>
              <a:rect l="l" t="t" r="r" b="b"/>
              <a:pathLst>
                <a:path w="961" h="1166" extrusionOk="0">
                  <a:moveTo>
                    <a:pt x="481" y="1"/>
                  </a:moveTo>
                  <a:cubicBezTo>
                    <a:pt x="481" y="1"/>
                    <a:pt x="0" y="417"/>
                    <a:pt x="0" y="683"/>
                  </a:cubicBezTo>
                  <a:cubicBezTo>
                    <a:pt x="0" y="948"/>
                    <a:pt x="217" y="1165"/>
                    <a:pt x="481" y="1165"/>
                  </a:cubicBezTo>
                  <a:cubicBezTo>
                    <a:pt x="747" y="1165"/>
                    <a:pt x="961" y="948"/>
                    <a:pt x="961" y="683"/>
                  </a:cubicBezTo>
                  <a:cubicBezTo>
                    <a:pt x="961" y="417"/>
                    <a:pt x="481" y="1"/>
                    <a:pt x="481" y="1"/>
                  </a:cubicBezTo>
                  <a:close/>
                </a:path>
              </a:pathLst>
            </a:custGeom>
            <a:solidFill>
              <a:srgbClr val="CCF5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519;p17">
              <a:extLst>
                <a:ext uri="{FF2B5EF4-FFF2-40B4-BE49-F238E27FC236}">
                  <a16:creationId xmlns:a16="http://schemas.microsoft.com/office/drawing/2014/main" id="{303E342C-A41E-7B99-10DA-EDAF16D2763E}"/>
                </a:ext>
              </a:extLst>
            </p:cNvPr>
            <p:cNvSpPr/>
            <p:nvPr/>
          </p:nvSpPr>
          <p:spPr>
            <a:xfrm>
              <a:off x="3433351" y="1995306"/>
              <a:ext cx="29541" cy="35774"/>
            </a:xfrm>
            <a:custGeom>
              <a:avLst/>
              <a:gdLst/>
              <a:ahLst/>
              <a:cxnLst/>
              <a:rect l="l" t="t" r="r" b="b"/>
              <a:pathLst>
                <a:path w="962" h="1165" extrusionOk="0">
                  <a:moveTo>
                    <a:pt x="482" y="0"/>
                  </a:moveTo>
                  <a:cubicBezTo>
                    <a:pt x="482" y="0"/>
                    <a:pt x="1" y="417"/>
                    <a:pt x="1" y="682"/>
                  </a:cubicBezTo>
                  <a:cubicBezTo>
                    <a:pt x="1" y="949"/>
                    <a:pt x="218" y="1165"/>
                    <a:pt x="482" y="1165"/>
                  </a:cubicBezTo>
                  <a:cubicBezTo>
                    <a:pt x="747" y="1165"/>
                    <a:pt x="961" y="949"/>
                    <a:pt x="961" y="682"/>
                  </a:cubicBezTo>
                  <a:cubicBezTo>
                    <a:pt x="961" y="416"/>
                    <a:pt x="482" y="0"/>
                    <a:pt x="482" y="0"/>
                  </a:cubicBezTo>
                  <a:close/>
                </a:path>
              </a:pathLst>
            </a:custGeom>
            <a:solidFill>
              <a:srgbClr val="FA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527;p17">
              <a:extLst>
                <a:ext uri="{FF2B5EF4-FFF2-40B4-BE49-F238E27FC236}">
                  <a16:creationId xmlns:a16="http://schemas.microsoft.com/office/drawing/2014/main" id="{996521F8-65F5-3701-C06C-EA0E5EE68787}"/>
                </a:ext>
              </a:extLst>
            </p:cNvPr>
            <p:cNvSpPr/>
            <p:nvPr/>
          </p:nvSpPr>
          <p:spPr>
            <a:xfrm>
              <a:off x="3520868" y="1961159"/>
              <a:ext cx="14740" cy="13788"/>
            </a:xfrm>
            <a:custGeom>
              <a:avLst/>
              <a:gdLst/>
              <a:ahLst/>
              <a:cxnLst/>
              <a:rect l="l" t="t" r="r" b="b"/>
              <a:pathLst>
                <a:path w="480" h="449" extrusionOk="0">
                  <a:moveTo>
                    <a:pt x="247" y="0"/>
                  </a:moveTo>
                  <a:cubicBezTo>
                    <a:pt x="191" y="0"/>
                    <a:pt x="136" y="21"/>
                    <a:pt x="94" y="59"/>
                  </a:cubicBezTo>
                  <a:cubicBezTo>
                    <a:pt x="15" y="134"/>
                    <a:pt x="0" y="259"/>
                    <a:pt x="60" y="348"/>
                  </a:cubicBezTo>
                  <a:cubicBezTo>
                    <a:pt x="101" y="411"/>
                    <a:pt x="173" y="448"/>
                    <a:pt x="246" y="448"/>
                  </a:cubicBezTo>
                  <a:cubicBezTo>
                    <a:pt x="263" y="448"/>
                    <a:pt x="280" y="446"/>
                    <a:pt x="297" y="442"/>
                  </a:cubicBezTo>
                  <a:cubicBezTo>
                    <a:pt x="386" y="420"/>
                    <a:pt x="456" y="345"/>
                    <a:pt x="468" y="253"/>
                  </a:cubicBezTo>
                  <a:cubicBezTo>
                    <a:pt x="480" y="159"/>
                    <a:pt x="431" y="68"/>
                    <a:pt x="348" y="24"/>
                  </a:cubicBezTo>
                  <a:cubicBezTo>
                    <a:pt x="316" y="8"/>
                    <a:pt x="282" y="0"/>
                    <a:pt x="24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910;p71">
            <a:extLst>
              <a:ext uri="{FF2B5EF4-FFF2-40B4-BE49-F238E27FC236}">
                <a16:creationId xmlns:a16="http://schemas.microsoft.com/office/drawing/2014/main" id="{0BA165E7-D099-E6F0-DF61-008BCA96F096}"/>
              </a:ext>
            </a:extLst>
          </p:cNvPr>
          <p:cNvGrpSpPr/>
          <p:nvPr/>
        </p:nvGrpSpPr>
        <p:grpSpPr>
          <a:xfrm flipH="1">
            <a:off x="8816175" y="798897"/>
            <a:ext cx="2655222" cy="853308"/>
            <a:chOff x="4411970" y="4340222"/>
            <a:chExt cx="779467" cy="242687"/>
          </a:xfrm>
        </p:grpSpPr>
        <p:sp>
          <p:nvSpPr>
            <p:cNvPr id="121" name="Google Shape;1911;p71">
              <a:extLst>
                <a:ext uri="{FF2B5EF4-FFF2-40B4-BE49-F238E27FC236}">
                  <a16:creationId xmlns:a16="http://schemas.microsoft.com/office/drawing/2014/main" id="{ACDD8551-77CA-8416-5D85-6768A6E852F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12;p71">
              <a:extLst>
                <a:ext uri="{FF2B5EF4-FFF2-40B4-BE49-F238E27FC236}">
                  <a16:creationId xmlns:a16="http://schemas.microsoft.com/office/drawing/2014/main" id="{459217C9-B7B0-503B-B6B1-96A061A69CFA}"/>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13;p71">
              <a:extLst>
                <a:ext uri="{FF2B5EF4-FFF2-40B4-BE49-F238E27FC236}">
                  <a16:creationId xmlns:a16="http://schemas.microsoft.com/office/drawing/2014/main" id="{D9B89A48-F308-C1CC-B89E-D052ED7DF95E}"/>
                </a:ext>
              </a:extLst>
            </p:cNvPr>
            <p:cNvSpPr/>
            <p:nvPr/>
          </p:nvSpPr>
          <p:spPr>
            <a:xfrm>
              <a:off x="4533391" y="4424446"/>
              <a:ext cx="658046" cy="158463"/>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r>
                <a:rPr lang="en-US" dirty="0">
                  <a:latin typeface="Garamond" panose="02020404030301010803" pitchFamily="18" charset="0"/>
                </a:rPr>
                <a:t>     </a:t>
              </a:r>
            </a:p>
            <a:p>
              <a:r>
                <a:rPr lang="fr-FR" sz="1600" b="1" dirty="0">
                  <a:latin typeface="Garamond" panose="02020404030301010803" pitchFamily="18" charset="0"/>
                </a:rPr>
                <a:t>Données quantitatives </a:t>
              </a:r>
            </a:p>
            <a:p>
              <a:pPr marL="0" lvl="0" indent="0" algn="l" rtl="0">
                <a:spcBef>
                  <a:spcPts val="0"/>
                </a:spcBef>
                <a:spcAft>
                  <a:spcPts val="0"/>
                </a:spcAft>
                <a:buNone/>
              </a:pPr>
              <a:endParaRPr lang="fr-FR" dirty="0">
                <a:latin typeface="Garamond" panose="02020404030301010803" pitchFamily="18" charset="0"/>
              </a:endParaRPr>
            </a:p>
          </p:txBody>
        </p:sp>
      </p:grpSp>
      <p:grpSp>
        <p:nvGrpSpPr>
          <p:cNvPr id="124" name="Google Shape;1503;p17">
            <a:extLst>
              <a:ext uri="{FF2B5EF4-FFF2-40B4-BE49-F238E27FC236}">
                <a16:creationId xmlns:a16="http://schemas.microsoft.com/office/drawing/2014/main" id="{11C9232F-0D44-DB70-A38A-B0DB1F85057B}"/>
              </a:ext>
            </a:extLst>
          </p:cNvPr>
          <p:cNvGrpSpPr/>
          <p:nvPr/>
        </p:nvGrpSpPr>
        <p:grpSpPr>
          <a:xfrm>
            <a:off x="10882205" y="1253770"/>
            <a:ext cx="426057" cy="123504"/>
            <a:chOff x="3326274" y="1329598"/>
            <a:chExt cx="338673" cy="81221"/>
          </a:xfrm>
        </p:grpSpPr>
        <p:sp>
          <p:nvSpPr>
            <p:cNvPr id="125" name="Google Shape;1504;p17">
              <a:extLst>
                <a:ext uri="{FF2B5EF4-FFF2-40B4-BE49-F238E27FC236}">
                  <a16:creationId xmlns:a16="http://schemas.microsoft.com/office/drawing/2014/main" id="{FAE55CC2-DE7F-E9E9-3F3E-AF515C5AC113}"/>
                </a:ext>
              </a:extLst>
            </p:cNvPr>
            <p:cNvSpPr/>
            <p:nvPr/>
          </p:nvSpPr>
          <p:spPr>
            <a:xfrm>
              <a:off x="3326274" y="1329598"/>
              <a:ext cx="338581" cy="31322"/>
            </a:xfrm>
            <a:custGeom>
              <a:avLst/>
              <a:gdLst/>
              <a:ahLst/>
              <a:cxnLst/>
              <a:rect l="l" t="t" r="r" b="b"/>
              <a:pathLst>
                <a:path w="11026" h="1020" extrusionOk="0">
                  <a:moveTo>
                    <a:pt x="445" y="0"/>
                  </a:moveTo>
                  <a:cubicBezTo>
                    <a:pt x="200" y="0"/>
                    <a:pt x="0" y="200"/>
                    <a:pt x="0" y="445"/>
                  </a:cubicBezTo>
                  <a:lnTo>
                    <a:pt x="0" y="1020"/>
                  </a:lnTo>
                  <a:lnTo>
                    <a:pt x="11026" y="1020"/>
                  </a:lnTo>
                  <a:lnTo>
                    <a:pt x="11026" y="445"/>
                  </a:lnTo>
                  <a:cubicBezTo>
                    <a:pt x="11026" y="200"/>
                    <a:pt x="10827" y="0"/>
                    <a:pt x="10582" y="0"/>
                  </a:cubicBezTo>
                  <a:close/>
                </a:path>
              </a:pathLst>
            </a:custGeom>
            <a:solidFill>
              <a:srgbClr val="D0F2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505;p17">
              <a:extLst>
                <a:ext uri="{FF2B5EF4-FFF2-40B4-BE49-F238E27FC236}">
                  <a16:creationId xmlns:a16="http://schemas.microsoft.com/office/drawing/2014/main" id="{6262E464-733C-4BDD-43F8-F07E9C489DE8}"/>
                </a:ext>
              </a:extLst>
            </p:cNvPr>
            <p:cNvSpPr/>
            <p:nvPr/>
          </p:nvSpPr>
          <p:spPr>
            <a:xfrm>
              <a:off x="3326274" y="1360889"/>
              <a:ext cx="338673" cy="43052"/>
            </a:xfrm>
            <a:custGeom>
              <a:avLst/>
              <a:gdLst/>
              <a:ahLst/>
              <a:cxnLst/>
              <a:rect l="l" t="t" r="r" b="b"/>
              <a:pathLst>
                <a:path w="11029" h="1402" extrusionOk="0">
                  <a:moveTo>
                    <a:pt x="0" y="1"/>
                  </a:moveTo>
                  <a:lnTo>
                    <a:pt x="0" y="1401"/>
                  </a:lnTo>
                  <a:lnTo>
                    <a:pt x="11029" y="1401"/>
                  </a:lnTo>
                  <a:lnTo>
                    <a:pt x="11029" y="1"/>
                  </a:lnTo>
                  <a:close/>
                </a:path>
              </a:pathLst>
            </a:custGeom>
            <a:solidFill>
              <a:srgbClr val="D1A1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509;p17">
              <a:extLst>
                <a:ext uri="{FF2B5EF4-FFF2-40B4-BE49-F238E27FC236}">
                  <a16:creationId xmlns:a16="http://schemas.microsoft.com/office/drawing/2014/main" id="{B98DBCFC-C5E5-4C73-81DA-243D38EFBAA6}"/>
                </a:ext>
              </a:extLst>
            </p:cNvPr>
            <p:cNvSpPr/>
            <p:nvPr/>
          </p:nvSpPr>
          <p:spPr>
            <a:xfrm>
              <a:off x="3488256" y="1397093"/>
              <a:ext cx="15108" cy="13726"/>
            </a:xfrm>
            <a:custGeom>
              <a:avLst/>
              <a:gdLst/>
              <a:ahLst/>
              <a:cxnLst/>
              <a:rect l="l" t="t" r="r" b="b"/>
              <a:pathLst>
                <a:path w="492" h="447" extrusionOk="0">
                  <a:moveTo>
                    <a:pt x="243" y="0"/>
                  </a:moveTo>
                  <a:cubicBezTo>
                    <a:pt x="238" y="0"/>
                    <a:pt x="232" y="0"/>
                    <a:pt x="226" y="1"/>
                  </a:cubicBezTo>
                  <a:cubicBezTo>
                    <a:pt x="132" y="8"/>
                    <a:pt x="52" y="71"/>
                    <a:pt x="27" y="162"/>
                  </a:cubicBezTo>
                  <a:cubicBezTo>
                    <a:pt x="0" y="252"/>
                    <a:pt x="36" y="350"/>
                    <a:pt x="110" y="405"/>
                  </a:cubicBezTo>
                  <a:cubicBezTo>
                    <a:pt x="149" y="432"/>
                    <a:pt x="194" y="446"/>
                    <a:pt x="240" y="446"/>
                  </a:cubicBezTo>
                  <a:cubicBezTo>
                    <a:pt x="284" y="446"/>
                    <a:pt x="328" y="434"/>
                    <a:pt x="366" y="408"/>
                  </a:cubicBezTo>
                  <a:cubicBezTo>
                    <a:pt x="455" y="350"/>
                    <a:pt x="492" y="235"/>
                    <a:pt x="449" y="137"/>
                  </a:cubicBezTo>
                  <a:cubicBezTo>
                    <a:pt x="415" y="54"/>
                    <a:pt x="332" y="0"/>
                    <a:pt x="24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 name="Google Shape;3510;p33">
            <a:extLst>
              <a:ext uri="{FF2B5EF4-FFF2-40B4-BE49-F238E27FC236}">
                <a16:creationId xmlns:a16="http://schemas.microsoft.com/office/drawing/2014/main" id="{7ECE6E07-579A-65D1-2421-3025E876DB21}"/>
              </a:ext>
            </a:extLst>
          </p:cNvPr>
          <p:cNvGrpSpPr/>
          <p:nvPr/>
        </p:nvGrpSpPr>
        <p:grpSpPr>
          <a:xfrm>
            <a:off x="10917506" y="838915"/>
            <a:ext cx="340883" cy="405439"/>
            <a:chOff x="6892169" y="2384607"/>
            <a:chExt cx="340883" cy="352407"/>
          </a:xfrm>
        </p:grpSpPr>
        <p:sp>
          <p:nvSpPr>
            <p:cNvPr id="129" name="Google Shape;3511;p33">
              <a:extLst>
                <a:ext uri="{FF2B5EF4-FFF2-40B4-BE49-F238E27FC236}">
                  <a16:creationId xmlns:a16="http://schemas.microsoft.com/office/drawing/2014/main" id="{7FB0886F-74E5-82EC-F8C4-D4CA7123D3B9}"/>
                </a:ext>
              </a:extLst>
            </p:cNvPr>
            <p:cNvSpPr/>
            <p:nvPr/>
          </p:nvSpPr>
          <p:spPr>
            <a:xfrm>
              <a:off x="6899120" y="2537398"/>
              <a:ext cx="95601" cy="192696"/>
            </a:xfrm>
            <a:custGeom>
              <a:avLst/>
              <a:gdLst/>
              <a:ahLst/>
              <a:cxnLst/>
              <a:rect l="l" t="t" r="r" b="b"/>
              <a:pathLst>
                <a:path w="3136" h="6321" extrusionOk="0">
                  <a:moveTo>
                    <a:pt x="874" y="0"/>
                  </a:moveTo>
                  <a:lnTo>
                    <a:pt x="1" y="6320"/>
                  </a:lnTo>
                  <a:lnTo>
                    <a:pt x="2553" y="6320"/>
                  </a:lnTo>
                  <a:lnTo>
                    <a:pt x="3135" y="0"/>
                  </a:lnTo>
                  <a:close/>
                </a:path>
              </a:pathLst>
            </a:custGeom>
            <a:solidFill>
              <a:srgbClr val="D1A1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3512;p33">
              <a:extLst>
                <a:ext uri="{FF2B5EF4-FFF2-40B4-BE49-F238E27FC236}">
                  <a16:creationId xmlns:a16="http://schemas.microsoft.com/office/drawing/2014/main" id="{4B104A51-3860-1CB4-3325-EFE9A97E6F34}"/>
                </a:ext>
              </a:extLst>
            </p:cNvPr>
            <p:cNvSpPr/>
            <p:nvPr/>
          </p:nvSpPr>
          <p:spPr>
            <a:xfrm>
              <a:off x="6976917" y="2537398"/>
              <a:ext cx="85663" cy="192696"/>
            </a:xfrm>
            <a:custGeom>
              <a:avLst/>
              <a:gdLst/>
              <a:ahLst/>
              <a:cxnLst/>
              <a:rect l="l" t="t" r="r" b="b"/>
              <a:pathLst>
                <a:path w="2810" h="6321" extrusionOk="0">
                  <a:moveTo>
                    <a:pt x="583" y="0"/>
                  </a:moveTo>
                  <a:lnTo>
                    <a:pt x="1" y="6320"/>
                  </a:lnTo>
                  <a:lnTo>
                    <a:pt x="2809" y="6320"/>
                  </a:lnTo>
                  <a:lnTo>
                    <a:pt x="2809" y="0"/>
                  </a:lnTo>
                  <a:close/>
                </a:path>
              </a:pathLst>
            </a:custGeom>
            <a:solidFill>
              <a:srgbClr val="FFE6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3513;p33">
              <a:extLst>
                <a:ext uri="{FF2B5EF4-FFF2-40B4-BE49-F238E27FC236}">
                  <a16:creationId xmlns:a16="http://schemas.microsoft.com/office/drawing/2014/main" id="{17A3F29E-11BA-0E20-CEBF-30F529B06EA2}"/>
                </a:ext>
              </a:extLst>
            </p:cNvPr>
            <p:cNvSpPr/>
            <p:nvPr/>
          </p:nvSpPr>
          <p:spPr>
            <a:xfrm>
              <a:off x="7010603" y="2470301"/>
              <a:ext cx="103862" cy="33991"/>
            </a:xfrm>
            <a:custGeom>
              <a:avLst/>
              <a:gdLst/>
              <a:ahLst/>
              <a:cxnLst/>
              <a:rect l="l" t="t" r="r" b="b"/>
              <a:pathLst>
                <a:path w="3407" h="1115" extrusionOk="0">
                  <a:moveTo>
                    <a:pt x="790" y="1"/>
                  </a:moveTo>
                  <a:lnTo>
                    <a:pt x="1" y="1115"/>
                  </a:lnTo>
                  <a:lnTo>
                    <a:pt x="3407" y="1115"/>
                  </a:lnTo>
                  <a:lnTo>
                    <a:pt x="2619" y="1"/>
                  </a:lnTo>
                  <a:close/>
                </a:path>
              </a:pathLst>
            </a:custGeom>
            <a:solidFill>
              <a:srgbClr val="B8E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3514;p33">
              <a:extLst>
                <a:ext uri="{FF2B5EF4-FFF2-40B4-BE49-F238E27FC236}">
                  <a16:creationId xmlns:a16="http://schemas.microsoft.com/office/drawing/2014/main" id="{C8F87375-DE20-1528-3391-250E0F1EA71B}"/>
                </a:ext>
              </a:extLst>
            </p:cNvPr>
            <p:cNvSpPr/>
            <p:nvPr/>
          </p:nvSpPr>
          <p:spPr>
            <a:xfrm>
              <a:off x="7020450" y="2391466"/>
              <a:ext cx="84200" cy="78865"/>
            </a:xfrm>
            <a:custGeom>
              <a:avLst/>
              <a:gdLst/>
              <a:ahLst/>
              <a:cxnLst/>
              <a:rect l="l" t="t" r="r" b="b"/>
              <a:pathLst>
                <a:path w="2762" h="2587" extrusionOk="0">
                  <a:moveTo>
                    <a:pt x="1381" y="0"/>
                  </a:moveTo>
                  <a:lnTo>
                    <a:pt x="280" y="1573"/>
                  </a:lnTo>
                  <a:lnTo>
                    <a:pt x="719" y="1573"/>
                  </a:lnTo>
                  <a:lnTo>
                    <a:pt x="0" y="2587"/>
                  </a:lnTo>
                  <a:lnTo>
                    <a:pt x="2761" y="2587"/>
                  </a:lnTo>
                  <a:lnTo>
                    <a:pt x="2042" y="1573"/>
                  </a:lnTo>
                  <a:lnTo>
                    <a:pt x="2480" y="1573"/>
                  </a:lnTo>
                  <a:lnTo>
                    <a:pt x="1381" y="0"/>
                  </a:lnTo>
                  <a:close/>
                </a:path>
              </a:pathLst>
            </a:custGeom>
            <a:solidFill>
              <a:srgbClr val="A0E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3515;p33">
              <a:extLst>
                <a:ext uri="{FF2B5EF4-FFF2-40B4-BE49-F238E27FC236}">
                  <a16:creationId xmlns:a16="http://schemas.microsoft.com/office/drawing/2014/main" id="{AABEC290-0A89-BC23-D509-1DF5B9D08BCA}"/>
                </a:ext>
              </a:extLst>
            </p:cNvPr>
            <p:cNvSpPr/>
            <p:nvPr/>
          </p:nvSpPr>
          <p:spPr>
            <a:xfrm>
              <a:off x="7114435" y="2470301"/>
              <a:ext cx="103832" cy="33991"/>
            </a:xfrm>
            <a:custGeom>
              <a:avLst/>
              <a:gdLst/>
              <a:ahLst/>
              <a:cxnLst/>
              <a:rect l="l" t="t" r="r" b="b"/>
              <a:pathLst>
                <a:path w="3406" h="1115" extrusionOk="0">
                  <a:moveTo>
                    <a:pt x="789" y="1"/>
                  </a:moveTo>
                  <a:lnTo>
                    <a:pt x="1" y="1115"/>
                  </a:lnTo>
                  <a:lnTo>
                    <a:pt x="3405" y="1115"/>
                  </a:lnTo>
                  <a:lnTo>
                    <a:pt x="2616" y="1"/>
                  </a:lnTo>
                  <a:close/>
                </a:path>
              </a:pathLst>
            </a:custGeom>
            <a:solidFill>
              <a:srgbClr val="A0E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3516;p33">
              <a:extLst>
                <a:ext uri="{FF2B5EF4-FFF2-40B4-BE49-F238E27FC236}">
                  <a16:creationId xmlns:a16="http://schemas.microsoft.com/office/drawing/2014/main" id="{570370C0-AA51-E9FE-9D40-B8C5BA261E1C}"/>
                </a:ext>
              </a:extLst>
            </p:cNvPr>
            <p:cNvSpPr/>
            <p:nvPr/>
          </p:nvSpPr>
          <p:spPr>
            <a:xfrm>
              <a:off x="7124282" y="2391466"/>
              <a:ext cx="84139" cy="78865"/>
            </a:xfrm>
            <a:custGeom>
              <a:avLst/>
              <a:gdLst/>
              <a:ahLst/>
              <a:cxnLst/>
              <a:rect l="l" t="t" r="r" b="b"/>
              <a:pathLst>
                <a:path w="2760" h="2587" extrusionOk="0">
                  <a:moveTo>
                    <a:pt x="1379" y="0"/>
                  </a:moveTo>
                  <a:lnTo>
                    <a:pt x="280" y="1573"/>
                  </a:lnTo>
                  <a:lnTo>
                    <a:pt x="718" y="1573"/>
                  </a:lnTo>
                  <a:lnTo>
                    <a:pt x="1" y="2587"/>
                  </a:lnTo>
                  <a:lnTo>
                    <a:pt x="2760" y="2587"/>
                  </a:lnTo>
                  <a:lnTo>
                    <a:pt x="2042" y="1573"/>
                  </a:lnTo>
                  <a:lnTo>
                    <a:pt x="2481" y="1573"/>
                  </a:lnTo>
                  <a:lnTo>
                    <a:pt x="1379" y="0"/>
                  </a:lnTo>
                  <a:close/>
                </a:path>
              </a:pathLst>
            </a:custGeom>
            <a:solidFill>
              <a:srgbClr val="B8E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3517;p33">
              <a:extLst>
                <a:ext uri="{FF2B5EF4-FFF2-40B4-BE49-F238E27FC236}">
                  <a16:creationId xmlns:a16="http://schemas.microsoft.com/office/drawing/2014/main" id="{1917BB69-4645-A2DE-C927-2DD32C7A617A}"/>
                </a:ext>
              </a:extLst>
            </p:cNvPr>
            <p:cNvSpPr/>
            <p:nvPr/>
          </p:nvSpPr>
          <p:spPr>
            <a:xfrm>
              <a:off x="6906802" y="2470301"/>
              <a:ext cx="103832" cy="33991"/>
            </a:xfrm>
            <a:custGeom>
              <a:avLst/>
              <a:gdLst/>
              <a:ahLst/>
              <a:cxnLst/>
              <a:rect l="l" t="t" r="r" b="b"/>
              <a:pathLst>
                <a:path w="3406" h="1115" extrusionOk="0">
                  <a:moveTo>
                    <a:pt x="789" y="1"/>
                  </a:moveTo>
                  <a:lnTo>
                    <a:pt x="1" y="1115"/>
                  </a:lnTo>
                  <a:lnTo>
                    <a:pt x="3406" y="1115"/>
                  </a:lnTo>
                  <a:lnTo>
                    <a:pt x="2618" y="1"/>
                  </a:lnTo>
                  <a:close/>
                </a:path>
              </a:pathLst>
            </a:custGeom>
            <a:solidFill>
              <a:srgbClr val="A0E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3518;p33">
              <a:extLst>
                <a:ext uri="{FF2B5EF4-FFF2-40B4-BE49-F238E27FC236}">
                  <a16:creationId xmlns:a16="http://schemas.microsoft.com/office/drawing/2014/main" id="{77A48DD0-2D8F-A298-4FAC-B948CF660E78}"/>
                </a:ext>
              </a:extLst>
            </p:cNvPr>
            <p:cNvSpPr/>
            <p:nvPr/>
          </p:nvSpPr>
          <p:spPr>
            <a:xfrm>
              <a:off x="6916649" y="2391466"/>
              <a:ext cx="84139" cy="78865"/>
            </a:xfrm>
            <a:custGeom>
              <a:avLst/>
              <a:gdLst/>
              <a:ahLst/>
              <a:cxnLst/>
              <a:rect l="l" t="t" r="r" b="b"/>
              <a:pathLst>
                <a:path w="2760" h="2587" extrusionOk="0">
                  <a:moveTo>
                    <a:pt x="1380" y="0"/>
                  </a:moveTo>
                  <a:lnTo>
                    <a:pt x="278" y="1573"/>
                  </a:lnTo>
                  <a:lnTo>
                    <a:pt x="718" y="1573"/>
                  </a:lnTo>
                  <a:lnTo>
                    <a:pt x="1" y="2587"/>
                  </a:lnTo>
                  <a:lnTo>
                    <a:pt x="2760" y="2587"/>
                  </a:lnTo>
                  <a:lnTo>
                    <a:pt x="2042" y="1573"/>
                  </a:lnTo>
                  <a:lnTo>
                    <a:pt x="2481" y="1573"/>
                  </a:lnTo>
                  <a:lnTo>
                    <a:pt x="1380" y="0"/>
                  </a:lnTo>
                  <a:close/>
                </a:path>
              </a:pathLst>
            </a:custGeom>
            <a:solidFill>
              <a:srgbClr val="B8E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3519;p33">
              <a:extLst>
                <a:ext uri="{FF2B5EF4-FFF2-40B4-BE49-F238E27FC236}">
                  <a16:creationId xmlns:a16="http://schemas.microsoft.com/office/drawing/2014/main" id="{0C2DF744-EAFD-B410-6DDC-6A8812DCC71F}"/>
                </a:ext>
              </a:extLst>
            </p:cNvPr>
            <p:cNvSpPr/>
            <p:nvPr/>
          </p:nvSpPr>
          <p:spPr>
            <a:xfrm>
              <a:off x="7130318" y="2537398"/>
              <a:ext cx="95631" cy="192696"/>
            </a:xfrm>
            <a:custGeom>
              <a:avLst/>
              <a:gdLst/>
              <a:ahLst/>
              <a:cxnLst/>
              <a:rect l="l" t="t" r="r" b="b"/>
              <a:pathLst>
                <a:path w="3137" h="6321" extrusionOk="0">
                  <a:moveTo>
                    <a:pt x="1" y="0"/>
                  </a:moveTo>
                  <a:lnTo>
                    <a:pt x="585" y="6320"/>
                  </a:lnTo>
                  <a:lnTo>
                    <a:pt x="3137" y="6320"/>
                  </a:lnTo>
                  <a:lnTo>
                    <a:pt x="2261" y="0"/>
                  </a:lnTo>
                  <a:close/>
                </a:path>
              </a:pathLst>
            </a:custGeom>
            <a:solidFill>
              <a:srgbClr val="FFE6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3520;p33">
              <a:extLst>
                <a:ext uri="{FF2B5EF4-FFF2-40B4-BE49-F238E27FC236}">
                  <a16:creationId xmlns:a16="http://schemas.microsoft.com/office/drawing/2014/main" id="{9812D6DB-F3AD-A626-024E-FE6548C42984}"/>
                </a:ext>
              </a:extLst>
            </p:cNvPr>
            <p:cNvSpPr/>
            <p:nvPr/>
          </p:nvSpPr>
          <p:spPr>
            <a:xfrm>
              <a:off x="7062550" y="2537398"/>
              <a:ext cx="85602" cy="192696"/>
            </a:xfrm>
            <a:custGeom>
              <a:avLst/>
              <a:gdLst/>
              <a:ahLst/>
              <a:cxnLst/>
              <a:rect l="l" t="t" r="r" b="b"/>
              <a:pathLst>
                <a:path w="2808" h="6321" extrusionOk="0">
                  <a:moveTo>
                    <a:pt x="0" y="0"/>
                  </a:moveTo>
                  <a:lnTo>
                    <a:pt x="0" y="2236"/>
                  </a:lnTo>
                  <a:lnTo>
                    <a:pt x="0" y="6320"/>
                  </a:lnTo>
                  <a:lnTo>
                    <a:pt x="2808" y="6320"/>
                  </a:lnTo>
                  <a:lnTo>
                    <a:pt x="2224" y="0"/>
                  </a:lnTo>
                  <a:close/>
                </a:path>
              </a:pathLst>
            </a:custGeom>
            <a:solidFill>
              <a:srgbClr val="D1A1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3521;p33">
              <a:extLst>
                <a:ext uri="{FF2B5EF4-FFF2-40B4-BE49-F238E27FC236}">
                  <a16:creationId xmlns:a16="http://schemas.microsoft.com/office/drawing/2014/main" id="{E36303E6-A831-67AD-E70E-062C8B9A5543}"/>
                </a:ext>
              </a:extLst>
            </p:cNvPr>
            <p:cNvSpPr/>
            <p:nvPr/>
          </p:nvSpPr>
          <p:spPr>
            <a:xfrm>
              <a:off x="7055081" y="2567609"/>
              <a:ext cx="14816" cy="13810"/>
            </a:xfrm>
            <a:custGeom>
              <a:avLst/>
              <a:gdLst/>
              <a:ahLst/>
              <a:cxnLst/>
              <a:rect l="l" t="t" r="r" b="b"/>
              <a:pathLst>
                <a:path w="486" h="453" extrusionOk="0">
                  <a:moveTo>
                    <a:pt x="248" y="1"/>
                  </a:moveTo>
                  <a:cubicBezTo>
                    <a:pt x="196" y="1"/>
                    <a:pt x="144" y="18"/>
                    <a:pt x="103" y="53"/>
                  </a:cubicBezTo>
                  <a:cubicBezTo>
                    <a:pt x="29" y="113"/>
                    <a:pt x="1" y="218"/>
                    <a:pt x="35" y="306"/>
                  </a:cubicBezTo>
                  <a:cubicBezTo>
                    <a:pt x="67" y="392"/>
                    <a:pt x="151" y="452"/>
                    <a:pt x="245" y="452"/>
                  </a:cubicBezTo>
                  <a:cubicBezTo>
                    <a:pt x="354" y="452"/>
                    <a:pt x="450" y="371"/>
                    <a:pt x="471" y="263"/>
                  </a:cubicBezTo>
                  <a:cubicBezTo>
                    <a:pt x="486" y="168"/>
                    <a:pt x="438" y="71"/>
                    <a:pt x="354" y="26"/>
                  </a:cubicBezTo>
                  <a:cubicBezTo>
                    <a:pt x="321" y="9"/>
                    <a:pt x="285" y="1"/>
                    <a:pt x="24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3522;p33">
              <a:extLst>
                <a:ext uri="{FF2B5EF4-FFF2-40B4-BE49-F238E27FC236}">
                  <a16:creationId xmlns:a16="http://schemas.microsoft.com/office/drawing/2014/main" id="{D438C2AE-20D1-1B2D-5A4D-4DE8398311BB}"/>
                </a:ext>
              </a:extLst>
            </p:cNvPr>
            <p:cNvSpPr/>
            <p:nvPr/>
          </p:nvSpPr>
          <p:spPr>
            <a:xfrm>
              <a:off x="6892169" y="2384607"/>
              <a:ext cx="340883" cy="352407"/>
            </a:xfrm>
            <a:custGeom>
              <a:avLst/>
              <a:gdLst/>
              <a:ahLst/>
              <a:cxnLst/>
              <a:rect l="l" t="t" r="r" b="b"/>
              <a:pathLst>
                <a:path w="11182" h="11560" extrusionOk="0">
                  <a:moveTo>
                    <a:pt x="2182" y="622"/>
                  </a:moveTo>
                  <a:lnTo>
                    <a:pt x="2848" y="1575"/>
                  </a:lnTo>
                  <a:lnTo>
                    <a:pt x="2842" y="1575"/>
                  </a:lnTo>
                  <a:cubicBezTo>
                    <a:pt x="2758" y="1575"/>
                    <a:pt x="2680" y="1621"/>
                    <a:pt x="2641" y="1696"/>
                  </a:cubicBezTo>
                  <a:cubicBezTo>
                    <a:pt x="2602" y="1771"/>
                    <a:pt x="2610" y="1861"/>
                    <a:pt x="2658" y="1931"/>
                  </a:cubicBezTo>
                  <a:lnTo>
                    <a:pt x="3123" y="2588"/>
                  </a:lnTo>
                  <a:cubicBezTo>
                    <a:pt x="3033" y="2588"/>
                    <a:pt x="2955" y="2612"/>
                    <a:pt x="2904" y="2693"/>
                  </a:cubicBezTo>
                  <a:cubicBezTo>
                    <a:pt x="2854" y="2770"/>
                    <a:pt x="2859" y="2872"/>
                    <a:pt x="2911" y="2944"/>
                  </a:cubicBezTo>
                  <a:lnTo>
                    <a:pt x="3449" y="3702"/>
                  </a:lnTo>
                  <a:lnTo>
                    <a:pt x="915" y="3702"/>
                  </a:lnTo>
                  <a:lnTo>
                    <a:pt x="1386" y="3037"/>
                  </a:lnTo>
                  <a:lnTo>
                    <a:pt x="1996" y="3037"/>
                  </a:lnTo>
                  <a:cubicBezTo>
                    <a:pt x="2120" y="3037"/>
                    <a:pt x="2221" y="2935"/>
                    <a:pt x="2221" y="2812"/>
                  </a:cubicBezTo>
                  <a:cubicBezTo>
                    <a:pt x="2221" y="2687"/>
                    <a:pt x="2120" y="2587"/>
                    <a:pt x="1996" y="2587"/>
                  </a:cubicBezTo>
                  <a:lnTo>
                    <a:pt x="1239" y="2587"/>
                  </a:lnTo>
                  <a:lnTo>
                    <a:pt x="1637" y="2025"/>
                  </a:lnTo>
                  <a:lnTo>
                    <a:pt x="2008" y="2025"/>
                  </a:lnTo>
                  <a:cubicBezTo>
                    <a:pt x="2131" y="2025"/>
                    <a:pt x="2233" y="1923"/>
                    <a:pt x="2233" y="1800"/>
                  </a:cubicBezTo>
                  <a:cubicBezTo>
                    <a:pt x="2233" y="1675"/>
                    <a:pt x="2131" y="1575"/>
                    <a:pt x="2008" y="1575"/>
                  </a:cubicBezTo>
                  <a:lnTo>
                    <a:pt x="1515" y="1575"/>
                  </a:lnTo>
                  <a:lnTo>
                    <a:pt x="2182" y="622"/>
                  </a:lnTo>
                  <a:close/>
                  <a:moveTo>
                    <a:pt x="5588" y="622"/>
                  </a:moveTo>
                  <a:lnTo>
                    <a:pt x="6253" y="1575"/>
                  </a:lnTo>
                  <a:lnTo>
                    <a:pt x="6249" y="1575"/>
                  </a:lnTo>
                  <a:cubicBezTo>
                    <a:pt x="6163" y="1575"/>
                    <a:pt x="6086" y="1621"/>
                    <a:pt x="6047" y="1696"/>
                  </a:cubicBezTo>
                  <a:cubicBezTo>
                    <a:pt x="6008" y="1771"/>
                    <a:pt x="6016" y="1861"/>
                    <a:pt x="6064" y="1931"/>
                  </a:cubicBezTo>
                  <a:lnTo>
                    <a:pt x="6529" y="2588"/>
                  </a:lnTo>
                  <a:cubicBezTo>
                    <a:pt x="6439" y="2588"/>
                    <a:pt x="6361" y="2612"/>
                    <a:pt x="6310" y="2693"/>
                  </a:cubicBezTo>
                  <a:cubicBezTo>
                    <a:pt x="6261" y="2770"/>
                    <a:pt x="6265" y="2872"/>
                    <a:pt x="6318" y="2944"/>
                  </a:cubicBezTo>
                  <a:lnTo>
                    <a:pt x="6853" y="3702"/>
                  </a:lnTo>
                  <a:lnTo>
                    <a:pt x="4321" y="3702"/>
                  </a:lnTo>
                  <a:lnTo>
                    <a:pt x="4789" y="3040"/>
                  </a:lnTo>
                  <a:lnTo>
                    <a:pt x="5402" y="3037"/>
                  </a:lnTo>
                  <a:cubicBezTo>
                    <a:pt x="5525" y="3037"/>
                    <a:pt x="5627" y="2935"/>
                    <a:pt x="5627" y="2812"/>
                  </a:cubicBezTo>
                  <a:cubicBezTo>
                    <a:pt x="5627" y="2687"/>
                    <a:pt x="5525" y="2587"/>
                    <a:pt x="5402" y="2587"/>
                  </a:cubicBezTo>
                  <a:lnTo>
                    <a:pt x="4645" y="2587"/>
                  </a:lnTo>
                  <a:lnTo>
                    <a:pt x="5043" y="2025"/>
                  </a:lnTo>
                  <a:lnTo>
                    <a:pt x="5412" y="2025"/>
                  </a:lnTo>
                  <a:cubicBezTo>
                    <a:pt x="5537" y="2025"/>
                    <a:pt x="5638" y="1923"/>
                    <a:pt x="5638" y="1800"/>
                  </a:cubicBezTo>
                  <a:cubicBezTo>
                    <a:pt x="5638" y="1675"/>
                    <a:pt x="5537" y="1575"/>
                    <a:pt x="5412" y="1575"/>
                  </a:cubicBezTo>
                  <a:lnTo>
                    <a:pt x="4921" y="1575"/>
                  </a:lnTo>
                  <a:lnTo>
                    <a:pt x="5588" y="622"/>
                  </a:lnTo>
                  <a:close/>
                  <a:moveTo>
                    <a:pt x="8993" y="622"/>
                  </a:moveTo>
                  <a:lnTo>
                    <a:pt x="9659" y="1575"/>
                  </a:lnTo>
                  <a:lnTo>
                    <a:pt x="9653" y="1575"/>
                  </a:lnTo>
                  <a:cubicBezTo>
                    <a:pt x="9569" y="1575"/>
                    <a:pt x="9493" y="1621"/>
                    <a:pt x="9454" y="1696"/>
                  </a:cubicBezTo>
                  <a:cubicBezTo>
                    <a:pt x="9413" y="1771"/>
                    <a:pt x="9420" y="1861"/>
                    <a:pt x="9470" y="1931"/>
                  </a:cubicBezTo>
                  <a:lnTo>
                    <a:pt x="9935" y="2588"/>
                  </a:lnTo>
                  <a:cubicBezTo>
                    <a:pt x="9845" y="2588"/>
                    <a:pt x="9766" y="2612"/>
                    <a:pt x="9716" y="2693"/>
                  </a:cubicBezTo>
                  <a:cubicBezTo>
                    <a:pt x="9667" y="2770"/>
                    <a:pt x="9671" y="2872"/>
                    <a:pt x="9722" y="2944"/>
                  </a:cubicBezTo>
                  <a:lnTo>
                    <a:pt x="10260" y="3702"/>
                  </a:lnTo>
                  <a:lnTo>
                    <a:pt x="7727" y="3702"/>
                  </a:lnTo>
                  <a:lnTo>
                    <a:pt x="8196" y="3040"/>
                  </a:lnTo>
                  <a:lnTo>
                    <a:pt x="8808" y="3037"/>
                  </a:lnTo>
                  <a:cubicBezTo>
                    <a:pt x="8931" y="3037"/>
                    <a:pt x="9033" y="2935"/>
                    <a:pt x="9033" y="2812"/>
                  </a:cubicBezTo>
                  <a:cubicBezTo>
                    <a:pt x="9033" y="2687"/>
                    <a:pt x="8931" y="2587"/>
                    <a:pt x="8808" y="2587"/>
                  </a:cubicBezTo>
                  <a:lnTo>
                    <a:pt x="8051" y="2587"/>
                  </a:lnTo>
                  <a:lnTo>
                    <a:pt x="8449" y="2025"/>
                  </a:lnTo>
                  <a:lnTo>
                    <a:pt x="8819" y="2025"/>
                  </a:lnTo>
                  <a:cubicBezTo>
                    <a:pt x="8943" y="2025"/>
                    <a:pt x="9044" y="1923"/>
                    <a:pt x="9044" y="1800"/>
                  </a:cubicBezTo>
                  <a:cubicBezTo>
                    <a:pt x="9044" y="1675"/>
                    <a:pt x="8943" y="1575"/>
                    <a:pt x="8819" y="1575"/>
                  </a:cubicBezTo>
                  <a:lnTo>
                    <a:pt x="8328" y="1575"/>
                  </a:lnTo>
                  <a:lnTo>
                    <a:pt x="8993" y="622"/>
                  </a:lnTo>
                  <a:close/>
                  <a:moveTo>
                    <a:pt x="5363" y="4151"/>
                  </a:moveTo>
                  <a:lnTo>
                    <a:pt x="5363" y="4786"/>
                  </a:lnTo>
                  <a:lnTo>
                    <a:pt x="2408" y="4786"/>
                  </a:lnTo>
                  <a:lnTo>
                    <a:pt x="2408" y="4151"/>
                  </a:lnTo>
                  <a:close/>
                  <a:moveTo>
                    <a:pt x="8767" y="4151"/>
                  </a:moveTo>
                  <a:lnTo>
                    <a:pt x="8767" y="4786"/>
                  </a:lnTo>
                  <a:lnTo>
                    <a:pt x="5815" y="4786"/>
                  </a:lnTo>
                  <a:lnTo>
                    <a:pt x="5815" y="4151"/>
                  </a:lnTo>
                  <a:close/>
                  <a:moveTo>
                    <a:pt x="3117" y="5239"/>
                  </a:moveTo>
                  <a:lnTo>
                    <a:pt x="2866" y="7962"/>
                  </a:lnTo>
                  <a:lnTo>
                    <a:pt x="2183" y="7962"/>
                  </a:lnTo>
                  <a:cubicBezTo>
                    <a:pt x="2059" y="7962"/>
                    <a:pt x="1958" y="8063"/>
                    <a:pt x="1958" y="8187"/>
                  </a:cubicBezTo>
                  <a:cubicBezTo>
                    <a:pt x="1958" y="8310"/>
                    <a:pt x="2059" y="8413"/>
                    <a:pt x="2183" y="8413"/>
                  </a:cubicBezTo>
                  <a:lnTo>
                    <a:pt x="2823" y="8413"/>
                  </a:lnTo>
                  <a:lnTo>
                    <a:pt x="2730" y="9436"/>
                  </a:lnTo>
                  <a:lnTo>
                    <a:pt x="2575" y="11107"/>
                  </a:lnTo>
                  <a:lnTo>
                    <a:pt x="488" y="11107"/>
                  </a:lnTo>
                  <a:lnTo>
                    <a:pt x="636" y="10044"/>
                  </a:lnTo>
                  <a:lnTo>
                    <a:pt x="1353" y="10044"/>
                  </a:lnTo>
                  <a:cubicBezTo>
                    <a:pt x="1478" y="10044"/>
                    <a:pt x="1578" y="9944"/>
                    <a:pt x="1578" y="9819"/>
                  </a:cubicBezTo>
                  <a:cubicBezTo>
                    <a:pt x="1578" y="9696"/>
                    <a:pt x="1478" y="9594"/>
                    <a:pt x="1353" y="9594"/>
                  </a:cubicBezTo>
                  <a:lnTo>
                    <a:pt x="697" y="9594"/>
                  </a:lnTo>
                  <a:lnTo>
                    <a:pt x="1143" y="6372"/>
                  </a:lnTo>
                  <a:lnTo>
                    <a:pt x="1909" y="6372"/>
                  </a:lnTo>
                  <a:cubicBezTo>
                    <a:pt x="2033" y="6372"/>
                    <a:pt x="2134" y="6272"/>
                    <a:pt x="2134" y="6147"/>
                  </a:cubicBezTo>
                  <a:cubicBezTo>
                    <a:pt x="2134" y="6024"/>
                    <a:pt x="2033" y="5922"/>
                    <a:pt x="1909" y="5922"/>
                  </a:cubicBezTo>
                  <a:lnTo>
                    <a:pt x="1208" y="5922"/>
                  </a:lnTo>
                  <a:lnTo>
                    <a:pt x="1301" y="5239"/>
                  </a:lnTo>
                  <a:close/>
                  <a:moveTo>
                    <a:pt x="7609" y="5238"/>
                  </a:moveTo>
                  <a:lnTo>
                    <a:pt x="8150" y="11107"/>
                  </a:lnTo>
                  <a:lnTo>
                    <a:pt x="5815" y="11107"/>
                  </a:lnTo>
                  <a:lnTo>
                    <a:pt x="5815" y="7248"/>
                  </a:lnTo>
                  <a:cubicBezTo>
                    <a:pt x="5815" y="7123"/>
                    <a:pt x="5713" y="7022"/>
                    <a:pt x="5589" y="7022"/>
                  </a:cubicBezTo>
                  <a:cubicBezTo>
                    <a:pt x="5465" y="7022"/>
                    <a:pt x="5364" y="7123"/>
                    <a:pt x="5364" y="7248"/>
                  </a:cubicBezTo>
                  <a:lnTo>
                    <a:pt x="5364" y="11107"/>
                  </a:lnTo>
                  <a:lnTo>
                    <a:pt x="3030" y="11107"/>
                  </a:lnTo>
                  <a:lnTo>
                    <a:pt x="3572" y="5238"/>
                  </a:lnTo>
                  <a:close/>
                  <a:moveTo>
                    <a:pt x="9877" y="5238"/>
                  </a:moveTo>
                  <a:lnTo>
                    <a:pt x="9971" y="5921"/>
                  </a:lnTo>
                  <a:lnTo>
                    <a:pt x="8819" y="5921"/>
                  </a:lnTo>
                  <a:cubicBezTo>
                    <a:pt x="8695" y="5921"/>
                    <a:pt x="8593" y="6021"/>
                    <a:pt x="8593" y="6146"/>
                  </a:cubicBezTo>
                  <a:cubicBezTo>
                    <a:pt x="8593" y="6269"/>
                    <a:pt x="8695" y="6371"/>
                    <a:pt x="8819" y="6371"/>
                  </a:cubicBezTo>
                  <a:lnTo>
                    <a:pt x="10034" y="6371"/>
                  </a:lnTo>
                  <a:lnTo>
                    <a:pt x="10480" y="9592"/>
                  </a:lnTo>
                  <a:lnTo>
                    <a:pt x="9787" y="9592"/>
                  </a:lnTo>
                  <a:cubicBezTo>
                    <a:pt x="9662" y="9592"/>
                    <a:pt x="9562" y="9693"/>
                    <a:pt x="9562" y="9818"/>
                  </a:cubicBezTo>
                  <a:cubicBezTo>
                    <a:pt x="9562" y="9941"/>
                    <a:pt x="9662" y="10043"/>
                    <a:pt x="9787" y="10043"/>
                  </a:cubicBezTo>
                  <a:lnTo>
                    <a:pt x="10545" y="10043"/>
                  </a:lnTo>
                  <a:lnTo>
                    <a:pt x="10690" y="11103"/>
                  </a:lnTo>
                  <a:lnTo>
                    <a:pt x="8601" y="11103"/>
                  </a:lnTo>
                  <a:lnTo>
                    <a:pt x="8601" y="11107"/>
                  </a:lnTo>
                  <a:lnTo>
                    <a:pt x="8446" y="9436"/>
                  </a:lnTo>
                  <a:lnTo>
                    <a:pt x="8316" y="8004"/>
                  </a:lnTo>
                  <a:lnTo>
                    <a:pt x="9030" y="8004"/>
                  </a:lnTo>
                  <a:cubicBezTo>
                    <a:pt x="9155" y="8004"/>
                    <a:pt x="9255" y="7904"/>
                    <a:pt x="9255" y="7779"/>
                  </a:cubicBezTo>
                  <a:cubicBezTo>
                    <a:pt x="9255" y="7656"/>
                    <a:pt x="9155" y="7554"/>
                    <a:pt x="9030" y="7554"/>
                  </a:cubicBezTo>
                  <a:lnTo>
                    <a:pt x="8275" y="7554"/>
                  </a:lnTo>
                  <a:lnTo>
                    <a:pt x="8060" y="5238"/>
                  </a:lnTo>
                  <a:close/>
                  <a:moveTo>
                    <a:pt x="2188" y="0"/>
                  </a:moveTo>
                  <a:cubicBezTo>
                    <a:pt x="2113" y="0"/>
                    <a:pt x="2045" y="36"/>
                    <a:pt x="2002" y="96"/>
                  </a:cubicBezTo>
                  <a:lnTo>
                    <a:pt x="901" y="1668"/>
                  </a:lnTo>
                  <a:cubicBezTo>
                    <a:pt x="853" y="1737"/>
                    <a:pt x="847" y="1827"/>
                    <a:pt x="886" y="1902"/>
                  </a:cubicBezTo>
                  <a:cubicBezTo>
                    <a:pt x="927" y="1977"/>
                    <a:pt x="1003" y="2025"/>
                    <a:pt x="1087" y="2025"/>
                  </a:cubicBezTo>
                  <a:lnTo>
                    <a:pt x="1089" y="2025"/>
                  </a:lnTo>
                  <a:lnTo>
                    <a:pt x="624" y="2681"/>
                  </a:lnTo>
                  <a:cubicBezTo>
                    <a:pt x="576" y="2750"/>
                    <a:pt x="570" y="2840"/>
                    <a:pt x="607" y="2915"/>
                  </a:cubicBezTo>
                  <a:cubicBezTo>
                    <a:pt x="646" y="2990"/>
                    <a:pt x="724" y="3038"/>
                    <a:pt x="808" y="3038"/>
                  </a:cubicBezTo>
                  <a:lnTo>
                    <a:pt x="838" y="3038"/>
                  </a:lnTo>
                  <a:lnTo>
                    <a:pt x="301" y="3796"/>
                  </a:lnTo>
                  <a:cubicBezTo>
                    <a:pt x="253" y="3866"/>
                    <a:pt x="247" y="3956"/>
                    <a:pt x="284" y="4031"/>
                  </a:cubicBezTo>
                  <a:cubicBezTo>
                    <a:pt x="323" y="4106"/>
                    <a:pt x="401" y="4152"/>
                    <a:pt x="485" y="4152"/>
                  </a:cubicBezTo>
                  <a:lnTo>
                    <a:pt x="1963" y="4152"/>
                  </a:lnTo>
                  <a:lnTo>
                    <a:pt x="1963" y="4787"/>
                  </a:lnTo>
                  <a:lnTo>
                    <a:pt x="1108" y="4787"/>
                  </a:lnTo>
                  <a:cubicBezTo>
                    <a:pt x="996" y="4787"/>
                    <a:pt x="900" y="4870"/>
                    <a:pt x="885" y="4982"/>
                  </a:cubicBezTo>
                  <a:lnTo>
                    <a:pt x="11" y="11302"/>
                  </a:lnTo>
                  <a:cubicBezTo>
                    <a:pt x="1" y="11365"/>
                    <a:pt x="22" y="11431"/>
                    <a:pt x="64" y="11482"/>
                  </a:cubicBezTo>
                  <a:cubicBezTo>
                    <a:pt x="106" y="11531"/>
                    <a:pt x="169" y="11559"/>
                    <a:pt x="233" y="11559"/>
                  </a:cubicBezTo>
                  <a:lnTo>
                    <a:pt x="10955" y="11559"/>
                  </a:lnTo>
                  <a:cubicBezTo>
                    <a:pt x="11019" y="11559"/>
                    <a:pt x="11082" y="11531"/>
                    <a:pt x="11124" y="11482"/>
                  </a:cubicBezTo>
                  <a:cubicBezTo>
                    <a:pt x="11160" y="11431"/>
                    <a:pt x="11181" y="11365"/>
                    <a:pt x="11172" y="11302"/>
                  </a:cubicBezTo>
                  <a:lnTo>
                    <a:pt x="10297" y="4982"/>
                  </a:lnTo>
                  <a:cubicBezTo>
                    <a:pt x="10282" y="4870"/>
                    <a:pt x="10186" y="4787"/>
                    <a:pt x="10073" y="4787"/>
                  </a:cubicBezTo>
                  <a:lnTo>
                    <a:pt x="9221" y="4787"/>
                  </a:lnTo>
                  <a:lnTo>
                    <a:pt x="9221" y="4152"/>
                  </a:lnTo>
                  <a:lnTo>
                    <a:pt x="10696" y="4152"/>
                  </a:lnTo>
                  <a:cubicBezTo>
                    <a:pt x="10782" y="4152"/>
                    <a:pt x="10859" y="4106"/>
                    <a:pt x="10898" y="4031"/>
                  </a:cubicBezTo>
                  <a:cubicBezTo>
                    <a:pt x="10937" y="3956"/>
                    <a:pt x="10929" y="3866"/>
                    <a:pt x="10881" y="3796"/>
                  </a:cubicBezTo>
                  <a:lnTo>
                    <a:pt x="10344" y="3038"/>
                  </a:lnTo>
                  <a:lnTo>
                    <a:pt x="10374" y="3038"/>
                  </a:lnTo>
                  <a:cubicBezTo>
                    <a:pt x="10459" y="3038"/>
                    <a:pt x="10536" y="2992"/>
                    <a:pt x="10575" y="2917"/>
                  </a:cubicBezTo>
                  <a:cubicBezTo>
                    <a:pt x="10614" y="2842"/>
                    <a:pt x="10606" y="2752"/>
                    <a:pt x="10558" y="2681"/>
                  </a:cubicBezTo>
                  <a:lnTo>
                    <a:pt x="10093" y="2025"/>
                  </a:lnTo>
                  <a:lnTo>
                    <a:pt x="10095" y="2025"/>
                  </a:lnTo>
                  <a:cubicBezTo>
                    <a:pt x="10179" y="2025"/>
                    <a:pt x="10257" y="1979"/>
                    <a:pt x="10296" y="1904"/>
                  </a:cubicBezTo>
                  <a:cubicBezTo>
                    <a:pt x="10335" y="1828"/>
                    <a:pt x="10329" y="1738"/>
                    <a:pt x="10281" y="1668"/>
                  </a:cubicBezTo>
                  <a:lnTo>
                    <a:pt x="9180" y="96"/>
                  </a:lnTo>
                  <a:cubicBezTo>
                    <a:pt x="9138" y="36"/>
                    <a:pt x="9071" y="0"/>
                    <a:pt x="8996" y="0"/>
                  </a:cubicBezTo>
                  <a:cubicBezTo>
                    <a:pt x="8921" y="0"/>
                    <a:pt x="8853" y="36"/>
                    <a:pt x="8810" y="96"/>
                  </a:cubicBezTo>
                  <a:lnTo>
                    <a:pt x="7709" y="1668"/>
                  </a:lnTo>
                  <a:cubicBezTo>
                    <a:pt x="7661" y="1738"/>
                    <a:pt x="7655" y="1828"/>
                    <a:pt x="7694" y="1904"/>
                  </a:cubicBezTo>
                  <a:cubicBezTo>
                    <a:pt x="7735" y="1979"/>
                    <a:pt x="7811" y="2025"/>
                    <a:pt x="7895" y="2025"/>
                  </a:cubicBezTo>
                  <a:lnTo>
                    <a:pt x="7897" y="2025"/>
                  </a:lnTo>
                  <a:lnTo>
                    <a:pt x="7431" y="2681"/>
                  </a:lnTo>
                  <a:cubicBezTo>
                    <a:pt x="7383" y="2752"/>
                    <a:pt x="7377" y="2842"/>
                    <a:pt x="7415" y="2917"/>
                  </a:cubicBezTo>
                  <a:cubicBezTo>
                    <a:pt x="7454" y="2992"/>
                    <a:pt x="7532" y="3038"/>
                    <a:pt x="7616" y="3038"/>
                  </a:cubicBezTo>
                  <a:lnTo>
                    <a:pt x="7646" y="3038"/>
                  </a:lnTo>
                  <a:lnTo>
                    <a:pt x="7293" y="3535"/>
                  </a:lnTo>
                  <a:lnTo>
                    <a:pt x="6941" y="3038"/>
                  </a:lnTo>
                  <a:lnTo>
                    <a:pt x="6971" y="3038"/>
                  </a:lnTo>
                  <a:cubicBezTo>
                    <a:pt x="7055" y="3038"/>
                    <a:pt x="7131" y="2990"/>
                    <a:pt x="7172" y="2915"/>
                  </a:cubicBezTo>
                  <a:cubicBezTo>
                    <a:pt x="7211" y="2840"/>
                    <a:pt x="7203" y="2750"/>
                    <a:pt x="7154" y="2681"/>
                  </a:cubicBezTo>
                  <a:lnTo>
                    <a:pt x="6688" y="2025"/>
                  </a:lnTo>
                  <a:lnTo>
                    <a:pt x="6691" y="2025"/>
                  </a:lnTo>
                  <a:cubicBezTo>
                    <a:pt x="6775" y="2025"/>
                    <a:pt x="6852" y="1977"/>
                    <a:pt x="6891" y="1902"/>
                  </a:cubicBezTo>
                  <a:cubicBezTo>
                    <a:pt x="6932" y="1827"/>
                    <a:pt x="6926" y="1737"/>
                    <a:pt x="6876" y="1668"/>
                  </a:cubicBezTo>
                  <a:lnTo>
                    <a:pt x="5777" y="96"/>
                  </a:lnTo>
                  <a:cubicBezTo>
                    <a:pt x="5734" y="36"/>
                    <a:pt x="5666" y="0"/>
                    <a:pt x="5591" y="0"/>
                  </a:cubicBezTo>
                  <a:cubicBezTo>
                    <a:pt x="5516" y="0"/>
                    <a:pt x="5448" y="36"/>
                    <a:pt x="5405" y="96"/>
                  </a:cubicBezTo>
                  <a:lnTo>
                    <a:pt x="4306" y="1668"/>
                  </a:lnTo>
                  <a:cubicBezTo>
                    <a:pt x="4256" y="1737"/>
                    <a:pt x="4252" y="1827"/>
                    <a:pt x="4291" y="1902"/>
                  </a:cubicBezTo>
                  <a:cubicBezTo>
                    <a:pt x="4330" y="1977"/>
                    <a:pt x="4407" y="2025"/>
                    <a:pt x="4492" y="2025"/>
                  </a:cubicBezTo>
                  <a:lnTo>
                    <a:pt x="4494" y="2025"/>
                  </a:lnTo>
                  <a:lnTo>
                    <a:pt x="4028" y="2681"/>
                  </a:lnTo>
                  <a:cubicBezTo>
                    <a:pt x="3979" y="2750"/>
                    <a:pt x="3974" y="2840"/>
                    <a:pt x="4012" y="2915"/>
                  </a:cubicBezTo>
                  <a:cubicBezTo>
                    <a:pt x="4051" y="2990"/>
                    <a:pt x="4127" y="3038"/>
                    <a:pt x="4211" y="3038"/>
                  </a:cubicBezTo>
                  <a:lnTo>
                    <a:pt x="4241" y="3038"/>
                  </a:lnTo>
                  <a:lnTo>
                    <a:pt x="3889" y="3535"/>
                  </a:lnTo>
                  <a:lnTo>
                    <a:pt x="3536" y="3038"/>
                  </a:lnTo>
                  <a:lnTo>
                    <a:pt x="3566" y="3038"/>
                  </a:lnTo>
                  <a:cubicBezTo>
                    <a:pt x="3651" y="3038"/>
                    <a:pt x="3728" y="2990"/>
                    <a:pt x="3767" y="2915"/>
                  </a:cubicBezTo>
                  <a:cubicBezTo>
                    <a:pt x="3806" y="2840"/>
                    <a:pt x="3799" y="2750"/>
                    <a:pt x="3751" y="2681"/>
                  </a:cubicBezTo>
                  <a:lnTo>
                    <a:pt x="3285" y="2025"/>
                  </a:lnTo>
                  <a:lnTo>
                    <a:pt x="3287" y="2025"/>
                  </a:lnTo>
                  <a:cubicBezTo>
                    <a:pt x="3371" y="2025"/>
                    <a:pt x="3449" y="1977"/>
                    <a:pt x="3488" y="1902"/>
                  </a:cubicBezTo>
                  <a:cubicBezTo>
                    <a:pt x="3527" y="1827"/>
                    <a:pt x="3521" y="1737"/>
                    <a:pt x="3473" y="1668"/>
                  </a:cubicBezTo>
                  <a:lnTo>
                    <a:pt x="2372" y="96"/>
                  </a:lnTo>
                  <a:cubicBezTo>
                    <a:pt x="2332" y="36"/>
                    <a:pt x="2263" y="0"/>
                    <a:pt x="218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2" name="Image 141" descr="Une image contenant texte, feuille, plante, arbre&#10;&#10;Description générée automatiquement">
            <a:extLst>
              <a:ext uri="{FF2B5EF4-FFF2-40B4-BE49-F238E27FC236}">
                <a16:creationId xmlns:a16="http://schemas.microsoft.com/office/drawing/2014/main" id="{B1F7301D-1DFC-E45F-CDE8-ECD5451688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5524" y="2101994"/>
            <a:ext cx="577089" cy="72175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3" name="Graphique 142">
            <a:extLst>
              <a:ext uri="{FF2B5EF4-FFF2-40B4-BE49-F238E27FC236}">
                <a16:creationId xmlns:a16="http://schemas.microsoft.com/office/drawing/2014/main" id="{73F74D6D-301D-8219-70F9-984043ACD0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5699" y="5508043"/>
            <a:ext cx="928666" cy="1364204"/>
          </a:xfrm>
          <a:prstGeom prst="rect">
            <a:avLst/>
          </a:prstGeom>
        </p:spPr>
      </p:pic>
      <p:pic>
        <p:nvPicPr>
          <p:cNvPr id="145" name="Image 144">
            <a:extLst>
              <a:ext uri="{FF2B5EF4-FFF2-40B4-BE49-F238E27FC236}">
                <a16:creationId xmlns:a16="http://schemas.microsoft.com/office/drawing/2014/main" id="{0422026D-E6D0-1B14-473E-A96A1AEDF5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76644" y="1737137"/>
            <a:ext cx="511483" cy="85041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6" name="Image 145">
            <a:extLst>
              <a:ext uri="{FF2B5EF4-FFF2-40B4-BE49-F238E27FC236}">
                <a16:creationId xmlns:a16="http://schemas.microsoft.com/office/drawing/2014/main" id="{7AE680E3-B6CA-C0E4-BB9B-A5DC5E8720F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4045749">
            <a:off x="328562" y="4163318"/>
            <a:ext cx="595904" cy="58379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Google Shape;7715;p69">
            <a:extLst>
              <a:ext uri="{FF2B5EF4-FFF2-40B4-BE49-F238E27FC236}">
                <a16:creationId xmlns:a16="http://schemas.microsoft.com/office/drawing/2014/main" id="{A70B3512-4F7D-6A89-1521-450D4F4D140A}"/>
              </a:ext>
            </a:extLst>
          </p:cNvPr>
          <p:cNvSpPr/>
          <p:nvPr/>
        </p:nvSpPr>
        <p:spPr>
          <a:xfrm>
            <a:off x="215347" y="1652205"/>
            <a:ext cx="4486084" cy="5162174"/>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784682"/>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715;p69">
            <a:extLst>
              <a:ext uri="{FF2B5EF4-FFF2-40B4-BE49-F238E27FC236}">
                <a16:creationId xmlns:a16="http://schemas.microsoft.com/office/drawing/2014/main" id="{2D9FFBF6-83B8-29E4-BD13-842A8CD5734F}"/>
              </a:ext>
            </a:extLst>
          </p:cNvPr>
          <p:cNvSpPr/>
          <p:nvPr/>
        </p:nvSpPr>
        <p:spPr>
          <a:xfrm>
            <a:off x="7488063" y="1658650"/>
            <a:ext cx="4668853" cy="5199350"/>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rgbClr val="784682"/>
            </a:solidFill>
            <a:prstDash val="sysDash"/>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raphique 5">
            <a:extLst>
              <a:ext uri="{FF2B5EF4-FFF2-40B4-BE49-F238E27FC236}">
                <a16:creationId xmlns:a16="http://schemas.microsoft.com/office/drawing/2014/main" id="{158970AC-08B5-C430-F18C-97F2F16023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834" y="5669631"/>
            <a:ext cx="803713" cy="1180648"/>
          </a:xfrm>
          <a:prstGeom prst="rect">
            <a:avLst/>
          </a:prstGeom>
        </p:spPr>
      </p:pic>
      <p:grpSp>
        <p:nvGrpSpPr>
          <p:cNvPr id="141" name="组合 18">
            <a:extLst>
              <a:ext uri="{FF2B5EF4-FFF2-40B4-BE49-F238E27FC236}">
                <a16:creationId xmlns:a16="http://schemas.microsoft.com/office/drawing/2014/main" id="{C51D0059-6629-1583-4508-2DE3777A2817}"/>
              </a:ext>
            </a:extLst>
          </p:cNvPr>
          <p:cNvGrpSpPr/>
          <p:nvPr/>
        </p:nvGrpSpPr>
        <p:grpSpPr>
          <a:xfrm>
            <a:off x="4080408" y="33780"/>
            <a:ext cx="3844392" cy="541385"/>
            <a:chOff x="3249432" y="1133549"/>
            <a:chExt cx="5199650" cy="613989"/>
          </a:xfrm>
        </p:grpSpPr>
        <p:sp>
          <p:nvSpPr>
            <p:cNvPr id="147" name="矩形 1">
              <a:extLst>
                <a:ext uri="{FF2B5EF4-FFF2-40B4-BE49-F238E27FC236}">
                  <a16:creationId xmlns:a16="http://schemas.microsoft.com/office/drawing/2014/main" id="{DC484E07-1596-8801-32F4-DE8ED2CCB459}"/>
                </a:ext>
              </a:extLst>
            </p:cNvPr>
            <p:cNvSpPr/>
            <p:nvPr/>
          </p:nvSpPr>
          <p:spPr>
            <a:xfrm>
              <a:off x="3249432" y="1133549"/>
              <a:ext cx="4409958"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2">
              <a:extLst>
                <a:ext uri="{FF2B5EF4-FFF2-40B4-BE49-F238E27FC236}">
                  <a16:creationId xmlns:a16="http://schemas.microsoft.com/office/drawing/2014/main" id="{22BB9291-3EFC-D634-9865-836F1B6B9A07}"/>
                </a:ext>
              </a:extLst>
            </p:cNvPr>
            <p:cNvSpPr/>
            <p:nvPr/>
          </p:nvSpPr>
          <p:spPr>
            <a:xfrm>
              <a:off x="7659390" y="1133549"/>
              <a:ext cx="789692"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9" name="图片 3">
              <a:extLst>
                <a:ext uri="{FF2B5EF4-FFF2-40B4-BE49-F238E27FC236}">
                  <a16:creationId xmlns:a16="http://schemas.microsoft.com/office/drawing/2014/main" id="{BC4AED84-33A2-0D05-56E9-121FD336B684}"/>
                </a:ext>
              </a:extLst>
            </p:cNvPr>
            <p:cNvPicPr>
              <a:picLocks noChangeAspect="1"/>
            </p:cNvPicPr>
            <p:nvPr/>
          </p:nvPicPr>
          <p:blipFill>
            <a:blip r:embed="rId10"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48004" y="1185199"/>
              <a:ext cx="561577" cy="510690"/>
            </a:xfrm>
            <a:prstGeom prst="rect">
              <a:avLst/>
            </a:prstGeom>
          </p:spPr>
        </p:pic>
      </p:grpSp>
      <p:sp>
        <p:nvSpPr>
          <p:cNvPr id="150" name="文本框 8">
            <a:extLst>
              <a:ext uri="{FF2B5EF4-FFF2-40B4-BE49-F238E27FC236}">
                <a16:creationId xmlns:a16="http://schemas.microsoft.com/office/drawing/2014/main" id="{40F528C7-3E89-1546-8CE0-33835E0CD93E}"/>
              </a:ext>
            </a:extLst>
          </p:cNvPr>
          <p:cNvSpPr txBox="1"/>
          <p:nvPr/>
        </p:nvSpPr>
        <p:spPr>
          <a:xfrm>
            <a:off x="4014891" y="85031"/>
            <a:ext cx="3260529" cy="400110"/>
          </a:xfrm>
          <a:prstGeom prst="rect">
            <a:avLst/>
          </a:prstGeom>
          <a:noFill/>
        </p:spPr>
        <p:txBody>
          <a:bodyPr wrap="square" rtlCol="0">
            <a:spAutoFit/>
          </a:bodyPr>
          <a:lstStyle/>
          <a:p>
            <a:pPr algn="ctr"/>
            <a:r>
              <a:rPr lang="fr-FR" altLang="zh-CN" sz="2000" b="1" dirty="0">
                <a:solidFill>
                  <a:srgbClr val="002060"/>
                </a:solidFill>
                <a:latin typeface="Garamond" panose="02020404030301010803" pitchFamily="18" charset="0"/>
                <a:ea typeface="汉仪良品线简" panose="00020600040101010101" pitchFamily="18" charset="-122"/>
              </a:rPr>
              <a:t>Contexte Agronomique 2/2 </a:t>
            </a:r>
            <a:endParaRPr lang="zh-CN" altLang="en-US" sz="2000" b="1" dirty="0">
              <a:solidFill>
                <a:srgbClr val="002060"/>
              </a:solidFill>
              <a:latin typeface="Garamond" panose="02020404030301010803" pitchFamily="18" charset="0"/>
              <a:ea typeface="汉仪良品线简" panose="00020600040101010101" pitchFamily="18" charset="-122"/>
            </a:endParaRPr>
          </a:p>
        </p:txBody>
      </p:sp>
      <p:sp>
        <p:nvSpPr>
          <p:cNvPr id="4" name="Espace réservé du numéro de diapositive 3">
            <a:extLst>
              <a:ext uri="{FF2B5EF4-FFF2-40B4-BE49-F238E27FC236}">
                <a16:creationId xmlns:a16="http://schemas.microsoft.com/office/drawing/2014/main" id="{66BEC90B-8105-BF3E-73BC-594E63680FE2}"/>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5</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970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ZoneTexte 64">
            <a:extLst>
              <a:ext uri="{FF2B5EF4-FFF2-40B4-BE49-F238E27FC236}">
                <a16:creationId xmlns:a16="http://schemas.microsoft.com/office/drawing/2014/main" id="{7450CFEC-AFF4-75E5-B10E-7B1FCA4DDF2F}"/>
              </a:ext>
            </a:extLst>
          </p:cNvPr>
          <p:cNvSpPr txBox="1"/>
          <p:nvPr/>
        </p:nvSpPr>
        <p:spPr>
          <a:xfrm>
            <a:off x="4425782" y="91058"/>
            <a:ext cx="3410125" cy="400110"/>
          </a:xfrm>
          <a:prstGeom prst="rect">
            <a:avLst/>
          </a:prstGeom>
          <a:noFill/>
        </p:spPr>
        <p:txBody>
          <a:bodyPr wrap="square">
            <a:spAutoFit/>
          </a:bodyPr>
          <a:lstStyle/>
          <a:p>
            <a:pPr algn="ctr"/>
            <a:r>
              <a:rPr lang="fr-FR" sz="2000" b="1" dirty="0">
                <a:solidFill>
                  <a:srgbClr val="002060"/>
                </a:solidFill>
                <a:latin typeface="Garamond" panose="02020404030301010803" pitchFamily="18" charset="0"/>
                <a:cs typeface="Palanquin"/>
                <a:sym typeface="Calibri"/>
              </a:rPr>
              <a:t>Objectif de l’étude</a:t>
            </a:r>
          </a:p>
        </p:txBody>
      </p:sp>
      <p:grpSp>
        <p:nvGrpSpPr>
          <p:cNvPr id="66" name="组合 18">
            <a:extLst>
              <a:ext uri="{FF2B5EF4-FFF2-40B4-BE49-F238E27FC236}">
                <a16:creationId xmlns:a16="http://schemas.microsoft.com/office/drawing/2014/main" id="{9685FA98-701E-8087-062B-631DD3A53F00}"/>
              </a:ext>
            </a:extLst>
          </p:cNvPr>
          <p:cNvGrpSpPr/>
          <p:nvPr/>
        </p:nvGrpSpPr>
        <p:grpSpPr>
          <a:xfrm>
            <a:off x="4425785" y="86698"/>
            <a:ext cx="3441864" cy="461665"/>
            <a:chOff x="4647986" y="1133549"/>
            <a:chExt cx="3801095" cy="613989"/>
          </a:xfrm>
        </p:grpSpPr>
        <p:sp>
          <p:nvSpPr>
            <p:cNvPr id="67" name="矩形 1">
              <a:extLst>
                <a:ext uri="{FF2B5EF4-FFF2-40B4-BE49-F238E27FC236}">
                  <a16:creationId xmlns:a16="http://schemas.microsoft.com/office/drawing/2014/main" id="{BFAD9623-EDBE-777F-673A-79AF2B38A9ED}"/>
                </a:ext>
              </a:extLst>
            </p:cNvPr>
            <p:cNvSpPr/>
            <p:nvPr/>
          </p:nvSpPr>
          <p:spPr>
            <a:xfrm>
              <a:off x="4647986" y="1133549"/>
              <a:ext cx="3150902"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2">
              <a:extLst>
                <a:ext uri="{FF2B5EF4-FFF2-40B4-BE49-F238E27FC236}">
                  <a16:creationId xmlns:a16="http://schemas.microsoft.com/office/drawing/2014/main" id="{477E3BF0-7A34-679B-CC3B-3090A4CDBFAE}"/>
                </a:ext>
              </a:extLst>
            </p:cNvPr>
            <p:cNvSpPr/>
            <p:nvPr/>
          </p:nvSpPr>
          <p:spPr>
            <a:xfrm>
              <a:off x="7798890" y="1133549"/>
              <a:ext cx="650191"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3">
              <a:extLst>
                <a:ext uri="{FF2B5EF4-FFF2-40B4-BE49-F238E27FC236}">
                  <a16:creationId xmlns:a16="http://schemas.microsoft.com/office/drawing/2014/main" id="{0460B28D-EEF0-EBD2-74EE-CBF272A0F7B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sp>
        <p:nvSpPr>
          <p:cNvPr id="70" name="Google Shape;222;p33">
            <a:hlinkClick r:id="rId4" action="ppaction://hlinksldjump"/>
            <a:extLst>
              <a:ext uri="{FF2B5EF4-FFF2-40B4-BE49-F238E27FC236}">
                <a16:creationId xmlns:a16="http://schemas.microsoft.com/office/drawing/2014/main" id="{73AEE020-7E45-1495-FA43-E2F1C030F269}"/>
              </a:ext>
            </a:extLst>
          </p:cNvPr>
          <p:cNvSpPr/>
          <p:nvPr/>
        </p:nvSpPr>
        <p:spPr>
          <a:xfrm>
            <a:off x="388913" y="4547211"/>
            <a:ext cx="416964" cy="409145"/>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71" name="Google Shape;222;p33">
            <a:hlinkClick r:id="rId4" action="ppaction://hlinksldjump"/>
            <a:extLst>
              <a:ext uri="{FF2B5EF4-FFF2-40B4-BE49-F238E27FC236}">
                <a16:creationId xmlns:a16="http://schemas.microsoft.com/office/drawing/2014/main" id="{98DBF213-7BBF-7BE1-CAD2-16A9FDF96D80}"/>
              </a:ext>
            </a:extLst>
          </p:cNvPr>
          <p:cNvSpPr/>
          <p:nvPr/>
        </p:nvSpPr>
        <p:spPr>
          <a:xfrm>
            <a:off x="388913" y="5951772"/>
            <a:ext cx="416964" cy="409145"/>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
        <p:nvSpPr>
          <p:cNvPr id="72" name="Google Shape;229;p33">
            <a:hlinkClick r:id="rId4" action="ppaction://hlinksldjump"/>
            <a:extLst>
              <a:ext uri="{FF2B5EF4-FFF2-40B4-BE49-F238E27FC236}">
                <a16:creationId xmlns:a16="http://schemas.microsoft.com/office/drawing/2014/main" id="{C9291F73-EB97-677B-BFC9-B773044B3579}"/>
              </a:ext>
            </a:extLst>
          </p:cNvPr>
          <p:cNvSpPr txBox="1">
            <a:spLocks/>
          </p:cNvSpPr>
          <p:nvPr/>
        </p:nvSpPr>
        <p:spPr>
          <a:xfrm>
            <a:off x="96502" y="4449659"/>
            <a:ext cx="1001786" cy="689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 sz="2000" b="0" i="0" u="none" strike="noStrike" kern="1200" cap="none" spc="0" normalizeH="0" baseline="0" noProof="0" dirty="0">
                <a:ln>
                  <a:noFill/>
                </a:ln>
                <a:solidFill>
                  <a:prstClr val="black"/>
                </a:solidFill>
                <a:effectLst/>
                <a:uLnTx/>
                <a:uFillTx/>
                <a:latin typeface="Garamond" panose="02020404030301010803" pitchFamily="18" charset="0"/>
                <a:ea typeface="+mj-ea"/>
                <a:cs typeface="+mj-cs"/>
              </a:rPr>
              <a:t>01</a:t>
            </a:r>
          </a:p>
        </p:txBody>
      </p:sp>
      <p:sp>
        <p:nvSpPr>
          <p:cNvPr id="73" name="Google Shape;232;p33">
            <a:hlinkClick r:id="" action="ppaction://noaction"/>
            <a:extLst>
              <a:ext uri="{FF2B5EF4-FFF2-40B4-BE49-F238E27FC236}">
                <a16:creationId xmlns:a16="http://schemas.microsoft.com/office/drawing/2014/main" id="{6E79FC43-748A-20BB-4B98-4DA774622F06}"/>
              </a:ext>
            </a:extLst>
          </p:cNvPr>
          <p:cNvSpPr txBox="1">
            <a:spLocks/>
          </p:cNvSpPr>
          <p:nvPr/>
        </p:nvSpPr>
        <p:spPr>
          <a:xfrm>
            <a:off x="96502" y="5774707"/>
            <a:ext cx="1001786" cy="87178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Garamond" panose="02020404030301010803" pitchFamily="18" charset="0"/>
                <a:ea typeface="+mj-ea"/>
                <a:cs typeface="+mj-cs"/>
              </a:rPr>
              <a:t>02</a:t>
            </a:r>
          </a:p>
        </p:txBody>
      </p:sp>
      <p:sp>
        <p:nvSpPr>
          <p:cNvPr id="74" name="Google Shape;234;p33">
            <a:hlinkClick r:id="" action="ppaction://noaction"/>
            <a:extLst>
              <a:ext uri="{FF2B5EF4-FFF2-40B4-BE49-F238E27FC236}">
                <a16:creationId xmlns:a16="http://schemas.microsoft.com/office/drawing/2014/main" id="{5703B06A-E61F-BEA6-7740-E9D2217CCC76}"/>
              </a:ext>
            </a:extLst>
          </p:cNvPr>
          <p:cNvSpPr txBox="1">
            <a:spLocks/>
          </p:cNvSpPr>
          <p:nvPr/>
        </p:nvSpPr>
        <p:spPr>
          <a:xfrm>
            <a:off x="936124" y="4379923"/>
            <a:ext cx="11032738" cy="126342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FR" sz="2000" dirty="0">
                <a:solidFill>
                  <a:prstClr val="black"/>
                </a:solidFill>
                <a:latin typeface="Garamond" panose="02020404030301010803" pitchFamily="18" charset="0"/>
                <a:cs typeface="Palanquin"/>
                <a:sym typeface="Palanquin"/>
              </a:rPr>
              <a:t>Quelle est la variabilité des traits architecturaux entre les génotypes étudiés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FR" sz="2000" dirty="0">
                <a:solidFill>
                  <a:prstClr val="black"/>
                </a:solidFill>
                <a:latin typeface="Garamond" panose="02020404030301010803" pitchFamily="18" charset="0"/>
                <a:cs typeface="Palanquin"/>
                <a:sym typeface="Palanquin"/>
              </a:rPr>
              <a:t>- variabilité inter génotypique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fr-FR" sz="2000" dirty="0">
                <a:solidFill>
                  <a:prstClr val="black"/>
                </a:solidFill>
                <a:latin typeface="Garamond" panose="02020404030301010803" pitchFamily="18" charset="0"/>
                <a:cs typeface="Palanquin"/>
                <a:sym typeface="Palanquin"/>
              </a:rPr>
              <a:t>- Variabilité intra génotypique (variabilité entre plante, entre rameau et au sein des rameaux) </a:t>
            </a:r>
          </a:p>
        </p:txBody>
      </p:sp>
      <p:sp>
        <p:nvSpPr>
          <p:cNvPr id="75" name="Google Shape;234;p33">
            <a:hlinkClick r:id="" action="ppaction://noaction"/>
            <a:extLst>
              <a:ext uri="{FF2B5EF4-FFF2-40B4-BE49-F238E27FC236}">
                <a16:creationId xmlns:a16="http://schemas.microsoft.com/office/drawing/2014/main" id="{80B6092E-3DD3-A0A8-80F8-3B5A1C69FE31}"/>
              </a:ext>
            </a:extLst>
          </p:cNvPr>
          <p:cNvSpPr txBox="1">
            <a:spLocks/>
          </p:cNvSpPr>
          <p:nvPr/>
        </p:nvSpPr>
        <p:spPr>
          <a:xfrm>
            <a:off x="936124" y="5853541"/>
            <a:ext cx="7341101" cy="714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marL="0" marR="0" lvl="0" indent="0" algn="just" defTabSz="914400" rtl="0" eaLnBrk="1" fontAlgn="auto" latinLnBrk="0" hangingPunct="1">
              <a:lnSpc>
                <a:spcPct val="100000"/>
              </a:lnSpc>
              <a:spcBef>
                <a:spcPts val="0"/>
              </a:spcBef>
              <a:spcAft>
                <a:spcPts val="0"/>
              </a:spcAft>
              <a:buClr>
                <a:prstClr val="black"/>
              </a:buClr>
              <a:buSzPts val="1600"/>
              <a:buFont typeface="Palanquin"/>
              <a:buNone/>
              <a:tabLst/>
              <a:defRPr/>
            </a:pPr>
            <a:r>
              <a:rPr lang="fr-FR" sz="2000" dirty="0">
                <a:solidFill>
                  <a:prstClr val="black"/>
                </a:solidFill>
                <a:latin typeface="Garamond" panose="02020404030301010803" pitchFamily="18" charset="0"/>
                <a:ea typeface="+mn-ea"/>
              </a:rPr>
              <a:t>Quels sont les paramètres nécessaires pour simuler ces variabilités </a:t>
            </a:r>
          </a:p>
          <a:p>
            <a:pPr marL="0" marR="0" lvl="0" indent="0" algn="just" defTabSz="914400" rtl="0" eaLnBrk="1" fontAlgn="auto" latinLnBrk="0" hangingPunct="1">
              <a:lnSpc>
                <a:spcPct val="100000"/>
              </a:lnSpc>
              <a:spcBef>
                <a:spcPts val="0"/>
              </a:spcBef>
              <a:spcAft>
                <a:spcPts val="0"/>
              </a:spcAft>
              <a:buClr>
                <a:prstClr val="black"/>
              </a:buClr>
              <a:buSzPts val="1600"/>
              <a:buFont typeface="Palanquin"/>
              <a:buNone/>
              <a:tabLst/>
              <a:defRPr/>
            </a:pPr>
            <a:r>
              <a:rPr lang="fr-FR" sz="2000" dirty="0">
                <a:solidFill>
                  <a:prstClr val="black"/>
                </a:solidFill>
                <a:latin typeface="Garamond" panose="02020404030301010803" pitchFamily="18" charset="0"/>
                <a:ea typeface="+mn-ea"/>
              </a:rPr>
              <a:t>et comment peut-on les intégrer dans une approche de modélisation ?</a:t>
            </a:r>
          </a:p>
        </p:txBody>
      </p:sp>
      <p:sp>
        <p:nvSpPr>
          <p:cNvPr id="76" name="ZoneTexte 75">
            <a:extLst>
              <a:ext uri="{FF2B5EF4-FFF2-40B4-BE49-F238E27FC236}">
                <a16:creationId xmlns:a16="http://schemas.microsoft.com/office/drawing/2014/main" id="{89F846EB-5E0B-0F76-74D0-0F5741ACCE02}"/>
              </a:ext>
            </a:extLst>
          </p:cNvPr>
          <p:cNvSpPr txBox="1"/>
          <p:nvPr/>
        </p:nvSpPr>
        <p:spPr>
          <a:xfrm>
            <a:off x="260111" y="1462868"/>
            <a:ext cx="1193188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solidFill>
                  <a:srgbClr val="00B050"/>
                </a:solidFill>
                <a:latin typeface="Times New Roman" panose="02020603050405020304" pitchFamily="18" charset="0"/>
                <a:cs typeface="Times New Roman" panose="02020603050405020304" pitchFamily="18" charset="0"/>
              </a:rPr>
              <a:t>A</a:t>
            </a:r>
            <a:r>
              <a:rPr kumimoji="0" lang="fr-FR" sz="2800" i="0" u="none" strike="noStrike" kern="1200" cap="none" spc="0" normalizeH="0" baseline="0" noProof="0" dirty="0" err="1">
                <a:ln>
                  <a:noFill/>
                </a:ln>
                <a:solidFill>
                  <a:srgbClr val="00B050"/>
                </a:solidFill>
                <a:effectLst/>
                <a:uLnTx/>
                <a:uFillTx/>
                <a:latin typeface="Times New Roman" panose="02020603050405020304" pitchFamily="18" charset="0"/>
                <a:cs typeface="Times New Roman" panose="02020603050405020304" pitchFamily="18" charset="0"/>
              </a:rPr>
              <a:t>nalyser</a:t>
            </a:r>
            <a:r>
              <a:rPr kumimoji="0" lang="fr-FR" sz="2800"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rPr>
              <a:t> et modéliser la variabilité inter et intra-génotypique de l’architecture aérienne chez la vigne</a:t>
            </a:r>
            <a:endParaRPr kumimoji="0" lang="fr-FR" sz="2800" i="0" u="sng" strike="noStrike" kern="1200" cap="none" spc="0" normalizeH="0" baseline="0" noProof="0" dirty="0">
              <a:ln>
                <a:noFill/>
              </a:ln>
              <a:solidFill>
                <a:srgbClr val="421D04"/>
              </a:solidFill>
              <a:effectLst/>
              <a:uLnTx/>
              <a:uFillTx/>
              <a:latin typeface="Times New Roman" panose="02020603050405020304" pitchFamily="18" charset="0"/>
              <a:cs typeface="Times New Roman" panose="02020603050405020304" pitchFamily="18" charset="0"/>
              <a:sym typeface="Palanquin"/>
            </a:endParaRPr>
          </a:p>
        </p:txBody>
      </p:sp>
      <p:sp>
        <p:nvSpPr>
          <p:cNvPr id="77" name="Google Shape;1039;g1fae0875a7f_1_87">
            <a:extLst>
              <a:ext uri="{FF2B5EF4-FFF2-40B4-BE49-F238E27FC236}">
                <a16:creationId xmlns:a16="http://schemas.microsoft.com/office/drawing/2014/main" id="{8F0C9BF6-4194-E750-28E4-4A9BF523E6F1}"/>
              </a:ext>
            </a:extLst>
          </p:cNvPr>
          <p:cNvSpPr txBox="1"/>
          <p:nvPr/>
        </p:nvSpPr>
        <p:spPr>
          <a:xfrm>
            <a:off x="-1175" y="926250"/>
            <a:ext cx="2198924" cy="415468"/>
          </a:xfrm>
          <a:prstGeom prst="rect">
            <a:avLst/>
          </a:prstGeom>
          <a:solidFill>
            <a:srgbClr val="CCF5FC"/>
          </a:solidFill>
          <a:ln w="19050" cap="flat" cmpd="sng">
            <a:solidFill>
              <a:srgbClr val="1C4587"/>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500" b="1" i="0" u="none" strike="noStrike" kern="1200" cap="none" spc="0" normalizeH="0" baseline="0" noProof="0" dirty="0">
                <a:ln>
                  <a:noFill/>
                </a:ln>
                <a:solidFill>
                  <a:srgbClr val="073763"/>
                </a:solidFill>
                <a:effectLst/>
                <a:uLnTx/>
                <a:uFillTx/>
                <a:latin typeface="Garamond" panose="02020404030301010803" pitchFamily="18" charset="0"/>
                <a:ea typeface="Roboto"/>
                <a:cs typeface="Roboto"/>
                <a:sym typeface="Roboto"/>
              </a:rPr>
              <a:t>Objectif principal </a:t>
            </a:r>
          </a:p>
        </p:txBody>
      </p:sp>
      <p:sp>
        <p:nvSpPr>
          <p:cNvPr id="78" name="Google Shape;1039;g1fae0875a7f_1_87">
            <a:extLst>
              <a:ext uri="{FF2B5EF4-FFF2-40B4-BE49-F238E27FC236}">
                <a16:creationId xmlns:a16="http://schemas.microsoft.com/office/drawing/2014/main" id="{22D4C8F8-68E4-D010-89D9-EBF5522E090C}"/>
              </a:ext>
            </a:extLst>
          </p:cNvPr>
          <p:cNvSpPr txBox="1"/>
          <p:nvPr/>
        </p:nvSpPr>
        <p:spPr>
          <a:xfrm>
            <a:off x="0" y="3612920"/>
            <a:ext cx="2327915" cy="415468"/>
          </a:xfrm>
          <a:prstGeom prst="rect">
            <a:avLst/>
          </a:prstGeom>
          <a:solidFill>
            <a:srgbClr val="CCF5FC"/>
          </a:solidFill>
          <a:ln w="19050" cap="flat" cmpd="sng">
            <a:solidFill>
              <a:srgbClr val="1C4587"/>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500" b="1" i="0" u="none" strike="noStrike" kern="1200" cap="none" spc="0" normalizeH="0" baseline="0" noProof="0" dirty="0">
                <a:ln>
                  <a:noFill/>
                </a:ln>
                <a:solidFill>
                  <a:srgbClr val="073763"/>
                </a:solidFill>
                <a:effectLst/>
                <a:uLnTx/>
                <a:uFillTx/>
                <a:latin typeface="Garamond" panose="02020404030301010803" pitchFamily="18" charset="0"/>
                <a:ea typeface="Roboto"/>
                <a:cs typeface="Roboto"/>
                <a:sym typeface="Roboto"/>
              </a:rPr>
              <a:t>Objectifs Spécifiques </a:t>
            </a:r>
          </a:p>
        </p:txBody>
      </p:sp>
      <p:cxnSp>
        <p:nvCxnSpPr>
          <p:cNvPr id="80" name="直接连接符 109">
            <a:extLst>
              <a:ext uri="{FF2B5EF4-FFF2-40B4-BE49-F238E27FC236}">
                <a16:creationId xmlns:a16="http://schemas.microsoft.com/office/drawing/2014/main" id="{B552B19F-50BF-F42F-6623-9ACFA644A5DA}"/>
              </a:ext>
            </a:extLst>
          </p:cNvPr>
          <p:cNvCxnSpPr>
            <a:cxnSpLocks/>
          </p:cNvCxnSpPr>
          <p:nvPr/>
        </p:nvCxnSpPr>
        <p:spPr>
          <a:xfrm>
            <a:off x="493276" y="3157786"/>
            <a:ext cx="11032738" cy="0"/>
          </a:xfrm>
          <a:prstGeom prst="line">
            <a:avLst/>
          </a:prstGeom>
          <a:ln w="12700" cmpd="dbl">
            <a:solidFill>
              <a:srgbClr val="421D04"/>
            </a:solidFill>
            <a:prstDash val="dash"/>
          </a:ln>
        </p:spPr>
        <p:style>
          <a:lnRef idx="1">
            <a:schemeClr val="accent1"/>
          </a:lnRef>
          <a:fillRef idx="0">
            <a:schemeClr val="accent1"/>
          </a:fillRef>
          <a:effectRef idx="0">
            <a:schemeClr val="accent1"/>
          </a:effectRef>
          <a:fontRef idx="minor">
            <a:schemeClr val="tx1"/>
          </a:fontRef>
        </p:style>
      </p:cxnSp>
      <p:pic>
        <p:nvPicPr>
          <p:cNvPr id="3" name="Picture 264">
            <a:extLst>
              <a:ext uri="{FF2B5EF4-FFF2-40B4-BE49-F238E27FC236}">
                <a16:creationId xmlns:a16="http://schemas.microsoft.com/office/drawing/2014/main" id="{E95D0711-0C81-3D95-D79D-1C578AD59C1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3196"/>
          <a:stretch/>
        </p:blipFill>
        <p:spPr bwMode="auto">
          <a:xfrm>
            <a:off x="8500437" y="5316234"/>
            <a:ext cx="1670136" cy="15492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Image 4" descr="Une image contenant Caractère coloré, art, Dessin d’enfant&#10;&#10;Description générée automatiquement">
            <a:extLst>
              <a:ext uri="{FF2B5EF4-FFF2-40B4-BE49-F238E27FC236}">
                <a16:creationId xmlns:a16="http://schemas.microsoft.com/office/drawing/2014/main" id="{E691F750-653E-1452-B1E1-9D631C45B6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00253" y="4133927"/>
            <a:ext cx="1055623" cy="1055623"/>
          </a:xfrm>
          <a:prstGeom prst="rect">
            <a:avLst/>
          </a:prstGeom>
        </p:spPr>
      </p:pic>
      <p:sp>
        <p:nvSpPr>
          <p:cNvPr id="2" name="Espace réservé du numéro de diapositive 3">
            <a:extLst>
              <a:ext uri="{FF2B5EF4-FFF2-40B4-BE49-F238E27FC236}">
                <a16:creationId xmlns:a16="http://schemas.microsoft.com/office/drawing/2014/main" id="{3132A374-048E-8900-4D0D-533EB425410E}"/>
              </a:ext>
            </a:extLst>
          </p:cNvPr>
          <p:cNvSpPr>
            <a:spLocks noGrp="1"/>
          </p:cNvSpPr>
          <p:nvPr>
            <p:ph type="sldNum" sz="quarter" idx="12"/>
          </p:nvPr>
        </p:nvSpPr>
        <p:spPr>
          <a:xfrm>
            <a:off x="11932808"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6</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492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oogle Shape;4229;p79">
            <a:extLst>
              <a:ext uri="{FF2B5EF4-FFF2-40B4-BE49-F238E27FC236}">
                <a16:creationId xmlns:a16="http://schemas.microsoft.com/office/drawing/2014/main" id="{E18FA64E-1755-3E1C-94C8-908022DB352F}"/>
              </a:ext>
            </a:extLst>
          </p:cNvPr>
          <p:cNvGrpSpPr/>
          <p:nvPr/>
        </p:nvGrpSpPr>
        <p:grpSpPr>
          <a:xfrm>
            <a:off x="588553" y="3271727"/>
            <a:ext cx="10871182" cy="2716689"/>
            <a:chOff x="2050421" y="2430419"/>
            <a:chExt cx="1710993" cy="463168"/>
          </a:xfrm>
        </p:grpSpPr>
        <p:sp>
          <p:nvSpPr>
            <p:cNvPr id="18" name="Google Shape;4245;p79">
              <a:extLst>
                <a:ext uri="{FF2B5EF4-FFF2-40B4-BE49-F238E27FC236}">
                  <a16:creationId xmlns:a16="http://schemas.microsoft.com/office/drawing/2014/main" id="{9D249D81-7C92-EFEF-1E52-E5A6ABFA6C91}"/>
                </a:ext>
              </a:extLst>
            </p:cNvPr>
            <p:cNvSpPr/>
            <p:nvPr/>
          </p:nvSpPr>
          <p:spPr>
            <a:xfrm>
              <a:off x="2980286" y="2715528"/>
              <a:ext cx="644238" cy="160140"/>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4246;p79">
              <a:extLst>
                <a:ext uri="{FF2B5EF4-FFF2-40B4-BE49-F238E27FC236}">
                  <a16:creationId xmlns:a16="http://schemas.microsoft.com/office/drawing/2014/main" id="{F27F0A50-ECDD-33B6-E4A9-699D020791F1}"/>
                </a:ext>
              </a:extLst>
            </p:cNvPr>
            <p:cNvSpPr/>
            <p:nvPr/>
          </p:nvSpPr>
          <p:spPr>
            <a:xfrm>
              <a:off x="2210566" y="2715528"/>
              <a:ext cx="597932" cy="160140"/>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0" name="Google Shape;4247;p79">
              <a:extLst>
                <a:ext uri="{FF2B5EF4-FFF2-40B4-BE49-F238E27FC236}">
                  <a16:creationId xmlns:a16="http://schemas.microsoft.com/office/drawing/2014/main" id="{9E9EE46C-6AC7-FFA9-9D1F-EF493B4A5F04}"/>
                </a:ext>
              </a:extLst>
            </p:cNvPr>
            <p:cNvSpPr/>
            <p:nvPr/>
          </p:nvSpPr>
          <p:spPr>
            <a:xfrm>
              <a:off x="2496023" y="2436597"/>
              <a:ext cx="302672" cy="251842"/>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ctr" rtl="0">
                <a:spcBef>
                  <a:spcPts val="0"/>
                </a:spcBef>
                <a:spcAft>
                  <a:spcPts val="0"/>
                </a:spcAft>
                <a:buNone/>
              </a:pPr>
              <a:r>
                <a:rPr lang="en-US" sz="1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Analyse</a:t>
              </a:r>
              <a:r>
                <a:rPr 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des </a:t>
              </a:r>
              <a:r>
                <a:rPr lang="en-US" sz="1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données</a:t>
              </a:r>
              <a:r>
                <a:rPr lang="en-US"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Google Shape;4248;p79">
              <a:extLst>
                <a:ext uri="{FF2B5EF4-FFF2-40B4-BE49-F238E27FC236}">
                  <a16:creationId xmlns:a16="http://schemas.microsoft.com/office/drawing/2014/main" id="{1428A06A-0043-FD9A-09AF-8ACCBE50FEA3}"/>
                </a:ext>
              </a:extLst>
            </p:cNvPr>
            <p:cNvSpPr/>
            <p:nvPr/>
          </p:nvSpPr>
          <p:spPr>
            <a:xfrm>
              <a:off x="3010295" y="2430419"/>
              <a:ext cx="302685" cy="251842"/>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a:solidFill>
                    <a:schemeClr val="bg1"/>
                  </a:solidFill>
                  <a:latin typeface="Times New Roman" panose="02020603050405020304" pitchFamily="18" charset="0"/>
                  <a:cs typeface="Times New Roman" panose="02020603050405020304" pitchFamily="18" charset="0"/>
                </a:rPr>
                <a:t>Développement</a:t>
              </a:r>
              <a:r>
                <a:rPr lang="en-US" sz="1600" b="1" dirty="0">
                  <a:solidFill>
                    <a:schemeClr val="bg1"/>
                  </a:solidFill>
                  <a:latin typeface="Times New Roman" panose="02020603050405020304" pitchFamily="18" charset="0"/>
                  <a:cs typeface="Times New Roman" panose="02020603050405020304" pitchFamily="18" charset="0"/>
                </a:rPr>
                <a:t> de </a:t>
              </a:r>
              <a:r>
                <a:rPr lang="en-US" sz="1600" b="1" dirty="0" err="1">
                  <a:solidFill>
                    <a:schemeClr val="bg1"/>
                  </a:solidFill>
                  <a:latin typeface="Times New Roman" panose="02020603050405020304" pitchFamily="18" charset="0"/>
                  <a:cs typeface="Times New Roman" panose="02020603050405020304" pitchFamily="18" charset="0"/>
                </a:rPr>
                <a:t>modèle</a:t>
              </a:r>
              <a:r>
                <a:rPr lang="en-US" sz="1600" b="1" dirty="0">
                  <a:solidFill>
                    <a:schemeClr val="bg1"/>
                  </a:solidFill>
                  <a:latin typeface="Times New Roman" panose="02020603050405020304" pitchFamily="18" charset="0"/>
                  <a:cs typeface="Times New Roman" panose="02020603050405020304" pitchFamily="18" charset="0"/>
                </a:rPr>
                <a:t> de simulation  et </a:t>
              </a:r>
              <a:r>
                <a:rPr lang="en-US" sz="1600" b="1" dirty="0" err="1">
                  <a:solidFill>
                    <a:schemeClr val="bg1"/>
                  </a:solidFill>
                  <a:latin typeface="Times New Roman" panose="02020603050405020304" pitchFamily="18" charset="0"/>
                  <a:cs typeface="Times New Roman" panose="02020603050405020304" pitchFamily="18" charset="0"/>
                </a:rPr>
                <a:t>paramétrisation</a:t>
              </a:r>
              <a:r>
                <a:rPr lang="en-US" sz="1600" b="1" dirty="0">
                  <a:solidFill>
                    <a:schemeClr val="bg1"/>
                  </a:solidFill>
                  <a:latin typeface="Times New Roman" panose="02020603050405020304" pitchFamily="18" charset="0"/>
                  <a:cs typeface="Times New Roman" panose="02020603050405020304" pitchFamily="18" charset="0"/>
                </a:rPr>
                <a:t> </a:t>
              </a:r>
              <a:endParaRPr lang="fr-FR" sz="1600" b="1" dirty="0">
                <a:solidFill>
                  <a:schemeClr val="bg1"/>
                </a:solidFill>
                <a:latin typeface="Times New Roman" panose="02020603050405020304" pitchFamily="18" charset="0"/>
                <a:cs typeface="Times New Roman" panose="02020603050405020304" pitchFamily="18" charset="0"/>
              </a:endParaRPr>
            </a:p>
          </p:txBody>
        </p:sp>
        <p:sp>
          <p:nvSpPr>
            <p:cNvPr id="22" name="Google Shape;4249;p79">
              <a:extLst>
                <a:ext uri="{FF2B5EF4-FFF2-40B4-BE49-F238E27FC236}">
                  <a16:creationId xmlns:a16="http://schemas.microsoft.com/office/drawing/2014/main" id="{681EE8F8-77C6-5193-3A37-32BDEA6EC694}"/>
                </a:ext>
              </a:extLst>
            </p:cNvPr>
            <p:cNvSpPr/>
            <p:nvPr/>
          </p:nvSpPr>
          <p:spPr>
            <a:xfrm>
              <a:off x="2050421" y="2434668"/>
              <a:ext cx="302685" cy="251842"/>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algn="ctr"/>
              <a:r>
                <a:rPr lang="fr-FR"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Mesures des traits architecturaux</a:t>
              </a:r>
            </a:p>
            <a:p>
              <a:pPr marL="0" lvl="0" indent="0" algn="ctr" rtl="0">
                <a:spcBef>
                  <a:spcPts val="0"/>
                </a:spcBef>
                <a:spcAft>
                  <a:spcPts val="0"/>
                </a:spcAft>
                <a:buNone/>
              </a:pPr>
              <a:endParaRPr sz="1600" dirty="0">
                <a:solidFill>
                  <a:schemeClr val="bg1"/>
                </a:solidFill>
                <a:latin typeface="Times New Roman" panose="02020603050405020304" pitchFamily="18" charset="0"/>
                <a:cs typeface="Times New Roman" panose="02020603050405020304" pitchFamily="18" charset="0"/>
              </a:endParaRPr>
            </a:p>
          </p:txBody>
        </p:sp>
        <p:sp>
          <p:nvSpPr>
            <p:cNvPr id="23" name="Google Shape;4250;p79">
              <a:extLst>
                <a:ext uri="{FF2B5EF4-FFF2-40B4-BE49-F238E27FC236}">
                  <a16:creationId xmlns:a16="http://schemas.microsoft.com/office/drawing/2014/main" id="{5085747B-29E1-5AAA-4A86-2334B09843C9}"/>
                </a:ext>
              </a:extLst>
            </p:cNvPr>
            <p:cNvSpPr/>
            <p:nvPr/>
          </p:nvSpPr>
          <p:spPr>
            <a:xfrm>
              <a:off x="2699907" y="2695801"/>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 name="Google Shape;4251;p79">
              <a:extLst>
                <a:ext uri="{FF2B5EF4-FFF2-40B4-BE49-F238E27FC236}">
                  <a16:creationId xmlns:a16="http://schemas.microsoft.com/office/drawing/2014/main" id="{6C480DD0-305D-DF6D-69BC-1182766D43E0}"/>
                </a:ext>
              </a:extLst>
            </p:cNvPr>
            <p:cNvSpPr/>
            <p:nvPr/>
          </p:nvSpPr>
          <p:spPr>
            <a:xfrm>
              <a:off x="3158782" y="2695801"/>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 name="Google Shape;4252;p79">
              <a:extLst>
                <a:ext uri="{FF2B5EF4-FFF2-40B4-BE49-F238E27FC236}">
                  <a16:creationId xmlns:a16="http://schemas.microsoft.com/office/drawing/2014/main" id="{ED003B50-CC78-FB67-8EDE-645E03221B0F}"/>
                </a:ext>
              </a:extLst>
            </p:cNvPr>
            <p:cNvSpPr/>
            <p:nvPr/>
          </p:nvSpPr>
          <p:spPr>
            <a:xfrm>
              <a:off x="2204326" y="2697609"/>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6" name="Google Shape;4253;p79">
              <a:extLst>
                <a:ext uri="{FF2B5EF4-FFF2-40B4-BE49-F238E27FC236}">
                  <a16:creationId xmlns:a16="http://schemas.microsoft.com/office/drawing/2014/main" id="{1A34789D-4C2B-61D7-A960-EBA09CFCC5D3}"/>
                </a:ext>
              </a:extLst>
            </p:cNvPr>
            <p:cNvSpPr/>
            <p:nvPr/>
          </p:nvSpPr>
          <p:spPr>
            <a:xfrm>
              <a:off x="2853691" y="2874377"/>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 name="Google Shape;4254;p79">
              <a:extLst>
                <a:ext uri="{FF2B5EF4-FFF2-40B4-BE49-F238E27FC236}">
                  <a16:creationId xmlns:a16="http://schemas.microsoft.com/office/drawing/2014/main" id="{0E5799B2-D4BF-64AC-AE02-F9D5E7E635E6}"/>
                </a:ext>
              </a:extLst>
            </p:cNvPr>
            <p:cNvSpPr/>
            <p:nvPr/>
          </p:nvSpPr>
          <p:spPr>
            <a:xfrm>
              <a:off x="2912515" y="2874377"/>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 name="Google Shape;4255;p79">
              <a:extLst>
                <a:ext uri="{FF2B5EF4-FFF2-40B4-BE49-F238E27FC236}">
                  <a16:creationId xmlns:a16="http://schemas.microsoft.com/office/drawing/2014/main" id="{5693664C-2459-BDE0-09FB-30F6E6E55932}"/>
                </a:ext>
              </a:extLst>
            </p:cNvPr>
            <p:cNvSpPr/>
            <p:nvPr/>
          </p:nvSpPr>
          <p:spPr>
            <a:xfrm>
              <a:off x="2797860" y="2874377"/>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4256;p79">
              <a:extLst>
                <a:ext uri="{FF2B5EF4-FFF2-40B4-BE49-F238E27FC236}">
                  <a16:creationId xmlns:a16="http://schemas.microsoft.com/office/drawing/2014/main" id="{95B552ED-CB12-63FF-C4D2-09666CB6F639}"/>
                </a:ext>
              </a:extLst>
            </p:cNvPr>
            <p:cNvSpPr/>
            <p:nvPr/>
          </p:nvSpPr>
          <p:spPr>
            <a:xfrm>
              <a:off x="2117446" y="2623418"/>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4257;p79">
              <a:extLst>
                <a:ext uri="{FF2B5EF4-FFF2-40B4-BE49-F238E27FC236}">
                  <a16:creationId xmlns:a16="http://schemas.microsoft.com/office/drawing/2014/main" id="{76EE02AE-F4CC-B754-7595-B1F7845D3BD7}"/>
                </a:ext>
              </a:extLst>
            </p:cNvPr>
            <p:cNvSpPr/>
            <p:nvPr/>
          </p:nvSpPr>
          <p:spPr>
            <a:xfrm>
              <a:off x="2565485" y="262470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4258;p79">
              <a:extLst>
                <a:ext uri="{FF2B5EF4-FFF2-40B4-BE49-F238E27FC236}">
                  <a16:creationId xmlns:a16="http://schemas.microsoft.com/office/drawing/2014/main" id="{2C2386B9-B041-997F-B9B4-0C028BBF895B}"/>
                </a:ext>
              </a:extLst>
            </p:cNvPr>
            <p:cNvSpPr/>
            <p:nvPr/>
          </p:nvSpPr>
          <p:spPr>
            <a:xfrm>
              <a:off x="3091700" y="2656134"/>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4248;p79">
              <a:extLst>
                <a:ext uri="{FF2B5EF4-FFF2-40B4-BE49-F238E27FC236}">
                  <a16:creationId xmlns:a16="http://schemas.microsoft.com/office/drawing/2014/main" id="{E48BB137-540B-77A4-977B-20AADA3EF85D}"/>
                </a:ext>
              </a:extLst>
            </p:cNvPr>
            <p:cNvSpPr/>
            <p:nvPr/>
          </p:nvSpPr>
          <p:spPr>
            <a:xfrm>
              <a:off x="3458729" y="2434668"/>
              <a:ext cx="302685" cy="251842"/>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zh-CN" sz="16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Simulation et reconstruction des maquettes 3D</a:t>
              </a:r>
            </a:p>
            <a:p>
              <a:pPr marL="0" lvl="0" indent="0" algn="ctr" rtl="0">
                <a:spcBef>
                  <a:spcPts val="0"/>
                </a:spcBef>
                <a:spcAft>
                  <a:spcPts val="0"/>
                </a:spcAft>
                <a:buNone/>
              </a:pPr>
              <a:endParaRPr lang="fr-FR" sz="1600" dirty="0">
                <a:solidFill>
                  <a:schemeClr val="bg1"/>
                </a:solidFill>
              </a:endParaRPr>
            </a:p>
          </p:txBody>
        </p:sp>
        <p:sp>
          <p:nvSpPr>
            <p:cNvPr id="6" name="Google Shape;4251;p79">
              <a:extLst>
                <a:ext uri="{FF2B5EF4-FFF2-40B4-BE49-F238E27FC236}">
                  <a16:creationId xmlns:a16="http://schemas.microsoft.com/office/drawing/2014/main" id="{CEBF9804-40EC-3B40-AF52-52830D3B311A}"/>
                </a:ext>
              </a:extLst>
            </p:cNvPr>
            <p:cNvSpPr/>
            <p:nvPr/>
          </p:nvSpPr>
          <p:spPr>
            <a:xfrm>
              <a:off x="3617248" y="2697609"/>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4251;p79">
              <a:extLst>
                <a:ext uri="{FF2B5EF4-FFF2-40B4-BE49-F238E27FC236}">
                  <a16:creationId xmlns:a16="http://schemas.microsoft.com/office/drawing/2014/main" id="{E25198F7-255C-07E2-9865-55A7D06691F2}"/>
                </a:ext>
              </a:extLst>
            </p:cNvPr>
            <p:cNvSpPr/>
            <p:nvPr/>
          </p:nvSpPr>
          <p:spPr>
            <a:xfrm>
              <a:off x="2974123" y="2875668"/>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Google Shape;4246;p79">
              <a:extLst>
                <a:ext uri="{FF2B5EF4-FFF2-40B4-BE49-F238E27FC236}">
                  <a16:creationId xmlns:a16="http://schemas.microsoft.com/office/drawing/2014/main" id="{99C7B128-DA57-EC11-68F0-DB6292A55B87}"/>
                </a:ext>
              </a:extLst>
            </p:cNvPr>
            <p:cNvSpPr/>
            <p:nvPr/>
          </p:nvSpPr>
          <p:spPr>
            <a:xfrm>
              <a:off x="2709016" y="2715582"/>
              <a:ext cx="176762"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4245;p79">
              <a:extLst>
                <a:ext uri="{FF2B5EF4-FFF2-40B4-BE49-F238E27FC236}">
                  <a16:creationId xmlns:a16="http://schemas.microsoft.com/office/drawing/2014/main" id="{8DC5F91D-7D04-E41B-3AEB-78605501013D}"/>
                </a:ext>
              </a:extLst>
            </p:cNvPr>
            <p:cNvSpPr/>
            <p:nvPr/>
          </p:nvSpPr>
          <p:spPr>
            <a:xfrm>
              <a:off x="2894740" y="2716941"/>
              <a:ext cx="27384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4258;p79">
              <a:extLst>
                <a:ext uri="{FF2B5EF4-FFF2-40B4-BE49-F238E27FC236}">
                  <a16:creationId xmlns:a16="http://schemas.microsoft.com/office/drawing/2014/main" id="{AFF28762-F74D-C560-7B9C-CC0D9B448F3B}"/>
                </a:ext>
              </a:extLst>
            </p:cNvPr>
            <p:cNvSpPr/>
            <p:nvPr/>
          </p:nvSpPr>
          <p:spPr>
            <a:xfrm>
              <a:off x="3535372" y="2627631"/>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7" name="椭圆 2">
            <a:extLst>
              <a:ext uri="{FF2B5EF4-FFF2-40B4-BE49-F238E27FC236}">
                <a16:creationId xmlns:a16="http://schemas.microsoft.com/office/drawing/2014/main" id="{401777DF-18D9-4DD8-7B05-2EF2CF3E2EFA}"/>
              </a:ext>
            </a:extLst>
          </p:cNvPr>
          <p:cNvSpPr/>
          <p:nvPr/>
        </p:nvSpPr>
        <p:spPr>
          <a:xfrm>
            <a:off x="5614450" y="1622354"/>
            <a:ext cx="819945" cy="819945"/>
          </a:xfrm>
          <a:prstGeom prst="ellipse">
            <a:avLst/>
          </a:prstGeom>
          <a:gradFill>
            <a:gsLst>
              <a:gs pos="15000">
                <a:srgbClr val="FFFEAA"/>
              </a:gs>
              <a:gs pos="31000">
                <a:srgbClr val="FBB752">
                  <a:alpha val="70000"/>
                </a:srgbClr>
              </a:gs>
              <a:gs pos="63000">
                <a:srgbClr val="FFFB6C">
                  <a:alpha val="0"/>
                </a:srgb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3">
            <a:extLst>
              <a:ext uri="{FF2B5EF4-FFF2-40B4-BE49-F238E27FC236}">
                <a16:creationId xmlns:a16="http://schemas.microsoft.com/office/drawing/2014/main" id="{5EA51852-5DE9-C734-7327-85FC285F75D8}"/>
              </a:ext>
            </a:extLst>
          </p:cNvPr>
          <p:cNvSpPr/>
          <p:nvPr/>
        </p:nvSpPr>
        <p:spPr>
          <a:xfrm>
            <a:off x="8100144" y="1622354"/>
            <a:ext cx="819945" cy="819945"/>
          </a:xfrm>
          <a:prstGeom prst="ellipse">
            <a:avLst/>
          </a:prstGeom>
          <a:gradFill>
            <a:gsLst>
              <a:gs pos="15000">
                <a:srgbClr val="FFFEAA"/>
              </a:gs>
              <a:gs pos="31000">
                <a:srgbClr val="FBB752">
                  <a:alpha val="70000"/>
                </a:srgbClr>
              </a:gs>
              <a:gs pos="63000">
                <a:srgbClr val="FFFB6C">
                  <a:alpha val="0"/>
                </a:srgb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
            <a:extLst>
              <a:ext uri="{FF2B5EF4-FFF2-40B4-BE49-F238E27FC236}">
                <a16:creationId xmlns:a16="http://schemas.microsoft.com/office/drawing/2014/main" id="{4F44E513-7D6E-DA33-9495-F37B38C1F8FD}"/>
              </a:ext>
            </a:extLst>
          </p:cNvPr>
          <p:cNvSpPr/>
          <p:nvPr/>
        </p:nvSpPr>
        <p:spPr>
          <a:xfrm>
            <a:off x="3127699" y="1622354"/>
            <a:ext cx="819945" cy="819945"/>
          </a:xfrm>
          <a:prstGeom prst="ellipse">
            <a:avLst/>
          </a:prstGeom>
          <a:gradFill>
            <a:gsLst>
              <a:gs pos="15000">
                <a:srgbClr val="FFFEAA"/>
              </a:gs>
              <a:gs pos="31000">
                <a:srgbClr val="FBB752">
                  <a:alpha val="70000"/>
                </a:srgbClr>
              </a:gs>
              <a:gs pos="63000">
                <a:srgbClr val="FFFB6C">
                  <a:alpha val="0"/>
                </a:srgb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6">
            <a:extLst>
              <a:ext uri="{FF2B5EF4-FFF2-40B4-BE49-F238E27FC236}">
                <a16:creationId xmlns:a16="http://schemas.microsoft.com/office/drawing/2014/main" id="{EF6A5D1D-2B9E-5DF0-AF89-5E7E480E6AF6}"/>
              </a:ext>
            </a:extLst>
          </p:cNvPr>
          <p:cNvSpPr/>
          <p:nvPr/>
        </p:nvSpPr>
        <p:spPr>
          <a:xfrm>
            <a:off x="10791073" y="1889370"/>
            <a:ext cx="316871" cy="316871"/>
          </a:xfrm>
          <a:prstGeom prst="ellipse">
            <a:avLst/>
          </a:prstGeom>
          <a:solidFill>
            <a:srgbClr val="421D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7">
            <a:extLst>
              <a:ext uri="{FF2B5EF4-FFF2-40B4-BE49-F238E27FC236}">
                <a16:creationId xmlns:a16="http://schemas.microsoft.com/office/drawing/2014/main" id="{1EE0CB24-1BF6-8321-5728-F129F4EB8168}"/>
              </a:ext>
            </a:extLst>
          </p:cNvPr>
          <p:cNvGrpSpPr/>
          <p:nvPr/>
        </p:nvGrpSpPr>
        <p:grpSpPr>
          <a:xfrm>
            <a:off x="3157038" y="1686522"/>
            <a:ext cx="707101" cy="733631"/>
            <a:chOff x="3111684" y="2920598"/>
            <a:chExt cx="707101" cy="733631"/>
          </a:xfrm>
          <a:solidFill>
            <a:srgbClr val="F8AA76"/>
          </a:solidFill>
        </p:grpSpPr>
        <p:sp>
          <p:nvSpPr>
            <p:cNvPr id="52" name="椭圆 8">
              <a:extLst>
                <a:ext uri="{FF2B5EF4-FFF2-40B4-BE49-F238E27FC236}">
                  <a16:creationId xmlns:a16="http://schemas.microsoft.com/office/drawing/2014/main" id="{7948CC1A-250E-D93D-364A-BA4D7F793D22}"/>
                </a:ext>
              </a:extLst>
            </p:cNvPr>
            <p:cNvSpPr/>
            <p:nvPr/>
          </p:nvSpPr>
          <p:spPr>
            <a:xfrm>
              <a:off x="3321877" y="3123446"/>
              <a:ext cx="316871" cy="316871"/>
            </a:xfrm>
            <a:prstGeom prst="ellipse">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9">
              <a:extLst>
                <a:ext uri="{FF2B5EF4-FFF2-40B4-BE49-F238E27FC236}">
                  <a16:creationId xmlns:a16="http://schemas.microsoft.com/office/drawing/2014/main" id="{8A652050-8DC5-1259-34EB-0AFA5D4068A2}"/>
                </a:ext>
              </a:extLst>
            </p:cNvPr>
            <p:cNvSpPr/>
            <p:nvPr/>
          </p:nvSpPr>
          <p:spPr>
            <a:xfrm>
              <a:off x="3111684" y="2920598"/>
              <a:ext cx="707101" cy="733631"/>
            </a:xfrm>
            <a:custGeom>
              <a:avLst/>
              <a:gdLst>
                <a:gd name="connsiteX0" fmla="*/ 378513 w 707101"/>
                <a:gd name="connsiteY0" fmla="*/ 180 h 733631"/>
                <a:gd name="connsiteX1" fmla="*/ 684443 w 707101"/>
                <a:gd name="connsiteY1" fmla="*/ 183370 h 733631"/>
                <a:gd name="connsiteX2" fmla="*/ 707101 w 707101"/>
                <a:gd name="connsiteY2" fmla="*/ 232035 h 733631"/>
                <a:gd name="connsiteX3" fmla="*/ 583897 w 707101"/>
                <a:gd name="connsiteY3" fmla="*/ 232035 h 733631"/>
                <a:gd name="connsiteX4" fmla="*/ 565974 w 707101"/>
                <a:gd name="connsiteY4" fmla="*/ 200834 h 733631"/>
                <a:gd name="connsiteX5" fmla="*/ 329856 w 707101"/>
                <a:gd name="connsiteY5" fmla="*/ 110210 h 733631"/>
                <a:gd name="connsiteX6" fmla="*/ 108061 w 707101"/>
                <a:gd name="connsiteY6" fmla="*/ 350523 h 733631"/>
                <a:gd name="connsiteX7" fmla="*/ 297976 w 707101"/>
                <a:gd name="connsiteY7" fmla="*/ 616749 h 733631"/>
                <a:gd name="connsiteX8" fmla="*/ 543593 w 707101"/>
                <a:gd name="connsiteY8" fmla="*/ 556445 h 733631"/>
                <a:gd name="connsiteX9" fmla="*/ 548959 w 707101"/>
                <a:gd name="connsiteY9" fmla="*/ 549345 h 733631"/>
                <a:gd name="connsiteX10" fmla="*/ 683643 w 707101"/>
                <a:gd name="connsiteY10" fmla="*/ 549345 h 733631"/>
                <a:gd name="connsiteX11" fmla="*/ 658937 w 707101"/>
                <a:gd name="connsiteY11" fmla="*/ 588623 h 733631"/>
                <a:gd name="connsiteX12" fmla="*/ 269428 w 707101"/>
                <a:gd name="connsiteY12" fmla="*/ 720431 h 733631"/>
                <a:gd name="connsiteX13" fmla="*/ 731 w 707101"/>
                <a:gd name="connsiteY13" fmla="*/ 343767 h 733631"/>
                <a:gd name="connsiteX14" fmla="*/ 314534 w 707101"/>
                <a:gd name="connsiteY14" fmla="*/ 3765 h 733631"/>
                <a:gd name="connsiteX15" fmla="*/ 378513 w 707101"/>
                <a:gd name="connsiteY15" fmla="*/ 180 h 7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7101" h="733631">
                  <a:moveTo>
                    <a:pt x="378513" y="180"/>
                  </a:moveTo>
                  <a:cubicBezTo>
                    <a:pt x="505105" y="4162"/>
                    <a:pt x="621163" y="73657"/>
                    <a:pt x="684443" y="183370"/>
                  </a:cubicBezTo>
                  <a:lnTo>
                    <a:pt x="707101" y="232035"/>
                  </a:lnTo>
                  <a:lnTo>
                    <a:pt x="583897" y="232035"/>
                  </a:lnTo>
                  <a:lnTo>
                    <a:pt x="565974" y="200834"/>
                  </a:lnTo>
                  <a:cubicBezTo>
                    <a:pt x="509642" y="133261"/>
                    <a:pt x="420983" y="97093"/>
                    <a:pt x="329856" y="110210"/>
                  </a:cubicBezTo>
                  <a:cubicBezTo>
                    <a:pt x="208352" y="127699"/>
                    <a:pt x="115771" y="228010"/>
                    <a:pt x="108061" y="350523"/>
                  </a:cubicBezTo>
                  <a:cubicBezTo>
                    <a:pt x="100350" y="473037"/>
                    <a:pt x="179624" y="584163"/>
                    <a:pt x="297976" y="616749"/>
                  </a:cubicBezTo>
                  <a:cubicBezTo>
                    <a:pt x="386740" y="641188"/>
                    <a:pt x="479234" y="616422"/>
                    <a:pt x="543593" y="556445"/>
                  </a:cubicBezTo>
                  <a:lnTo>
                    <a:pt x="548959" y="549345"/>
                  </a:lnTo>
                  <a:lnTo>
                    <a:pt x="683643" y="549345"/>
                  </a:lnTo>
                  <a:lnTo>
                    <a:pt x="658937" y="588623"/>
                  </a:lnTo>
                  <a:cubicBezTo>
                    <a:pt x="569644" y="706355"/>
                    <a:pt x="415945" y="760771"/>
                    <a:pt x="269428" y="720431"/>
                  </a:cubicBezTo>
                  <a:cubicBezTo>
                    <a:pt x="101980" y="674328"/>
                    <a:pt x="-10178" y="517103"/>
                    <a:pt x="731" y="343767"/>
                  </a:cubicBezTo>
                  <a:cubicBezTo>
                    <a:pt x="11641" y="170431"/>
                    <a:pt x="142627" y="28509"/>
                    <a:pt x="314534" y="3765"/>
                  </a:cubicBezTo>
                  <a:cubicBezTo>
                    <a:pt x="336023" y="672"/>
                    <a:pt x="357414" y="-484"/>
                    <a:pt x="378513" y="18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10">
            <a:extLst>
              <a:ext uri="{FF2B5EF4-FFF2-40B4-BE49-F238E27FC236}">
                <a16:creationId xmlns:a16="http://schemas.microsoft.com/office/drawing/2014/main" id="{0E909AC1-A69F-C1EA-7A1C-B4969FA89B8D}"/>
              </a:ext>
            </a:extLst>
          </p:cNvPr>
          <p:cNvGrpSpPr/>
          <p:nvPr/>
        </p:nvGrpSpPr>
        <p:grpSpPr>
          <a:xfrm>
            <a:off x="5646740" y="1686522"/>
            <a:ext cx="707101" cy="733631"/>
            <a:chOff x="5601386" y="2920598"/>
            <a:chExt cx="707101" cy="733631"/>
          </a:xfrm>
        </p:grpSpPr>
        <p:sp>
          <p:nvSpPr>
            <p:cNvPr id="55" name="椭圆 11">
              <a:extLst>
                <a:ext uri="{FF2B5EF4-FFF2-40B4-BE49-F238E27FC236}">
                  <a16:creationId xmlns:a16="http://schemas.microsoft.com/office/drawing/2014/main" id="{8754C658-55FC-5C95-15EE-E175F25C0BDA}"/>
                </a:ext>
              </a:extLst>
            </p:cNvPr>
            <p:cNvSpPr/>
            <p:nvPr/>
          </p:nvSpPr>
          <p:spPr>
            <a:xfrm>
              <a:off x="5820634" y="3123446"/>
              <a:ext cx="316871" cy="316871"/>
            </a:xfrm>
            <a:prstGeom prst="ellipse">
              <a:avLst/>
            </a:prstGeom>
            <a:solidFill>
              <a:srgbClr val="7559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12">
              <a:extLst>
                <a:ext uri="{FF2B5EF4-FFF2-40B4-BE49-F238E27FC236}">
                  <a16:creationId xmlns:a16="http://schemas.microsoft.com/office/drawing/2014/main" id="{D820E28C-2A05-9980-30BE-CC183E2E2AF7}"/>
                </a:ext>
              </a:extLst>
            </p:cNvPr>
            <p:cNvSpPr/>
            <p:nvPr/>
          </p:nvSpPr>
          <p:spPr>
            <a:xfrm>
              <a:off x="5601386" y="2920598"/>
              <a:ext cx="707101" cy="733631"/>
            </a:xfrm>
            <a:custGeom>
              <a:avLst/>
              <a:gdLst>
                <a:gd name="connsiteX0" fmla="*/ 378513 w 707101"/>
                <a:gd name="connsiteY0" fmla="*/ 180 h 733631"/>
                <a:gd name="connsiteX1" fmla="*/ 684443 w 707101"/>
                <a:gd name="connsiteY1" fmla="*/ 183370 h 733631"/>
                <a:gd name="connsiteX2" fmla="*/ 707101 w 707101"/>
                <a:gd name="connsiteY2" fmla="*/ 232035 h 733631"/>
                <a:gd name="connsiteX3" fmla="*/ 583897 w 707101"/>
                <a:gd name="connsiteY3" fmla="*/ 232035 h 733631"/>
                <a:gd name="connsiteX4" fmla="*/ 565974 w 707101"/>
                <a:gd name="connsiteY4" fmla="*/ 200834 h 733631"/>
                <a:gd name="connsiteX5" fmla="*/ 329856 w 707101"/>
                <a:gd name="connsiteY5" fmla="*/ 110210 h 733631"/>
                <a:gd name="connsiteX6" fmla="*/ 108061 w 707101"/>
                <a:gd name="connsiteY6" fmla="*/ 350523 h 733631"/>
                <a:gd name="connsiteX7" fmla="*/ 297976 w 707101"/>
                <a:gd name="connsiteY7" fmla="*/ 616749 h 733631"/>
                <a:gd name="connsiteX8" fmla="*/ 543593 w 707101"/>
                <a:gd name="connsiteY8" fmla="*/ 556445 h 733631"/>
                <a:gd name="connsiteX9" fmla="*/ 548959 w 707101"/>
                <a:gd name="connsiteY9" fmla="*/ 549345 h 733631"/>
                <a:gd name="connsiteX10" fmla="*/ 683643 w 707101"/>
                <a:gd name="connsiteY10" fmla="*/ 549345 h 733631"/>
                <a:gd name="connsiteX11" fmla="*/ 658937 w 707101"/>
                <a:gd name="connsiteY11" fmla="*/ 588623 h 733631"/>
                <a:gd name="connsiteX12" fmla="*/ 269428 w 707101"/>
                <a:gd name="connsiteY12" fmla="*/ 720431 h 733631"/>
                <a:gd name="connsiteX13" fmla="*/ 731 w 707101"/>
                <a:gd name="connsiteY13" fmla="*/ 343767 h 733631"/>
                <a:gd name="connsiteX14" fmla="*/ 314534 w 707101"/>
                <a:gd name="connsiteY14" fmla="*/ 3765 h 733631"/>
                <a:gd name="connsiteX15" fmla="*/ 378513 w 707101"/>
                <a:gd name="connsiteY15" fmla="*/ 180 h 7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7101" h="733631">
                  <a:moveTo>
                    <a:pt x="378513" y="180"/>
                  </a:moveTo>
                  <a:cubicBezTo>
                    <a:pt x="505105" y="4162"/>
                    <a:pt x="621163" y="73657"/>
                    <a:pt x="684443" y="183370"/>
                  </a:cubicBezTo>
                  <a:lnTo>
                    <a:pt x="707101" y="232035"/>
                  </a:lnTo>
                  <a:lnTo>
                    <a:pt x="583897" y="232035"/>
                  </a:lnTo>
                  <a:lnTo>
                    <a:pt x="565974" y="200834"/>
                  </a:lnTo>
                  <a:cubicBezTo>
                    <a:pt x="509642" y="133261"/>
                    <a:pt x="420983" y="97093"/>
                    <a:pt x="329856" y="110210"/>
                  </a:cubicBezTo>
                  <a:cubicBezTo>
                    <a:pt x="208352" y="127699"/>
                    <a:pt x="115771" y="228010"/>
                    <a:pt x="108061" y="350523"/>
                  </a:cubicBezTo>
                  <a:cubicBezTo>
                    <a:pt x="100350" y="473037"/>
                    <a:pt x="179624" y="584163"/>
                    <a:pt x="297976" y="616749"/>
                  </a:cubicBezTo>
                  <a:cubicBezTo>
                    <a:pt x="386740" y="641188"/>
                    <a:pt x="479234" y="616422"/>
                    <a:pt x="543593" y="556445"/>
                  </a:cubicBezTo>
                  <a:lnTo>
                    <a:pt x="548959" y="549345"/>
                  </a:lnTo>
                  <a:lnTo>
                    <a:pt x="683643" y="549345"/>
                  </a:lnTo>
                  <a:lnTo>
                    <a:pt x="658937" y="588623"/>
                  </a:lnTo>
                  <a:cubicBezTo>
                    <a:pt x="569644" y="706355"/>
                    <a:pt x="415945" y="760771"/>
                    <a:pt x="269428" y="720431"/>
                  </a:cubicBezTo>
                  <a:cubicBezTo>
                    <a:pt x="101980" y="674328"/>
                    <a:pt x="-10178" y="517103"/>
                    <a:pt x="731" y="343767"/>
                  </a:cubicBezTo>
                  <a:cubicBezTo>
                    <a:pt x="11641" y="170431"/>
                    <a:pt x="142627" y="28509"/>
                    <a:pt x="314534" y="3765"/>
                  </a:cubicBezTo>
                  <a:cubicBezTo>
                    <a:pt x="336023" y="672"/>
                    <a:pt x="357414" y="-484"/>
                    <a:pt x="378513" y="180"/>
                  </a:cubicBezTo>
                  <a:close/>
                </a:path>
              </a:pathLst>
            </a:cu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13">
            <a:extLst>
              <a:ext uri="{FF2B5EF4-FFF2-40B4-BE49-F238E27FC236}">
                <a16:creationId xmlns:a16="http://schemas.microsoft.com/office/drawing/2014/main" id="{ED28C787-45BA-1460-7539-E0448388C1B6}"/>
              </a:ext>
            </a:extLst>
          </p:cNvPr>
          <p:cNvGrpSpPr/>
          <p:nvPr/>
        </p:nvGrpSpPr>
        <p:grpSpPr>
          <a:xfrm>
            <a:off x="8145496" y="1686522"/>
            <a:ext cx="707101" cy="733631"/>
            <a:chOff x="8100142" y="2920598"/>
            <a:chExt cx="707101" cy="733631"/>
          </a:xfrm>
        </p:grpSpPr>
        <p:sp>
          <p:nvSpPr>
            <p:cNvPr id="58" name="椭圆 14">
              <a:extLst>
                <a:ext uri="{FF2B5EF4-FFF2-40B4-BE49-F238E27FC236}">
                  <a16:creationId xmlns:a16="http://schemas.microsoft.com/office/drawing/2014/main" id="{401D7F0A-84ED-6C34-2C66-53BC2158F87A}"/>
                </a:ext>
              </a:extLst>
            </p:cNvPr>
            <p:cNvSpPr/>
            <p:nvPr/>
          </p:nvSpPr>
          <p:spPr>
            <a:xfrm>
              <a:off x="8310337" y="3123446"/>
              <a:ext cx="316871" cy="316871"/>
            </a:xfrm>
            <a:prstGeom prst="ellipse">
              <a:avLst/>
            </a:prstGeom>
            <a:solidFill>
              <a:srgbClr val="421D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15">
              <a:extLst>
                <a:ext uri="{FF2B5EF4-FFF2-40B4-BE49-F238E27FC236}">
                  <a16:creationId xmlns:a16="http://schemas.microsoft.com/office/drawing/2014/main" id="{6BCA9725-D612-0755-6EE6-10EF3C27B030}"/>
                </a:ext>
              </a:extLst>
            </p:cNvPr>
            <p:cNvSpPr/>
            <p:nvPr/>
          </p:nvSpPr>
          <p:spPr>
            <a:xfrm>
              <a:off x="8100142" y="2920598"/>
              <a:ext cx="707101" cy="733631"/>
            </a:xfrm>
            <a:custGeom>
              <a:avLst/>
              <a:gdLst>
                <a:gd name="connsiteX0" fmla="*/ 378513 w 707101"/>
                <a:gd name="connsiteY0" fmla="*/ 180 h 733631"/>
                <a:gd name="connsiteX1" fmla="*/ 684443 w 707101"/>
                <a:gd name="connsiteY1" fmla="*/ 183370 h 733631"/>
                <a:gd name="connsiteX2" fmla="*/ 707101 w 707101"/>
                <a:gd name="connsiteY2" fmla="*/ 232035 h 733631"/>
                <a:gd name="connsiteX3" fmla="*/ 583897 w 707101"/>
                <a:gd name="connsiteY3" fmla="*/ 232035 h 733631"/>
                <a:gd name="connsiteX4" fmla="*/ 565974 w 707101"/>
                <a:gd name="connsiteY4" fmla="*/ 200834 h 733631"/>
                <a:gd name="connsiteX5" fmla="*/ 329856 w 707101"/>
                <a:gd name="connsiteY5" fmla="*/ 110210 h 733631"/>
                <a:gd name="connsiteX6" fmla="*/ 108061 w 707101"/>
                <a:gd name="connsiteY6" fmla="*/ 350523 h 733631"/>
                <a:gd name="connsiteX7" fmla="*/ 297976 w 707101"/>
                <a:gd name="connsiteY7" fmla="*/ 616749 h 733631"/>
                <a:gd name="connsiteX8" fmla="*/ 543593 w 707101"/>
                <a:gd name="connsiteY8" fmla="*/ 556445 h 733631"/>
                <a:gd name="connsiteX9" fmla="*/ 548959 w 707101"/>
                <a:gd name="connsiteY9" fmla="*/ 549345 h 733631"/>
                <a:gd name="connsiteX10" fmla="*/ 683643 w 707101"/>
                <a:gd name="connsiteY10" fmla="*/ 549345 h 733631"/>
                <a:gd name="connsiteX11" fmla="*/ 658937 w 707101"/>
                <a:gd name="connsiteY11" fmla="*/ 588623 h 733631"/>
                <a:gd name="connsiteX12" fmla="*/ 269428 w 707101"/>
                <a:gd name="connsiteY12" fmla="*/ 720431 h 733631"/>
                <a:gd name="connsiteX13" fmla="*/ 731 w 707101"/>
                <a:gd name="connsiteY13" fmla="*/ 343767 h 733631"/>
                <a:gd name="connsiteX14" fmla="*/ 314534 w 707101"/>
                <a:gd name="connsiteY14" fmla="*/ 3765 h 733631"/>
                <a:gd name="connsiteX15" fmla="*/ 378513 w 707101"/>
                <a:gd name="connsiteY15" fmla="*/ 180 h 7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7101" h="733631">
                  <a:moveTo>
                    <a:pt x="378513" y="180"/>
                  </a:moveTo>
                  <a:cubicBezTo>
                    <a:pt x="505105" y="4162"/>
                    <a:pt x="621163" y="73657"/>
                    <a:pt x="684443" y="183370"/>
                  </a:cubicBezTo>
                  <a:lnTo>
                    <a:pt x="707101" y="232035"/>
                  </a:lnTo>
                  <a:lnTo>
                    <a:pt x="583897" y="232035"/>
                  </a:lnTo>
                  <a:lnTo>
                    <a:pt x="565974" y="200834"/>
                  </a:lnTo>
                  <a:cubicBezTo>
                    <a:pt x="509642" y="133261"/>
                    <a:pt x="420983" y="97093"/>
                    <a:pt x="329856" y="110210"/>
                  </a:cubicBezTo>
                  <a:cubicBezTo>
                    <a:pt x="208352" y="127699"/>
                    <a:pt x="115771" y="228010"/>
                    <a:pt x="108061" y="350523"/>
                  </a:cubicBezTo>
                  <a:cubicBezTo>
                    <a:pt x="100350" y="473037"/>
                    <a:pt x="179624" y="584163"/>
                    <a:pt x="297976" y="616749"/>
                  </a:cubicBezTo>
                  <a:cubicBezTo>
                    <a:pt x="386740" y="641188"/>
                    <a:pt x="479234" y="616422"/>
                    <a:pt x="543593" y="556445"/>
                  </a:cubicBezTo>
                  <a:lnTo>
                    <a:pt x="548959" y="549345"/>
                  </a:lnTo>
                  <a:lnTo>
                    <a:pt x="683643" y="549345"/>
                  </a:lnTo>
                  <a:lnTo>
                    <a:pt x="658937" y="588623"/>
                  </a:lnTo>
                  <a:cubicBezTo>
                    <a:pt x="569644" y="706355"/>
                    <a:pt x="415945" y="760771"/>
                    <a:pt x="269428" y="720431"/>
                  </a:cubicBezTo>
                  <a:cubicBezTo>
                    <a:pt x="101980" y="674328"/>
                    <a:pt x="-10178" y="517103"/>
                    <a:pt x="731" y="343767"/>
                  </a:cubicBezTo>
                  <a:cubicBezTo>
                    <a:pt x="11641" y="170431"/>
                    <a:pt x="142627" y="28509"/>
                    <a:pt x="314534" y="3765"/>
                  </a:cubicBezTo>
                  <a:cubicBezTo>
                    <a:pt x="336023" y="672"/>
                    <a:pt x="357414" y="-484"/>
                    <a:pt x="378513" y="180"/>
                  </a:cubicBezTo>
                  <a:close/>
                </a:path>
              </a:pathLst>
            </a:custGeom>
            <a:solidFill>
              <a:srgbClr val="7559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16">
            <a:extLst>
              <a:ext uri="{FF2B5EF4-FFF2-40B4-BE49-F238E27FC236}">
                <a16:creationId xmlns:a16="http://schemas.microsoft.com/office/drawing/2014/main" id="{EA734DD4-1917-6213-7D57-7F7E98FDA24F}"/>
              </a:ext>
            </a:extLst>
          </p:cNvPr>
          <p:cNvSpPr/>
          <p:nvPr/>
        </p:nvSpPr>
        <p:spPr>
          <a:xfrm>
            <a:off x="1151556" y="2013160"/>
            <a:ext cx="2016140" cy="93670"/>
          </a:xfrm>
          <a:prstGeom prst="rect">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17">
            <a:extLst>
              <a:ext uri="{FF2B5EF4-FFF2-40B4-BE49-F238E27FC236}">
                <a16:creationId xmlns:a16="http://schemas.microsoft.com/office/drawing/2014/main" id="{CD1D1D96-DCA8-18FD-6FD4-AC7A94F11EA7}"/>
              </a:ext>
            </a:extLst>
          </p:cNvPr>
          <p:cNvSpPr/>
          <p:nvPr/>
        </p:nvSpPr>
        <p:spPr>
          <a:xfrm>
            <a:off x="3645270" y="2013160"/>
            <a:ext cx="2016140" cy="93670"/>
          </a:xfrm>
          <a:prstGeom prst="rect">
            <a:avLst/>
          </a:prstGeom>
          <a:solidFill>
            <a:srgbClr val="FBB7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18">
            <a:extLst>
              <a:ext uri="{FF2B5EF4-FFF2-40B4-BE49-F238E27FC236}">
                <a16:creationId xmlns:a16="http://schemas.microsoft.com/office/drawing/2014/main" id="{4C416A5C-CDC3-6D8E-9643-696BE74F750B}"/>
              </a:ext>
            </a:extLst>
          </p:cNvPr>
          <p:cNvSpPr/>
          <p:nvPr/>
        </p:nvSpPr>
        <p:spPr>
          <a:xfrm>
            <a:off x="6159516" y="2013160"/>
            <a:ext cx="2016140" cy="93670"/>
          </a:xfrm>
          <a:prstGeom prst="rect">
            <a:avLst/>
          </a:prstGeom>
          <a:solidFill>
            <a:srgbClr val="7559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19">
            <a:extLst>
              <a:ext uri="{FF2B5EF4-FFF2-40B4-BE49-F238E27FC236}">
                <a16:creationId xmlns:a16="http://schemas.microsoft.com/office/drawing/2014/main" id="{C3B4F55F-9C51-7864-1588-0FE94E37A411}"/>
              </a:ext>
            </a:extLst>
          </p:cNvPr>
          <p:cNvSpPr/>
          <p:nvPr/>
        </p:nvSpPr>
        <p:spPr>
          <a:xfrm>
            <a:off x="8652409" y="2013160"/>
            <a:ext cx="2175523" cy="93670"/>
          </a:xfrm>
          <a:prstGeom prst="rect">
            <a:avLst/>
          </a:prstGeom>
          <a:solidFill>
            <a:srgbClr val="421D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20">
            <a:extLst>
              <a:ext uri="{FF2B5EF4-FFF2-40B4-BE49-F238E27FC236}">
                <a16:creationId xmlns:a16="http://schemas.microsoft.com/office/drawing/2014/main" id="{EF24D2AA-8862-07F4-D118-70F41DA7197A}"/>
              </a:ext>
            </a:extLst>
          </p:cNvPr>
          <p:cNvSpPr/>
          <p:nvPr/>
        </p:nvSpPr>
        <p:spPr>
          <a:xfrm>
            <a:off x="859421" y="1889370"/>
            <a:ext cx="316871" cy="316871"/>
          </a:xfrm>
          <a:prstGeom prst="ellipse">
            <a:avLst/>
          </a:prstGeom>
          <a:solidFill>
            <a:srgbClr val="F8AA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ZoneTexte 64">
            <a:extLst>
              <a:ext uri="{FF2B5EF4-FFF2-40B4-BE49-F238E27FC236}">
                <a16:creationId xmlns:a16="http://schemas.microsoft.com/office/drawing/2014/main" id="{7450CFEC-AFF4-75E5-B10E-7B1FCA4DDF2F}"/>
              </a:ext>
            </a:extLst>
          </p:cNvPr>
          <p:cNvSpPr txBox="1"/>
          <p:nvPr/>
        </p:nvSpPr>
        <p:spPr>
          <a:xfrm>
            <a:off x="4457524" y="86698"/>
            <a:ext cx="3410125" cy="400110"/>
          </a:xfrm>
          <a:prstGeom prst="rect">
            <a:avLst/>
          </a:prstGeom>
          <a:noFill/>
        </p:spPr>
        <p:txBody>
          <a:bodyPr wrap="square">
            <a:spAutoFit/>
          </a:bodyPr>
          <a:lstStyle/>
          <a:p>
            <a:pPr algn="ctr"/>
            <a:r>
              <a:rPr lang="fr-FR" sz="2000" b="1" dirty="0">
                <a:solidFill>
                  <a:srgbClr val="002060"/>
                </a:solidFill>
                <a:latin typeface="Garamond" panose="02020404030301010803" pitchFamily="18" charset="0"/>
                <a:cs typeface="Palanquin"/>
                <a:sym typeface="Calibri"/>
              </a:rPr>
              <a:t>Démarche 1/2</a:t>
            </a:r>
          </a:p>
        </p:txBody>
      </p:sp>
      <p:grpSp>
        <p:nvGrpSpPr>
          <p:cNvPr id="66" name="组合 18">
            <a:extLst>
              <a:ext uri="{FF2B5EF4-FFF2-40B4-BE49-F238E27FC236}">
                <a16:creationId xmlns:a16="http://schemas.microsoft.com/office/drawing/2014/main" id="{9685FA98-701E-8087-062B-631DD3A53F00}"/>
              </a:ext>
            </a:extLst>
          </p:cNvPr>
          <p:cNvGrpSpPr/>
          <p:nvPr/>
        </p:nvGrpSpPr>
        <p:grpSpPr>
          <a:xfrm>
            <a:off x="4425785" y="86698"/>
            <a:ext cx="3441864" cy="461665"/>
            <a:chOff x="4647986" y="1133549"/>
            <a:chExt cx="3801095" cy="613989"/>
          </a:xfrm>
        </p:grpSpPr>
        <p:sp>
          <p:nvSpPr>
            <p:cNvPr id="67" name="矩形 1">
              <a:extLst>
                <a:ext uri="{FF2B5EF4-FFF2-40B4-BE49-F238E27FC236}">
                  <a16:creationId xmlns:a16="http://schemas.microsoft.com/office/drawing/2014/main" id="{BFAD9623-EDBE-777F-673A-79AF2B38A9ED}"/>
                </a:ext>
              </a:extLst>
            </p:cNvPr>
            <p:cNvSpPr/>
            <p:nvPr/>
          </p:nvSpPr>
          <p:spPr>
            <a:xfrm>
              <a:off x="4647986" y="1133549"/>
              <a:ext cx="3150902" cy="61398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2">
              <a:extLst>
                <a:ext uri="{FF2B5EF4-FFF2-40B4-BE49-F238E27FC236}">
                  <a16:creationId xmlns:a16="http://schemas.microsoft.com/office/drawing/2014/main" id="{477E3BF0-7A34-679B-CC3B-3090A4CDBFAE}"/>
                </a:ext>
              </a:extLst>
            </p:cNvPr>
            <p:cNvSpPr/>
            <p:nvPr/>
          </p:nvSpPr>
          <p:spPr>
            <a:xfrm>
              <a:off x="7798890" y="1133549"/>
              <a:ext cx="650191" cy="613989"/>
            </a:xfrm>
            <a:prstGeom prst="rect">
              <a:avLst/>
            </a:prstGeom>
            <a:solidFill>
              <a:srgbClr val="421D0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3">
              <a:extLst>
                <a:ext uri="{FF2B5EF4-FFF2-40B4-BE49-F238E27FC236}">
                  <a16:creationId xmlns:a16="http://schemas.microsoft.com/office/drawing/2014/main" id="{0460B28D-EEF0-EBD2-74EE-CBF272A0F7BF}"/>
                </a:ext>
              </a:extLst>
            </p:cNvPr>
            <p:cNvPicPr>
              <a:picLocks noChangeAspect="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8891" y="1185198"/>
              <a:ext cx="510690" cy="510690"/>
            </a:xfrm>
            <a:prstGeom prst="rect">
              <a:avLst/>
            </a:prstGeom>
          </p:spPr>
        </p:pic>
      </p:grpSp>
      <p:sp>
        <p:nvSpPr>
          <p:cNvPr id="4" name="Espace réservé du numéro de diapositive 3">
            <a:extLst>
              <a:ext uri="{FF2B5EF4-FFF2-40B4-BE49-F238E27FC236}">
                <a16:creationId xmlns:a16="http://schemas.microsoft.com/office/drawing/2014/main" id="{114D688E-FCE5-8FB1-9856-F70FD9F89AFB}"/>
              </a:ext>
            </a:extLst>
          </p:cNvPr>
          <p:cNvSpPr>
            <a:spLocks noGrp="1"/>
          </p:cNvSpPr>
          <p:nvPr>
            <p:ph type="sldNum" sz="quarter" idx="12"/>
          </p:nvPr>
        </p:nvSpPr>
        <p:spPr>
          <a:xfrm>
            <a:off x="11923283" y="6524456"/>
            <a:ext cx="259191" cy="365125"/>
          </a:xfrm>
        </p:spPr>
        <p:txBody>
          <a:bodyPr/>
          <a:lstStyle/>
          <a:p>
            <a:r>
              <a:rPr lang="en-US" altLang="zh-CN" b="1" dirty="0">
                <a:solidFill>
                  <a:schemeClr val="accent6">
                    <a:lumMod val="50000"/>
                  </a:schemeClr>
                </a:solidFill>
                <a:latin typeface="Times New Roman" panose="02020603050405020304" pitchFamily="18" charset="0"/>
                <a:cs typeface="Times New Roman" panose="02020603050405020304" pitchFamily="18" charset="0"/>
              </a:rPr>
              <a:t>7</a:t>
            </a:r>
            <a:endParaRPr lang="zh-CN" alt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4513B0FD-88A8-40A2-876C-91CCB248FE16}"/>
              </a:ext>
            </a:extLst>
          </p:cNvPr>
          <p:cNvSpPr txBox="1"/>
          <p:nvPr/>
        </p:nvSpPr>
        <p:spPr>
          <a:xfrm>
            <a:off x="61177" y="771611"/>
            <a:ext cx="4910760" cy="400110"/>
          </a:xfrm>
          <a:prstGeom prst="rect">
            <a:avLst/>
          </a:prstGeom>
          <a:noFill/>
        </p:spPr>
        <p:txBody>
          <a:bodyPr wrap="square">
            <a:spAutoFit/>
          </a:bodyPr>
          <a:lstStyle/>
          <a:p>
            <a:r>
              <a:rPr lang="fr-FR" sz="2000" b="1" dirty="0">
                <a:solidFill>
                  <a:srgbClr val="002060"/>
                </a:solidFill>
                <a:latin typeface="Garamond" panose="02020404030301010803" pitchFamily="18" charset="0"/>
                <a:cs typeface="Palanquin"/>
                <a:sym typeface="Calibri"/>
              </a:rPr>
              <a:t>Démarche suivie dans cette étude</a:t>
            </a:r>
          </a:p>
        </p:txBody>
      </p:sp>
    </p:spTree>
    <p:extLst>
      <p:ext uri="{BB962C8B-B14F-4D97-AF65-F5344CB8AC3E}">
        <p14:creationId xmlns:p14="http://schemas.microsoft.com/office/powerpoint/2010/main" val="28212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1000"/>
                                  </p:stCondLst>
                                  <p:childTnLst>
                                    <p:set>
                                      <p:cBhvr>
                                        <p:cTn id="6" dur="1" fill="hold">
                                          <p:stCondLst>
                                            <p:cond delay="0"/>
                                          </p:stCondLst>
                                        </p:cTn>
                                        <p:tgtEl>
                                          <p:spTgt spid="47"/>
                                        </p:tgtEl>
                                        <p:attrNameLst>
                                          <p:attrName>style.visibility</p:attrName>
                                        </p:attrNameLst>
                                      </p:cBhvr>
                                      <p:to>
                                        <p:strVal val="visible"/>
                                      </p:to>
                                    </p:set>
                                    <p:animEffect transition="in" filter="circle(out)">
                                      <p:cBhvr>
                                        <p:cTn id="7" dur="100"/>
                                        <p:tgtEl>
                                          <p:spTgt spid="47"/>
                                        </p:tgtEl>
                                      </p:cBhvr>
                                    </p:animEffect>
                                  </p:childTnLst>
                                </p:cTn>
                              </p:par>
                              <p:par>
                                <p:cTn id="8" presetID="42" presetClass="path" presetSubtype="0" decel="50000" fill="hold" grpId="3" nodeType="withEffect">
                                  <p:stCondLst>
                                    <p:cond delay="1000"/>
                                  </p:stCondLst>
                                  <p:childTnLst>
                                    <p:animMotion origin="layout" path="M -0.42786 -0.36505 L -6.25E-7 3.7037E-6 " pathEditMode="relative" rAng="0" ptsTypes="AA">
                                      <p:cBhvr>
                                        <p:cTn id="9" dur="500" fill="hold"/>
                                        <p:tgtEl>
                                          <p:spTgt spid="47"/>
                                        </p:tgtEl>
                                        <p:attrNameLst>
                                          <p:attrName>ppt_x</p:attrName>
                                          <p:attrName>ppt_y</p:attrName>
                                        </p:attrNameLst>
                                      </p:cBhvr>
                                      <p:rCtr x="21393" y="18241"/>
                                    </p:animMotion>
                                  </p:childTnLst>
                                </p:cTn>
                              </p:par>
                              <p:par>
                                <p:cTn id="10" presetID="53" presetClass="entr" presetSubtype="16" fill="hold" grpId="4" nodeType="withEffect">
                                  <p:stCondLst>
                                    <p:cond delay="100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6" presetClass="emph" presetSubtype="0" fill="hold" grpId="2" nodeType="withEffect">
                                  <p:stCondLst>
                                    <p:cond delay="1500"/>
                                  </p:stCondLst>
                                  <p:childTnLst>
                                    <p:animScale>
                                      <p:cBhvr>
                                        <p:cTn id="16" dur="500" fill="hold"/>
                                        <p:tgtEl>
                                          <p:spTgt spid="47"/>
                                        </p:tgtEl>
                                      </p:cBhvr>
                                      <p:by x="1000000" y="1000000"/>
                                    </p:animScale>
                                  </p:childTnLst>
                                </p:cTn>
                              </p:par>
                              <p:par>
                                <p:cTn id="17" presetID="10" presetClass="exit" presetSubtype="0" fill="hold" grpId="1" nodeType="withEffect">
                                  <p:stCondLst>
                                    <p:cond delay="150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ntr" presetSubtype="0" fill="hold" nodeType="withEffect">
                                  <p:stCondLst>
                                    <p:cond delay="15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6" presetClass="entr" presetSubtype="32" fill="hold" grpId="0" nodeType="withEffect">
                                  <p:stCondLst>
                                    <p:cond delay="1500"/>
                                  </p:stCondLst>
                                  <p:childTnLst>
                                    <p:set>
                                      <p:cBhvr>
                                        <p:cTn id="24" dur="1" fill="hold">
                                          <p:stCondLst>
                                            <p:cond delay="0"/>
                                          </p:stCondLst>
                                        </p:cTn>
                                        <p:tgtEl>
                                          <p:spTgt spid="48"/>
                                        </p:tgtEl>
                                        <p:attrNameLst>
                                          <p:attrName>style.visibility</p:attrName>
                                        </p:attrNameLst>
                                      </p:cBhvr>
                                      <p:to>
                                        <p:strVal val="visible"/>
                                      </p:to>
                                    </p:set>
                                    <p:animEffect transition="in" filter="circle(out)">
                                      <p:cBhvr>
                                        <p:cTn id="25" dur="100"/>
                                        <p:tgtEl>
                                          <p:spTgt spid="48"/>
                                        </p:tgtEl>
                                      </p:cBhvr>
                                    </p:animEffect>
                                  </p:childTnLst>
                                </p:cTn>
                              </p:par>
                              <p:par>
                                <p:cTn id="26" presetID="42" presetClass="path" presetSubtype="0" decel="50000" fill="hold" grpId="3" nodeType="withEffect">
                                  <p:stCondLst>
                                    <p:cond delay="1500"/>
                                  </p:stCondLst>
                                  <p:childTnLst>
                                    <p:animMotion origin="layout" path="M -0.20391 3.7037E-6 L 3.33333E-6 3.7037E-6 " pathEditMode="relative" rAng="0" ptsTypes="AA">
                                      <p:cBhvr>
                                        <p:cTn id="27" dur="500" fill="hold"/>
                                        <p:tgtEl>
                                          <p:spTgt spid="48"/>
                                        </p:tgtEl>
                                        <p:attrNameLst>
                                          <p:attrName>ppt_x</p:attrName>
                                          <p:attrName>ppt_y</p:attrName>
                                        </p:attrNameLst>
                                      </p:cBhvr>
                                      <p:rCtr x="10195" y="0"/>
                                    </p:animMotion>
                                  </p:childTnLst>
                                </p:cTn>
                              </p:par>
                              <p:par>
                                <p:cTn id="28" presetID="53" presetClass="entr" presetSubtype="16" fill="hold" grpId="4" nodeType="withEffect">
                                  <p:stCondLst>
                                    <p:cond delay="1500"/>
                                  </p:stCondLst>
                                  <p:childTnLst>
                                    <p:set>
                                      <p:cBhvr>
                                        <p:cTn id="29" dur="1" fill="hold">
                                          <p:stCondLst>
                                            <p:cond delay="0"/>
                                          </p:stCondLst>
                                        </p:cTn>
                                        <p:tgtEl>
                                          <p:spTgt spid="48"/>
                                        </p:tgtEl>
                                        <p:attrNameLst>
                                          <p:attrName>style.visibility</p:attrName>
                                        </p:attrNameLst>
                                      </p:cBhvr>
                                      <p:to>
                                        <p:strVal val="visible"/>
                                      </p:to>
                                    </p:set>
                                    <p:anim calcmode="lin" valueType="num">
                                      <p:cBhvr>
                                        <p:cTn id="30" dur="500" fill="hold"/>
                                        <p:tgtEl>
                                          <p:spTgt spid="48"/>
                                        </p:tgtEl>
                                        <p:attrNameLst>
                                          <p:attrName>ppt_w</p:attrName>
                                        </p:attrNameLst>
                                      </p:cBhvr>
                                      <p:tavLst>
                                        <p:tav tm="0">
                                          <p:val>
                                            <p:fltVal val="0"/>
                                          </p:val>
                                        </p:tav>
                                        <p:tav tm="100000">
                                          <p:val>
                                            <p:strVal val="#ppt_w"/>
                                          </p:val>
                                        </p:tav>
                                      </p:tavLst>
                                    </p:anim>
                                    <p:anim calcmode="lin" valueType="num">
                                      <p:cBhvr>
                                        <p:cTn id="31" dur="500" fill="hold"/>
                                        <p:tgtEl>
                                          <p:spTgt spid="48"/>
                                        </p:tgtEl>
                                        <p:attrNameLst>
                                          <p:attrName>ppt_h</p:attrName>
                                        </p:attrNameLst>
                                      </p:cBhvr>
                                      <p:tavLst>
                                        <p:tav tm="0">
                                          <p:val>
                                            <p:fltVal val="0"/>
                                          </p:val>
                                        </p:tav>
                                        <p:tav tm="100000">
                                          <p:val>
                                            <p:strVal val="#ppt_h"/>
                                          </p:val>
                                        </p:tav>
                                      </p:tavLst>
                                    </p:anim>
                                    <p:animEffect transition="in" filter="fade">
                                      <p:cBhvr>
                                        <p:cTn id="32" dur="500"/>
                                        <p:tgtEl>
                                          <p:spTgt spid="48"/>
                                        </p:tgtEl>
                                      </p:cBhvr>
                                    </p:animEffect>
                                  </p:childTnLst>
                                </p:cTn>
                              </p:par>
                              <p:par>
                                <p:cTn id="33" presetID="6" presetClass="emph" presetSubtype="0" fill="hold" grpId="2" nodeType="withEffect">
                                  <p:stCondLst>
                                    <p:cond delay="2000"/>
                                  </p:stCondLst>
                                  <p:childTnLst>
                                    <p:animScale>
                                      <p:cBhvr>
                                        <p:cTn id="34" dur="500" fill="hold"/>
                                        <p:tgtEl>
                                          <p:spTgt spid="48"/>
                                        </p:tgtEl>
                                      </p:cBhvr>
                                      <p:by x="1000000" y="1000000"/>
                                    </p:animScale>
                                  </p:childTnLst>
                                </p:cTn>
                              </p:par>
                              <p:par>
                                <p:cTn id="35" presetID="10" presetClass="exit" presetSubtype="0" fill="hold" grpId="1" nodeType="withEffect">
                                  <p:stCondLst>
                                    <p:cond delay="200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par>
                                <p:cTn id="38" presetID="6" presetClass="entr" presetSubtype="32" fill="hold" grpId="0" nodeType="withEffect">
                                  <p:stCondLst>
                                    <p:cond delay="1500"/>
                                  </p:stCondLst>
                                  <p:childTnLst>
                                    <p:set>
                                      <p:cBhvr>
                                        <p:cTn id="39" dur="1" fill="hold">
                                          <p:stCondLst>
                                            <p:cond delay="0"/>
                                          </p:stCondLst>
                                        </p:cTn>
                                        <p:tgtEl>
                                          <p:spTgt spid="49"/>
                                        </p:tgtEl>
                                        <p:attrNameLst>
                                          <p:attrName>style.visibility</p:attrName>
                                        </p:attrNameLst>
                                      </p:cBhvr>
                                      <p:to>
                                        <p:strVal val="visible"/>
                                      </p:to>
                                    </p:set>
                                    <p:animEffect transition="in" filter="circle(out)">
                                      <p:cBhvr>
                                        <p:cTn id="40" dur="100"/>
                                        <p:tgtEl>
                                          <p:spTgt spid="49"/>
                                        </p:tgtEl>
                                      </p:cBhvr>
                                    </p:animEffect>
                                  </p:childTnLst>
                                </p:cTn>
                              </p:par>
                              <p:par>
                                <p:cTn id="41" presetID="42" presetClass="path" presetSubtype="0" decel="50000" fill="hold" grpId="3" nodeType="withEffect">
                                  <p:stCondLst>
                                    <p:cond delay="1500"/>
                                  </p:stCondLst>
                                  <p:childTnLst>
                                    <p:animMotion origin="layout" path="M 0.20391 3.7037E-6 L -4.16667E-6 3.7037E-6 " pathEditMode="relative" rAng="0" ptsTypes="AA">
                                      <p:cBhvr>
                                        <p:cTn id="42" dur="500" fill="hold"/>
                                        <p:tgtEl>
                                          <p:spTgt spid="49"/>
                                        </p:tgtEl>
                                        <p:attrNameLst>
                                          <p:attrName>ppt_x</p:attrName>
                                          <p:attrName>ppt_y</p:attrName>
                                        </p:attrNameLst>
                                      </p:cBhvr>
                                      <p:rCtr x="-10195" y="0"/>
                                    </p:animMotion>
                                  </p:childTnLst>
                                </p:cTn>
                              </p:par>
                              <p:par>
                                <p:cTn id="43" presetID="53" presetClass="entr" presetSubtype="16" fill="hold" grpId="4" nodeType="withEffect">
                                  <p:stCondLst>
                                    <p:cond delay="150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animEffect transition="in" filter="fade">
                                      <p:cBhvr>
                                        <p:cTn id="47" dur="500"/>
                                        <p:tgtEl>
                                          <p:spTgt spid="49"/>
                                        </p:tgtEl>
                                      </p:cBhvr>
                                    </p:animEffect>
                                  </p:childTnLst>
                                </p:cTn>
                              </p:par>
                              <p:par>
                                <p:cTn id="48" presetID="6" presetClass="emph" presetSubtype="0" fill="hold" grpId="2" nodeType="withEffect">
                                  <p:stCondLst>
                                    <p:cond delay="2000"/>
                                  </p:stCondLst>
                                  <p:childTnLst>
                                    <p:animScale>
                                      <p:cBhvr>
                                        <p:cTn id="49" dur="500" fill="hold"/>
                                        <p:tgtEl>
                                          <p:spTgt spid="49"/>
                                        </p:tgtEl>
                                      </p:cBhvr>
                                      <p:by x="1000000" y="1000000"/>
                                    </p:animScale>
                                  </p:childTnLst>
                                </p:cTn>
                              </p:par>
                              <p:par>
                                <p:cTn id="50" presetID="10" presetClass="exit" presetSubtype="0" fill="hold" grpId="1" nodeType="withEffect">
                                  <p:stCondLst>
                                    <p:cond delay="200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par>
                                <p:cTn id="53" presetID="10" presetClass="entr" presetSubtype="0" fill="hold" nodeType="withEffect">
                                  <p:stCondLst>
                                    <p:cond delay="200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nodeType="withEffect">
                                  <p:stCondLst>
                                    <p:cond delay="200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250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250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22" presetClass="entr" presetSubtype="8" fill="hold" grpId="0" nodeType="withEffect">
                                  <p:stCondLst>
                                    <p:cond delay="300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par>
                                <p:cTn id="68" presetID="22" presetClass="entr" presetSubtype="8" fill="hold" grpId="0" nodeType="withEffect">
                                  <p:stCondLst>
                                    <p:cond delay="350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par>
                                <p:cTn id="71" presetID="22" presetClass="entr" presetSubtype="8" fill="hold" grpId="0" nodeType="withEffect">
                                  <p:stCondLst>
                                    <p:cond delay="400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par>
                                <p:cTn id="74" presetID="22" presetClass="entr" presetSubtype="8" fill="hold" grpId="0" nodeType="withEffect">
                                  <p:stCondLst>
                                    <p:cond delay="4500"/>
                                  </p:stCondLst>
                                  <p:childTnLst>
                                    <p:set>
                                      <p:cBhvr>
                                        <p:cTn id="75" dur="1" fill="hold">
                                          <p:stCondLst>
                                            <p:cond delay="0"/>
                                          </p:stCondLst>
                                        </p:cTn>
                                        <p:tgtEl>
                                          <p:spTgt spid="63"/>
                                        </p:tgtEl>
                                        <p:attrNameLst>
                                          <p:attrName>style.visibility</p:attrName>
                                        </p:attrNameLst>
                                      </p:cBhvr>
                                      <p:to>
                                        <p:strVal val="visible"/>
                                      </p:to>
                                    </p:set>
                                    <p:animEffect transition="in" filter="wipe(left)">
                                      <p:cBhvr>
                                        <p:cTn id="7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7" grpId="3" animBg="1"/>
      <p:bldP spid="47" grpId="4" animBg="1"/>
      <p:bldP spid="48" grpId="0" animBg="1"/>
      <p:bldP spid="48" grpId="1" animBg="1"/>
      <p:bldP spid="48" grpId="2" animBg="1"/>
      <p:bldP spid="48" grpId="3" animBg="1"/>
      <p:bldP spid="48" grpId="4" animBg="1"/>
      <p:bldP spid="49" grpId="0" animBg="1"/>
      <p:bldP spid="49" grpId="1" animBg="1"/>
      <p:bldP spid="49" grpId="2" animBg="1"/>
      <p:bldP spid="49" grpId="3" animBg="1"/>
      <p:bldP spid="49" grpId="4" animBg="1"/>
      <p:bldP spid="50" grpId="0" animBg="1"/>
      <p:bldP spid="60" grpId="0" animBg="1"/>
      <p:bldP spid="61" grpId="0" animBg="1"/>
      <p:bldP spid="62" grpId="0" animBg="1"/>
      <p:bldP spid="63" grpId="0" animBg="1"/>
      <p:bldP spid="6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19528</TotalTime>
  <Words>2237</Words>
  <Application>Microsoft Office PowerPoint</Application>
  <PresentationFormat>Grand écran</PresentationFormat>
  <Paragraphs>704</Paragraphs>
  <Slides>31</Slides>
  <Notes>31</Notes>
  <HiddenSlides>0</HiddenSlides>
  <MMClips>1</MMClips>
  <ScaleCrop>false</ScaleCrop>
  <HeadingPairs>
    <vt:vector size="8" baseType="variant">
      <vt:variant>
        <vt:lpstr>Polices utilisées</vt:lpstr>
      </vt:variant>
      <vt:variant>
        <vt:i4>17</vt:i4>
      </vt:variant>
      <vt:variant>
        <vt:lpstr>Thème</vt:lpstr>
      </vt:variant>
      <vt:variant>
        <vt:i4>1</vt:i4>
      </vt:variant>
      <vt:variant>
        <vt:lpstr>Serveurs OLE incorporés</vt:lpstr>
      </vt:variant>
      <vt:variant>
        <vt:i4>1</vt:i4>
      </vt:variant>
      <vt:variant>
        <vt:lpstr>Titres des diapositives</vt:lpstr>
      </vt:variant>
      <vt:variant>
        <vt:i4>31</vt:i4>
      </vt:variant>
    </vt:vector>
  </HeadingPairs>
  <TitlesOfParts>
    <vt:vector size="50" baseType="lpstr">
      <vt:lpstr>等线</vt:lpstr>
      <vt:lpstr>等线 Light</vt:lpstr>
      <vt:lpstr>Agency FB</vt:lpstr>
      <vt:lpstr>Arial</vt:lpstr>
      <vt:lpstr>Bebas Neue</vt:lpstr>
      <vt:lpstr>Calibri</vt:lpstr>
      <vt:lpstr>Courier New</vt:lpstr>
      <vt:lpstr>Fira Sans</vt:lpstr>
      <vt:lpstr>Garamond</vt:lpstr>
      <vt:lpstr>Magnific Chaos Personal Use</vt:lpstr>
      <vt:lpstr>Montserrat</vt:lpstr>
      <vt:lpstr>Nunito Sans</vt:lpstr>
      <vt:lpstr>Palanquin</vt:lpstr>
      <vt:lpstr>Playfair Display</vt:lpstr>
      <vt:lpstr>Quicksand SemiBold</vt:lpstr>
      <vt:lpstr>Times New Roman</vt:lpstr>
      <vt:lpstr>Wingdings</vt:lpstr>
      <vt:lpstr>Office 主题​​</vt:lpstr>
      <vt:lpstr>Image bitmap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Joël</dc:title>
  <dc:creator>Joël Kodzo Dropenou</dc:creator>
  <cp:lastModifiedBy>Joël Dropenou</cp:lastModifiedBy>
  <cp:revision>187</cp:revision>
  <dcterms:created xsi:type="dcterms:W3CDTF">2016-06-07T16:25:20Z</dcterms:created>
  <dcterms:modified xsi:type="dcterms:W3CDTF">2025-03-24T02:21:33Z</dcterms:modified>
  <cp:contentStatus/>
</cp:coreProperties>
</file>